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charts/colors3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68" r:id="rId4"/>
    <p:sldId id="269" r:id="rId5"/>
    <p:sldId id="259" r:id="rId6"/>
    <p:sldId id="260" r:id="rId7"/>
    <p:sldId id="262" r:id="rId8"/>
    <p:sldId id="267" r:id="rId9"/>
    <p:sldId id="272" r:id="rId10"/>
    <p:sldId id="273" r:id="rId11"/>
    <p:sldId id="258" r:id="rId12"/>
    <p:sldId id="264" r:id="rId13"/>
    <p:sldId id="261" r:id="rId14"/>
    <p:sldId id="265" r:id="rId15"/>
    <p:sldId id="276" r:id="rId16"/>
    <p:sldId id="270" r:id="rId17"/>
    <p:sldId id="275" r:id="rId18"/>
    <p:sldId id="274" r:id="rId19"/>
    <p:sldId id="266" r:id="rId20"/>
    <p:sldId id="271" r:id="rId21"/>
    <p:sldId id="277" r:id="rId22"/>
    <p:sldId id="278" r:id="rId23"/>
    <p:sldId id="279" r:id="rId24"/>
    <p:sldId id="280" r:id="rId25"/>
    <p:sldId id="282" r:id="rId26"/>
    <p:sldId id="281" r:id="rId27"/>
    <p:sldId id="283" r:id="rId2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02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cduchemann\Desktop\congres\bilanmediapass6dernmois2019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cduchemann\Desktop\congres\bilanmediapass6dernmois2019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cduchemann\Desktop\congres\bilanmediapass6dernmois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nbre adhérents actifs dec 2018 à jan</a:t>
            </a:r>
            <a:r>
              <a:rPr lang="fr-FR" baseline="0"/>
              <a:t> 2019</a:t>
            </a:r>
            <a:endParaRPr lang="fr-FR"/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cked"/>
        <c:ser>
          <c:idx val="0"/>
          <c:order val="0"/>
          <c:tx>
            <c:strRef>
              <c:f>Feuil1!$A$2</c:f>
              <c:strCache>
                <c:ptCount val="1"/>
                <c:pt idx="0">
                  <c:v>nbre adhérents actifs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Feuil1!$B$1:$F$1</c:f>
              <c:strCache>
                <c:ptCount val="5"/>
                <c:pt idx="0">
                  <c:v>dec</c:v>
                </c:pt>
                <c:pt idx="1">
                  <c:v>jan</c:v>
                </c:pt>
                <c:pt idx="2">
                  <c:v>fev</c:v>
                </c:pt>
                <c:pt idx="3">
                  <c:v>mars</c:v>
                </c:pt>
                <c:pt idx="4">
                  <c:v>avril</c:v>
                </c:pt>
              </c:strCache>
            </c:strRef>
          </c:cat>
          <c:val>
            <c:numRef>
              <c:f>Feuil1!$B$2:$F$2</c:f>
              <c:numCache>
                <c:formatCode>General</c:formatCode>
                <c:ptCount val="5"/>
                <c:pt idx="0">
                  <c:v>4611</c:v>
                </c:pt>
                <c:pt idx="1">
                  <c:v>4655</c:v>
                </c:pt>
                <c:pt idx="2">
                  <c:v>4755</c:v>
                </c:pt>
                <c:pt idx="3">
                  <c:v>4824</c:v>
                </c:pt>
                <c:pt idx="4">
                  <c:v>4877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C6-4492-8C3F-554F8FCE3C99}"/>
            </c:ext>
          </c:extLst>
        </c:ser>
        <c:dLbls/>
        <c:marker val="1"/>
        <c:axId val="71708672"/>
        <c:axId val="71710208"/>
      </c:lineChart>
      <c:catAx>
        <c:axId val="717086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710208"/>
        <c:crosses val="autoZero"/>
        <c:auto val="1"/>
        <c:lblAlgn val="ctr"/>
        <c:lblOffset val="100"/>
      </c:catAx>
      <c:valAx>
        <c:axId val="717102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708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nbre de documents transférés</a:t>
            </a:r>
            <a:r>
              <a:rPr lang="fr-FR" baseline="0"/>
              <a:t> par la </a:t>
            </a:r>
            <a:r>
              <a:rPr lang="fr-FR"/>
              <a:t>navette dec 2018/avril</a:t>
            </a:r>
            <a:r>
              <a:rPr lang="fr-FR" baseline="0"/>
              <a:t> 2019</a:t>
            </a:r>
            <a:endParaRPr lang="fr-FR"/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Feuil1!$A$12</c:f>
              <c:strCache>
                <c:ptCount val="1"/>
                <c:pt idx="0">
                  <c:v>nbre de documents navette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Feuil1!$B$11:$F$11</c:f>
              <c:strCache>
                <c:ptCount val="5"/>
                <c:pt idx="0">
                  <c:v>dec</c:v>
                </c:pt>
                <c:pt idx="1">
                  <c:v>jan</c:v>
                </c:pt>
                <c:pt idx="2">
                  <c:v>fev</c:v>
                </c:pt>
                <c:pt idx="3">
                  <c:v>mars</c:v>
                </c:pt>
                <c:pt idx="4">
                  <c:v>avril</c:v>
                </c:pt>
              </c:strCache>
            </c:strRef>
          </c:cat>
          <c:val>
            <c:numRef>
              <c:f>Feuil1!$B$12:$F$12</c:f>
              <c:numCache>
                <c:formatCode>General</c:formatCode>
                <c:ptCount val="5"/>
                <c:pt idx="0">
                  <c:v>263</c:v>
                </c:pt>
                <c:pt idx="1">
                  <c:v>266</c:v>
                </c:pt>
                <c:pt idx="2">
                  <c:v>218</c:v>
                </c:pt>
                <c:pt idx="3">
                  <c:v>293</c:v>
                </c:pt>
                <c:pt idx="4">
                  <c:v>319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DE-4BDB-8B3B-1072E9C90010}"/>
            </c:ext>
          </c:extLst>
        </c:ser>
        <c:dLbls/>
        <c:marker val="1"/>
        <c:axId val="71742976"/>
        <c:axId val="71744512"/>
      </c:lineChart>
      <c:catAx>
        <c:axId val="717429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744512"/>
        <c:crosses val="autoZero"/>
        <c:auto val="1"/>
        <c:lblAlgn val="ctr"/>
        <c:lblOffset val="100"/>
      </c:catAx>
      <c:valAx>
        <c:axId val="717445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74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fréquentation</a:t>
            </a:r>
            <a:r>
              <a:rPr lang="fr-FR" baseline="0"/>
              <a:t> du portail  dec2018-avril 2019</a:t>
            </a:r>
            <a:endParaRPr lang="fr-FR"/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cked"/>
        <c:ser>
          <c:idx val="0"/>
          <c:order val="0"/>
          <c:tx>
            <c:strRef>
              <c:f>Feuil1!$A$36</c:f>
              <c:strCache>
                <c:ptCount val="1"/>
                <c:pt idx="0">
                  <c:v>fréquentation du portail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Feuil1!$B$35:$F$35</c:f>
              <c:strCache>
                <c:ptCount val="5"/>
                <c:pt idx="0">
                  <c:v>dec</c:v>
                </c:pt>
                <c:pt idx="1">
                  <c:v>jan</c:v>
                </c:pt>
                <c:pt idx="2">
                  <c:v>fev</c:v>
                </c:pt>
                <c:pt idx="3">
                  <c:v>mars</c:v>
                </c:pt>
                <c:pt idx="4">
                  <c:v>avril</c:v>
                </c:pt>
              </c:strCache>
            </c:strRef>
          </c:cat>
          <c:val>
            <c:numRef>
              <c:f>Feuil1!$B$36:$F$36</c:f>
              <c:numCache>
                <c:formatCode>General</c:formatCode>
                <c:ptCount val="5"/>
                <c:pt idx="0">
                  <c:v>4611</c:v>
                </c:pt>
                <c:pt idx="1">
                  <c:v>4655</c:v>
                </c:pt>
                <c:pt idx="2">
                  <c:v>4755</c:v>
                </c:pt>
                <c:pt idx="3">
                  <c:v>4824</c:v>
                </c:pt>
                <c:pt idx="4">
                  <c:v>4877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F08-4204-9935-9B24D546F1B0}"/>
            </c:ext>
          </c:extLst>
        </c:ser>
        <c:ser>
          <c:idx val="1"/>
          <c:order val="1"/>
          <c:tx>
            <c:strRef>
              <c:f>Feuil1!$A$37</c:f>
              <c:strCache>
                <c:ptCount val="1"/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Feuil1!$B$35:$F$35</c:f>
              <c:strCache>
                <c:ptCount val="5"/>
                <c:pt idx="0">
                  <c:v>dec</c:v>
                </c:pt>
                <c:pt idx="1">
                  <c:v>jan</c:v>
                </c:pt>
                <c:pt idx="2">
                  <c:v>fev</c:v>
                </c:pt>
                <c:pt idx="3">
                  <c:v>mars</c:v>
                </c:pt>
                <c:pt idx="4">
                  <c:v>avril</c:v>
                </c:pt>
              </c:strCache>
            </c:strRef>
          </c:cat>
          <c:val>
            <c:numRef>
              <c:f>Feuil1!$B$37:$F$37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F08-4204-9935-9B24D546F1B0}"/>
            </c:ext>
          </c:extLst>
        </c:ser>
        <c:dLbls/>
        <c:marker val="1"/>
        <c:axId val="71677440"/>
        <c:axId val="71678976"/>
      </c:lineChart>
      <c:catAx>
        <c:axId val="716774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678976"/>
        <c:crosses val="autoZero"/>
        <c:auto val="1"/>
        <c:lblAlgn val="ctr"/>
        <c:lblOffset val="100"/>
      </c:catAx>
      <c:valAx>
        <c:axId val="716789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677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7851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042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5088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50903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8965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0963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3345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6984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8787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2815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571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315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csa.reseaubibli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6E5A3DC-E173-4D4E-A0D2-4D77A7639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7424" y="1855555"/>
            <a:ext cx="9144000" cy="2387600"/>
          </a:xfrm>
        </p:spPr>
        <p:txBody>
          <a:bodyPr>
            <a:normAutofit/>
          </a:bodyPr>
          <a:lstStyle/>
          <a:p>
            <a:r>
              <a:rPr lang="fr-FR" dirty="0"/>
              <a:t>Au-delà des </a:t>
            </a:r>
            <a:r>
              <a:rPr lang="fr-FR" dirty="0" smtClean="0"/>
              <a:t>frontières</a:t>
            </a:r>
            <a:br>
              <a:rPr lang="fr-FR" dirty="0" smtClean="0"/>
            </a:br>
            <a:r>
              <a:rPr lang="fr-FR" sz="4900" dirty="0" smtClean="0"/>
              <a:t>l’expérience du réseau </a:t>
            </a:r>
            <a:r>
              <a:rPr lang="fr-FR" sz="4900" dirty="0" err="1" smtClean="0"/>
              <a:t>Médi</a:t>
            </a:r>
            <a:r>
              <a:rPr lang="fr-FR" sz="4900" dirty="0" smtClean="0"/>
              <a:t>@’</a:t>
            </a:r>
            <a:r>
              <a:rPr lang="fr-FR" sz="4900" dirty="0" err="1" smtClean="0"/>
              <a:t>pass</a:t>
            </a:r>
            <a:r>
              <a:rPr lang="fr-FR" sz="4900" dirty="0" smtClean="0"/>
              <a:t> </a:t>
            </a:r>
            <a:endParaRPr lang="fr-FR" sz="49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9BA87BD9-1441-47E3-B44C-31427AC35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2809" y="5514171"/>
            <a:ext cx="6987645" cy="602237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fr-FR" dirty="0"/>
              <a:t>Congrès de l’ABF Paris </a:t>
            </a:r>
            <a:r>
              <a:rPr lang="fr-FR" dirty="0" smtClean="0"/>
              <a:t>2019</a:t>
            </a:r>
          </a:p>
          <a:p>
            <a:pPr algn="r"/>
            <a:r>
              <a:rPr lang="fr-FR" dirty="0" smtClean="0"/>
              <a:t>Christel DUCHEMANN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77886" y="234753"/>
            <a:ext cx="1727601" cy="7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3110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3568" y="328549"/>
            <a:ext cx="6111240" cy="805307"/>
          </a:xfrm>
        </p:spPr>
        <p:txBody>
          <a:bodyPr/>
          <a:lstStyle/>
          <a:p>
            <a:r>
              <a:rPr lang="fr-FR" dirty="0" smtClean="0"/>
              <a:t>2, Un contexte favorable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53568" y="3001549"/>
            <a:ext cx="3334576" cy="688849"/>
          </a:xfrm>
        </p:spPr>
        <p:txBody>
          <a:bodyPr>
            <a:noAutofit/>
          </a:bodyPr>
          <a:lstStyle/>
          <a:p>
            <a:r>
              <a:rPr lang="fr-FR" dirty="0" smtClean="0"/>
              <a:t>Les objectifs communs 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58000" y="1389888"/>
            <a:ext cx="5212080" cy="447617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</a:pPr>
            <a:r>
              <a:rPr lang="fr-FR" altLang="fr-FR" dirty="0"/>
              <a:t>Favoriser le </a:t>
            </a:r>
            <a:r>
              <a:rPr lang="fr-FR" altLang="fr-FR" dirty="0" err="1"/>
              <a:t>coworking</a:t>
            </a:r>
            <a:endParaRPr lang="fr-FR" altLang="fr-FR" dirty="0"/>
          </a:p>
          <a:p>
            <a:pPr>
              <a:lnSpc>
                <a:spcPct val="80000"/>
              </a:lnSpc>
            </a:pPr>
            <a:r>
              <a:rPr lang="fr-FR" altLang="fr-FR" dirty="0"/>
              <a:t>Développer une offre autour des arts visuels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fr-FR" altLang="fr-FR" dirty="0"/>
              <a:t>( festival du cinéma d’animation, résidences en arts visuels) </a:t>
            </a:r>
          </a:p>
          <a:p>
            <a:pPr>
              <a:lnSpc>
                <a:spcPct val="80000"/>
              </a:lnSpc>
            </a:pPr>
            <a:r>
              <a:rPr lang="fr-FR" altLang="fr-FR" dirty="0"/>
              <a:t>Réduire la fracture numérique et géographique </a:t>
            </a:r>
          </a:p>
          <a:p>
            <a:pPr>
              <a:lnSpc>
                <a:spcPct val="80000"/>
              </a:lnSpc>
            </a:pPr>
            <a:r>
              <a:rPr lang="fr-FR" altLang="fr-FR" dirty="0"/>
              <a:t>Collaborer </a:t>
            </a:r>
            <a:r>
              <a:rPr lang="fr-FR" altLang="fr-FR" dirty="0" smtClean="0"/>
              <a:t>à </a:t>
            </a:r>
            <a:r>
              <a:rPr lang="fr-FR" altLang="fr-FR" dirty="0"/>
              <a:t>l’insertion par la culture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fr-FR" altLang="fr-FR" dirty="0"/>
              <a:t>( développer l’emploi culturel et/ou le lien social par la culture) </a:t>
            </a:r>
          </a:p>
          <a:p>
            <a:pPr>
              <a:lnSpc>
                <a:spcPct val="80000"/>
              </a:lnSpc>
            </a:pPr>
            <a:r>
              <a:rPr lang="fr-FR" altLang="fr-FR" dirty="0"/>
              <a:t>Développer une offre mutualisée des services autour de la lecture</a:t>
            </a:r>
          </a:p>
          <a:p>
            <a:pPr>
              <a:lnSpc>
                <a:spcPct val="80000"/>
              </a:lnSpc>
            </a:pPr>
            <a:r>
              <a:rPr lang="fr-FR" altLang="fr-FR" dirty="0"/>
              <a:t>Mutualiser les ressources culturelles du territoire</a:t>
            </a:r>
          </a:p>
          <a:p>
            <a:pPr>
              <a:lnSpc>
                <a:spcPct val="80000"/>
              </a:lnSpc>
            </a:pPr>
            <a:r>
              <a:rPr lang="fr-FR" altLang="fr-FR" dirty="0"/>
              <a:t>Capter de nouveaux publics </a:t>
            </a:r>
            <a:endParaRPr lang="fr-FR" altLang="fr-FR" dirty="0" smtClean="0"/>
          </a:p>
          <a:p>
            <a:pPr>
              <a:lnSpc>
                <a:spcPct val="80000"/>
              </a:lnSpc>
            </a:pPr>
            <a:r>
              <a:rPr lang="fr-FR" altLang="fr-FR" dirty="0" smtClean="0"/>
              <a:t>Sensibiliser à la biodiversité et aux ressources alternatives</a:t>
            </a:r>
          </a:p>
          <a:p>
            <a:pPr>
              <a:lnSpc>
                <a:spcPct val="80000"/>
              </a:lnSpc>
            </a:pPr>
            <a:r>
              <a:rPr lang="fr-FR" altLang="fr-FR" dirty="0" smtClean="0"/>
              <a:t> Faire connaitre le patrimoine vert et architectural </a:t>
            </a:r>
            <a:endParaRPr lang="fr-FR" altLang="fr-FR" dirty="0"/>
          </a:p>
          <a:p>
            <a:pPr>
              <a:lnSpc>
                <a:spcPct val="80000"/>
              </a:lnSpc>
            </a:pPr>
            <a:endParaRPr lang="fr-FR" altLang="fr-FR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4348" y="2180844"/>
            <a:ext cx="3895344" cy="292150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236976" y="5404402"/>
            <a:ext cx="29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Festival d’animation de Trélon- extrait du décor- Service jeunesse Ville de Trélon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xmlns="" val="1429805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5C0AB51-BD40-48E3-B4B7-E68C06675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26" y="388666"/>
            <a:ext cx="7732842" cy="59436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2,Un </a:t>
            </a:r>
            <a:r>
              <a:rPr lang="fr-FR" dirty="0"/>
              <a:t>contexte favorable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C5A12AB-09BA-4A8D-9019-DF2E7E74A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2040" y="1399033"/>
            <a:ext cx="6903720" cy="4602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 smtClean="0"/>
              <a:t>Et </a:t>
            </a:r>
            <a:r>
              <a:rPr lang="fr-FR" dirty="0"/>
              <a:t>pourtant dramatique !!</a:t>
            </a:r>
          </a:p>
          <a:p>
            <a:r>
              <a:rPr lang="fr-FR" dirty="0"/>
              <a:t>2014 nouveaux élus au Département du Nord :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gel des subventions </a:t>
            </a:r>
            <a:r>
              <a:rPr lang="fr-FR" dirty="0"/>
              <a:t>aux collectivités ! </a:t>
            </a:r>
            <a:r>
              <a:rPr lang="fr-FR" dirty="0" smtClean="0"/>
              <a:t>Projets en cours Fourmies, Anor, Trélon ! Sans subventions ? </a:t>
            </a:r>
          </a:p>
          <a:p>
            <a:r>
              <a:rPr lang="fr-FR" dirty="0" smtClean="0">
                <a:solidFill>
                  <a:srgbClr val="00B0F0"/>
                </a:solidFill>
              </a:rPr>
              <a:t>½</a:t>
            </a:r>
            <a:r>
              <a:rPr lang="fr-FR" dirty="0" smtClean="0"/>
              <a:t> des médiathèques non informatisées</a:t>
            </a:r>
          </a:p>
          <a:p>
            <a:r>
              <a:rPr lang="fr-FR" dirty="0" smtClean="0"/>
              <a:t>Absence de ressources numériques dans les médiathèques </a:t>
            </a:r>
          </a:p>
          <a:p>
            <a:r>
              <a:rPr lang="fr-FR" dirty="0" smtClean="0"/>
              <a:t>Bénévoles vieillissants ( 13 bénévoles et 9 agents pour tout le territoire !) </a:t>
            </a:r>
          </a:p>
          <a:p>
            <a:r>
              <a:rPr lang="fr-FR" dirty="0" smtClean="0"/>
              <a:t>Taux de chômage et de pauvreté le plus élevé des Hauts de France soit 11,6% de pauvreté- </a:t>
            </a:r>
            <a:r>
              <a:rPr lang="fr-FR" dirty="0" smtClean="0">
                <a:solidFill>
                  <a:srgbClr val="00B0F0"/>
                </a:solidFill>
              </a:rPr>
              <a:t>17% d’illettrisme </a:t>
            </a:r>
            <a:r>
              <a:rPr lang="fr-FR" dirty="0" smtClean="0"/>
              <a:t>– </a:t>
            </a:r>
            <a:r>
              <a:rPr lang="fr-FR" dirty="0" smtClean="0">
                <a:solidFill>
                  <a:srgbClr val="00B0F0"/>
                </a:solidFill>
              </a:rPr>
              <a:t>16,3%</a:t>
            </a:r>
            <a:r>
              <a:rPr lang="fr-FR" dirty="0" smtClean="0"/>
              <a:t> de chômage en France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3758" y="1215327"/>
            <a:ext cx="3960813" cy="34798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51104" y="4801377"/>
            <a:ext cx="434949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200" b="1" dirty="0"/>
              <a:t>Source :étude </a:t>
            </a:r>
            <a:r>
              <a:rPr lang="fr-FR" altLang="fr-FR" sz="1200" b="1" dirty="0" smtClean="0"/>
              <a:t>2012 </a:t>
            </a:r>
            <a:r>
              <a:rPr lang="fr-FR" altLang="fr-FR" b="1" dirty="0" smtClean="0"/>
              <a:t>-</a:t>
            </a:r>
            <a:r>
              <a:rPr lang="fr-FR" altLang="fr-FR" sz="1200" b="1" dirty="0" smtClean="0"/>
              <a:t>UTPAS </a:t>
            </a:r>
            <a:r>
              <a:rPr lang="fr-FR" altLang="fr-FR" sz="1200" b="1" dirty="0"/>
              <a:t>Départementale + </a:t>
            </a:r>
            <a:r>
              <a:rPr lang="fr-FR" altLang="fr-FR" sz="1200" b="1" dirty="0" smtClean="0"/>
              <a:t>INSEE</a:t>
            </a:r>
          </a:p>
          <a:p>
            <a:pPr>
              <a:spcBef>
                <a:spcPct val="50000"/>
              </a:spcBef>
            </a:pPr>
            <a:r>
              <a:rPr lang="fr-FR" altLang="fr-FR" sz="1600" dirty="0"/>
              <a:t>ROUGE: vulnérabilité sociale forte, précarité sociale, taux de chômage et d’inactifs plus importante que la </a:t>
            </a:r>
            <a:r>
              <a:rPr lang="fr-FR" altLang="fr-FR" sz="1600" dirty="0" err="1"/>
              <a:t>moy.nationale</a:t>
            </a:r>
            <a:r>
              <a:rPr lang="fr-FR" altLang="fr-FR" sz="1600" dirty="0"/>
              <a:t>, revenus faibles et hétérogènes</a:t>
            </a:r>
          </a:p>
          <a:p>
            <a:pPr>
              <a:spcBef>
                <a:spcPct val="50000"/>
              </a:spcBef>
            </a:pPr>
            <a:r>
              <a:rPr lang="fr-FR" altLang="fr-FR" dirty="0" smtClean="0"/>
              <a:t> 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xmlns="" val="217379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8783" y="384049"/>
            <a:ext cx="10018713" cy="55778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2,Un </a:t>
            </a:r>
            <a:r>
              <a:rPr lang="fr-FR" dirty="0"/>
              <a:t>contexte favorable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3736" y="1139951"/>
            <a:ext cx="11082399" cy="3124201"/>
          </a:xfrm>
        </p:spPr>
        <p:txBody>
          <a:bodyPr/>
          <a:lstStyle/>
          <a:p>
            <a:r>
              <a:rPr lang="fr-FR" dirty="0"/>
              <a:t>Une volonté politique forte du côté des territoires : la Belgique et la France portent haut et fort la nécessité de moderniser les médiathèques et de mutualiser les équipements </a:t>
            </a:r>
          </a:p>
          <a:p>
            <a:r>
              <a:rPr lang="fr-FR" dirty="0" smtClean="0"/>
              <a:t>Face au gel des subventions : </a:t>
            </a:r>
            <a:r>
              <a:rPr lang="fr-FR" dirty="0" smtClean="0">
                <a:solidFill>
                  <a:srgbClr val="00B0F0"/>
                </a:solidFill>
              </a:rPr>
              <a:t>Réaction </a:t>
            </a:r>
            <a:r>
              <a:rPr lang="fr-FR" dirty="0">
                <a:solidFill>
                  <a:srgbClr val="00B0F0"/>
                </a:solidFill>
              </a:rPr>
              <a:t>immédiate </a:t>
            </a:r>
            <a:r>
              <a:rPr lang="fr-FR" dirty="0"/>
              <a:t>de l’intercommunalité du sud avesnois qui avait obtenu le poste d’un coordinateur de réseau de lecture publique pour créer une entité avec la Belgique : négociation pour obtenir de l’ingénierie 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7448" y="4078224"/>
            <a:ext cx="6460326" cy="25841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8783" y="6211669"/>
            <a:ext cx="3746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PIDE de Fourmies siège de la CCSA (France)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57653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86E4B6E-28BC-4E48-BF54-C7734D063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36" y="244380"/>
            <a:ext cx="5937504" cy="805307"/>
          </a:xfrm>
        </p:spPr>
        <p:txBody>
          <a:bodyPr/>
          <a:lstStyle/>
          <a:p>
            <a:r>
              <a:rPr lang="fr-FR" dirty="0" smtClean="0"/>
              <a:t>2,Un </a:t>
            </a:r>
            <a:r>
              <a:rPr lang="fr-FR" dirty="0"/>
              <a:t>contexte favorable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72CCE3E-7F8F-4468-A163-F95711DB6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136" y="1649639"/>
            <a:ext cx="4895055" cy="401355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b="1" dirty="0" smtClean="0"/>
              <a:t>NIVEAU DU DEPARTEMENT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 smtClean="0"/>
              <a:t>Négociation </a:t>
            </a:r>
            <a:r>
              <a:rPr lang="fr-FR" b="1" dirty="0"/>
              <a:t>acceptée </a:t>
            </a:r>
            <a:r>
              <a:rPr lang="fr-FR" dirty="0"/>
              <a:t>: à défaut d’argent on met un bibliothécaire à disposition du territoire pour une </a:t>
            </a:r>
            <a:r>
              <a:rPr lang="fr-FR" dirty="0">
                <a:solidFill>
                  <a:srgbClr val="00B0F0"/>
                </a:solidFill>
              </a:rPr>
              <a:t>mission de 16 mois </a:t>
            </a:r>
          </a:p>
          <a:p>
            <a:r>
              <a:rPr lang="fr-FR" dirty="0" smtClean="0"/>
              <a:t>Poste </a:t>
            </a:r>
            <a:r>
              <a:rPr lang="fr-FR" dirty="0"/>
              <a:t>de la coordinatrice rattachée à </a:t>
            </a:r>
            <a:r>
              <a:rPr lang="fr-FR" b="1" dirty="0"/>
              <a:t>l’intercommunalité sud avesnois : une dimension supra communale indispensable pour coordonner l’action </a:t>
            </a:r>
            <a:endParaRPr lang="fr-FR" b="1" dirty="0" smtClean="0"/>
          </a:p>
          <a:p>
            <a:r>
              <a:rPr lang="fr-FR" b="1" dirty="0" smtClean="0"/>
              <a:t>Je connais déjà le territoire, l’équipe et les enjeux ! </a:t>
            </a:r>
          </a:p>
          <a:p>
            <a:r>
              <a:rPr lang="fr-FR" b="1" dirty="0" smtClean="0"/>
              <a:t>Création d’un poste de </a:t>
            </a:r>
            <a:r>
              <a:rPr lang="fr-FR" b="1" dirty="0" smtClean="0">
                <a:solidFill>
                  <a:srgbClr val="00B0F0"/>
                </a:solidFill>
              </a:rPr>
              <a:t>développeur de territoire</a:t>
            </a:r>
            <a:r>
              <a:rPr lang="fr-FR" b="1" dirty="0" smtClean="0"/>
              <a:t> après l’obtention de mon concours de bibliothécaire : nouvelles missions au sein du Département </a:t>
            </a:r>
            <a:endParaRPr lang="fr-FR" b="1" dirty="0"/>
          </a:p>
        </p:txBody>
      </p:sp>
      <p:pic>
        <p:nvPicPr>
          <p:cNvPr id="6" name="Picture 4" descr="momignies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9666" y="1369232"/>
            <a:ext cx="6096288" cy="457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5060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2751" y="438913"/>
            <a:ext cx="10018713" cy="694944"/>
          </a:xfrm>
        </p:spPr>
        <p:txBody>
          <a:bodyPr>
            <a:normAutofit/>
          </a:bodyPr>
          <a:lstStyle/>
          <a:p>
            <a:r>
              <a:rPr lang="fr-FR" dirty="0" smtClean="0"/>
              <a:t>3, Des résultats positifs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62712" y="1655858"/>
            <a:ext cx="6550152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altLang="fr-FR" dirty="0"/>
              <a:t>2 propositions de subventions </a:t>
            </a:r>
            <a:r>
              <a:rPr lang="fr-FR" altLang="fr-FR" dirty="0" smtClean="0"/>
              <a:t>DRAC ET 1 partenariat avec le DEPARTEMENT DU NORD</a:t>
            </a:r>
            <a:endParaRPr lang="fr-FR" altLang="fr-FR" dirty="0"/>
          </a:p>
          <a:p>
            <a:r>
              <a:rPr lang="fr-FR" altLang="fr-FR" dirty="0"/>
              <a:t> 1 </a:t>
            </a:r>
            <a:r>
              <a:rPr lang="fr-FR" altLang="fr-FR" dirty="0">
                <a:solidFill>
                  <a:srgbClr val="00B0F0"/>
                </a:solidFill>
              </a:rPr>
              <a:t>CTL</a:t>
            </a:r>
            <a:r>
              <a:rPr lang="fr-FR" altLang="fr-FR" dirty="0"/>
              <a:t> pendant 3 ans </a:t>
            </a:r>
            <a:r>
              <a:rPr lang="fr-FR" altLang="fr-FR" dirty="0" smtClean="0"/>
              <a:t> avec la DRAC (15000 € )</a:t>
            </a:r>
            <a:endParaRPr lang="fr-FR" altLang="fr-FR" dirty="0"/>
          </a:p>
          <a:p>
            <a:r>
              <a:rPr lang="fr-FR" altLang="fr-FR" dirty="0"/>
              <a:t>1 </a:t>
            </a:r>
            <a:r>
              <a:rPr lang="fr-FR" altLang="fr-FR" dirty="0">
                <a:solidFill>
                  <a:srgbClr val="00B0F0"/>
                </a:solidFill>
              </a:rPr>
              <a:t>CLEA</a:t>
            </a:r>
            <a:r>
              <a:rPr lang="fr-FR" altLang="fr-FR" dirty="0"/>
              <a:t> pendant 3 ans renouvelable et pérennisé si le bilan est </a:t>
            </a:r>
            <a:r>
              <a:rPr lang="fr-FR" altLang="fr-FR" dirty="0" smtClean="0"/>
              <a:t>positif </a:t>
            </a:r>
            <a:endParaRPr lang="fr-FR" altLang="fr-FR" dirty="0"/>
          </a:p>
          <a:p>
            <a:pPr marL="0" indent="0">
              <a:buNone/>
            </a:pPr>
            <a:r>
              <a:rPr lang="fr-FR" altLang="fr-FR" dirty="0" smtClean="0"/>
              <a:t> bilan prochain juin 2019 avec la DRAC ) soit 48000 € </a:t>
            </a:r>
          </a:p>
          <a:p>
            <a:r>
              <a:rPr lang="fr-FR" altLang="fr-FR" dirty="0" smtClean="0"/>
              <a:t>1 </a:t>
            </a:r>
            <a:r>
              <a:rPr lang="fr-FR" altLang="fr-FR" dirty="0" smtClean="0">
                <a:solidFill>
                  <a:srgbClr val="00B0F0"/>
                </a:solidFill>
              </a:rPr>
              <a:t>nouvelle convention </a:t>
            </a:r>
            <a:r>
              <a:rPr lang="fr-FR" altLang="fr-FR" dirty="0" smtClean="0"/>
              <a:t>avec le Département (accès aux services de la médiathèque départementale du Nord) 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72016" y="1133857"/>
            <a:ext cx="2712534" cy="2034401"/>
          </a:xfr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88878">
            <a:off x="10124815" y="3647001"/>
            <a:ext cx="1260348" cy="107830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2864" y="2788920"/>
            <a:ext cx="2801827" cy="375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4112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3,Des résultats positifs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26094" y="1608392"/>
            <a:ext cx="7458456" cy="4618672"/>
          </a:xfrm>
        </p:spPr>
        <p:txBody>
          <a:bodyPr>
            <a:normAutofit fontScale="62500" lnSpcReduction="20000"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Informatisation</a:t>
            </a:r>
            <a:r>
              <a:rPr lang="fr-FR" dirty="0" smtClean="0"/>
              <a:t> de toutes les médiathèques </a:t>
            </a:r>
          </a:p>
          <a:p>
            <a:r>
              <a:rPr lang="fr-FR" dirty="0" smtClean="0">
                <a:solidFill>
                  <a:srgbClr val="00B0F0"/>
                </a:solidFill>
              </a:rPr>
              <a:t>Recrutement</a:t>
            </a:r>
            <a:r>
              <a:rPr lang="fr-FR" dirty="0" smtClean="0"/>
              <a:t>  de personnel </a:t>
            </a:r>
          </a:p>
          <a:p>
            <a:r>
              <a:rPr lang="fr-FR" dirty="0" smtClean="0">
                <a:solidFill>
                  <a:srgbClr val="00B0F0"/>
                </a:solidFill>
              </a:rPr>
              <a:t>Cofinancement d’un poste de coordinateur </a:t>
            </a:r>
            <a:r>
              <a:rPr lang="fr-FR" dirty="0" smtClean="0"/>
              <a:t>pour le Réseau ( Quentin Simon) à temps plein et d’une </a:t>
            </a:r>
            <a:r>
              <a:rPr lang="fr-FR" dirty="0" smtClean="0">
                <a:solidFill>
                  <a:srgbClr val="00B0F0"/>
                </a:solidFill>
              </a:rPr>
              <a:t>médiatrice culturelle  </a:t>
            </a:r>
            <a:r>
              <a:rPr lang="fr-FR" dirty="0" smtClean="0"/>
              <a:t>( Aurélie Sarrazyn) à mi-temps sur le CLEA </a:t>
            </a:r>
          </a:p>
          <a:p>
            <a:r>
              <a:rPr lang="fr-FR" dirty="0" smtClean="0"/>
              <a:t>Financement d’un CLEA et d’un CTL pour 3 ans </a:t>
            </a:r>
          </a:p>
          <a:p>
            <a:r>
              <a:rPr lang="fr-FR" dirty="0" smtClean="0"/>
              <a:t>Ouverture de la médiathèque dans la ville centre à Fourmies  </a:t>
            </a:r>
          </a:p>
          <a:p>
            <a:r>
              <a:rPr lang="fr-FR" dirty="0" smtClean="0">
                <a:solidFill>
                  <a:srgbClr val="00B0F0"/>
                </a:solidFill>
              </a:rPr>
              <a:t>Harmonisation</a:t>
            </a:r>
            <a:r>
              <a:rPr lang="fr-FR" dirty="0" smtClean="0"/>
              <a:t> des règles de prêt </a:t>
            </a:r>
          </a:p>
          <a:p>
            <a:r>
              <a:rPr lang="fr-FR" dirty="0" smtClean="0"/>
              <a:t>Instauration de la </a:t>
            </a:r>
            <a:r>
              <a:rPr lang="fr-FR" u="sng" dirty="0" smtClean="0">
                <a:solidFill>
                  <a:srgbClr val="00B0F0"/>
                </a:solidFill>
              </a:rPr>
              <a:t>gratuité</a:t>
            </a:r>
          </a:p>
          <a:p>
            <a:r>
              <a:rPr lang="fr-FR" dirty="0" smtClean="0"/>
              <a:t>Rédaction d’un </a:t>
            </a:r>
            <a:r>
              <a:rPr lang="fr-FR" dirty="0" smtClean="0">
                <a:solidFill>
                  <a:srgbClr val="00B0F0"/>
                </a:solidFill>
              </a:rPr>
              <a:t>règlement intérieur commun </a:t>
            </a:r>
          </a:p>
          <a:p>
            <a:r>
              <a:rPr lang="fr-FR" dirty="0" smtClean="0">
                <a:solidFill>
                  <a:srgbClr val="00B0F0"/>
                </a:solidFill>
              </a:rPr>
              <a:t>Formation transfrontalière </a:t>
            </a:r>
            <a:r>
              <a:rPr lang="fr-FR" dirty="0" smtClean="0"/>
              <a:t>commune et sur place </a:t>
            </a:r>
          </a:p>
          <a:p>
            <a:r>
              <a:rPr lang="fr-FR" dirty="0" smtClean="0"/>
              <a:t>Une politique documentaire concertée avec une complémentarité des équipements </a:t>
            </a:r>
          </a:p>
          <a:p>
            <a:r>
              <a:rPr lang="fr-FR" dirty="0" smtClean="0"/>
              <a:t>Organisation</a:t>
            </a:r>
            <a:r>
              <a:rPr lang="fr-FR" dirty="0" smtClean="0">
                <a:solidFill>
                  <a:srgbClr val="00B0F0"/>
                </a:solidFill>
              </a:rPr>
              <a:t> d’une programmation culturelle commune pour 3 ans </a:t>
            </a:r>
          </a:p>
          <a:p>
            <a:r>
              <a:rPr lang="fr-FR" dirty="0" smtClean="0"/>
              <a:t>Rédaction </a:t>
            </a:r>
            <a:r>
              <a:rPr lang="fr-FR" dirty="0" smtClean="0">
                <a:solidFill>
                  <a:srgbClr val="00B0F0"/>
                </a:solidFill>
              </a:rPr>
              <a:t>de la charte des bénévoles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616" y="2079307"/>
            <a:ext cx="4041648" cy="303123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02920" y="5294376"/>
            <a:ext cx="3547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Animation Bébés lecteurs à Fourmies grâce à Premières pages 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9881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3, Des résultats positifs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82168" y="2017649"/>
            <a:ext cx="7514496" cy="4351338"/>
          </a:xfrm>
        </p:spPr>
        <p:txBody>
          <a:bodyPr>
            <a:noAutofit/>
          </a:bodyPr>
          <a:lstStyle/>
          <a:p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Médi@pass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 :</a:t>
            </a: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 un service gratuit de proximité avec les habitants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Plus de </a:t>
            </a: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75500 ressources en livres, cinéma, musique et numérique, 175 abonnements papier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équipes mixtes :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 bénévoles et salariés qui travaillent ensemble et apportent leur passion et leurs savoir-faire. </a:t>
            </a:r>
            <a:endParaRPr lang="fr-F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médiathèques françaises disposent d'un catalogue 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</a:p>
          <a:p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Le portail 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médi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@’</a:t>
            </a:r>
            <a:r>
              <a:rPr lang="fr-F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</a:t>
            </a:r>
            <a:r>
              <a:rPr lang="fr-F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regroupe les ressources belges et françaises en apportant des ressources communes comme les projets communs, les rédactions des coups de cœur ou le lien vers les ressources numériques belges : catalogue virtuel.be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29936" y="1487297"/>
            <a:ext cx="2317175" cy="4351338"/>
          </a:xfrm>
        </p:spPr>
      </p:pic>
      <p:sp>
        <p:nvSpPr>
          <p:cNvPr id="9" name="ZoneTexte 8"/>
          <p:cNvSpPr txBox="1"/>
          <p:nvPr/>
        </p:nvSpPr>
        <p:spPr>
          <a:xfrm>
            <a:off x="9129936" y="5838635"/>
            <a:ext cx="277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Monique bénévole à </a:t>
            </a:r>
            <a:r>
              <a:rPr lang="fr-FR" dirty="0" err="1" smtClean="0"/>
              <a:t>Féron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776020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4570" y="393192"/>
            <a:ext cx="6224081" cy="1051560"/>
          </a:xfrm>
        </p:spPr>
        <p:txBody>
          <a:bodyPr/>
          <a:lstStyle/>
          <a:p>
            <a:r>
              <a:rPr lang="fr-FR" dirty="0" smtClean="0"/>
              <a:t>Des résultats positifs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48056" y="1371600"/>
            <a:ext cx="6373368" cy="3209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dirty="0" smtClean="0"/>
              <a:t>Modernisation des équipements sur tout le territoire </a:t>
            </a:r>
          </a:p>
          <a:p>
            <a:r>
              <a:rPr lang="fr-FR" sz="2400" dirty="0" smtClean="0"/>
              <a:t>2016 Fourmies médiathèque Anton </a:t>
            </a:r>
            <a:r>
              <a:rPr lang="fr-FR" sz="2400" dirty="0" err="1" smtClean="0"/>
              <a:t>Krings</a:t>
            </a:r>
            <a:endParaRPr lang="fr-FR" sz="2400" dirty="0" smtClean="0"/>
          </a:p>
          <a:p>
            <a:r>
              <a:rPr lang="fr-FR" sz="2400" dirty="0" smtClean="0"/>
              <a:t>2017 centre de documentation Ecomusée </a:t>
            </a:r>
            <a:endParaRPr lang="fr-FR" sz="2400" dirty="0"/>
          </a:p>
          <a:p>
            <a:r>
              <a:rPr lang="fr-FR" sz="2400" dirty="0" smtClean="0"/>
              <a:t>2018 : Café médiathèque </a:t>
            </a:r>
            <a:r>
              <a:rPr lang="fr-FR" sz="2400" dirty="0" err="1" smtClean="0"/>
              <a:t>Eppe-sauvage</a:t>
            </a:r>
            <a:r>
              <a:rPr lang="fr-FR" sz="2400" dirty="0" smtClean="0"/>
              <a:t> </a:t>
            </a:r>
          </a:p>
          <a:p>
            <a:r>
              <a:rPr lang="fr-FR" sz="2400" dirty="0" smtClean="0"/>
              <a:t>2019</a:t>
            </a:r>
            <a:r>
              <a:rPr lang="fr-FR" sz="2400" dirty="0"/>
              <a:t> </a:t>
            </a:r>
            <a:r>
              <a:rPr lang="fr-FR" sz="2400" dirty="0" smtClean="0"/>
              <a:t>: Tiers-lieu à Anor </a:t>
            </a:r>
            <a:endParaRPr lang="fr-FR" sz="2400" dirty="0"/>
          </a:p>
          <a:p>
            <a:r>
              <a:rPr lang="fr-FR" sz="2400" dirty="0" smtClean="0"/>
              <a:t>2020 : Maison </a:t>
            </a:r>
            <a:r>
              <a:rPr lang="fr-FR" sz="2400" dirty="0" err="1" smtClean="0"/>
              <a:t>Ténart</a:t>
            </a:r>
            <a:r>
              <a:rPr lang="fr-FR" sz="2400" dirty="0" smtClean="0"/>
              <a:t> à Trélon </a:t>
            </a:r>
            <a:endParaRPr lang="fr-FR" sz="24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939084" y="1183315"/>
            <a:ext cx="3124200" cy="2333386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7959" y="3337560"/>
            <a:ext cx="4149701" cy="30993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528651" y="2730484"/>
            <a:ext cx="1984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Eppe-sauvage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056" y="4581144"/>
            <a:ext cx="4883541" cy="15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0511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7909" y="557785"/>
            <a:ext cx="6130131" cy="67665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Des résultats positifs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55885" y="1878710"/>
            <a:ext cx="3560667" cy="3124201"/>
          </a:xfrm>
        </p:spPr>
        <p:txBody>
          <a:bodyPr>
            <a:normAutofit fontScale="92500" lnSpcReduction="10000"/>
          </a:bodyPr>
          <a:lstStyle/>
          <a:p>
            <a:endParaRPr lang="fr-FR" dirty="0" smtClean="0"/>
          </a:p>
          <a:p>
            <a:r>
              <a:rPr lang="fr-FR" dirty="0" smtClean="0"/>
              <a:t>Automne 2019 : inauguration du 36 à Anor ( 36 de la rue Pasteur) Tiers lieu avec services à la personne, médiathèque, ludothèque, services jeunesse, </a:t>
            </a:r>
            <a:endParaRPr lang="fr-FR" dirty="0"/>
          </a:p>
        </p:txBody>
      </p:sp>
      <p:pic>
        <p:nvPicPr>
          <p:cNvPr id="5" name="Picture 4" descr="Diapositive2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8424" y="1562861"/>
            <a:ext cx="6153912" cy="461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5355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7419" y="2245192"/>
            <a:ext cx="4017709" cy="247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ontesenhaki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9917" y="196532"/>
            <a:ext cx="40259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maisonbrodé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5128" y="3709225"/>
            <a:ext cx="3673475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63807">
            <a:off x="621792" y="338328"/>
            <a:ext cx="3561840" cy="2671380"/>
          </a:xfrm>
          <a:prstGeom prst="rect">
            <a:avLst/>
          </a:prstGeom>
        </p:spPr>
      </p:pic>
      <p:pic>
        <p:nvPicPr>
          <p:cNvPr id="11" name="Espace réservé du contenu 10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442" y="3962911"/>
            <a:ext cx="3918712" cy="2611624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595666">
            <a:off x="4660248" y="4338892"/>
            <a:ext cx="2900692" cy="216645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279974">
            <a:off x="1193898" y="2748218"/>
            <a:ext cx="2147627" cy="17366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9501" y="196532"/>
            <a:ext cx="3163824" cy="197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4664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E1AF3A1-AC64-4D1F-A160-098FF14F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L’expérience du réseau </a:t>
            </a:r>
            <a:r>
              <a:rPr lang="fr-FR" dirty="0" err="1"/>
              <a:t>Médi</a:t>
            </a:r>
            <a:r>
              <a:rPr lang="fr-FR" dirty="0"/>
              <a:t>@’</a:t>
            </a:r>
            <a:r>
              <a:rPr lang="fr-FR" dirty="0" err="1"/>
              <a:t>pass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3E7FF88-1753-4E9B-9F98-BFF8B87BE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6375"/>
            <a:ext cx="6858000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1,Présentation </a:t>
            </a:r>
            <a:r>
              <a:rPr lang="fr-FR" dirty="0"/>
              <a:t>du réseau </a:t>
            </a:r>
            <a:r>
              <a:rPr lang="fr-FR" dirty="0" err="1"/>
              <a:t>Médi</a:t>
            </a:r>
            <a:r>
              <a:rPr lang="fr-FR" dirty="0"/>
              <a:t>@</a:t>
            </a:r>
            <a:r>
              <a:rPr lang="fr-FR" dirty="0" smtClean="0"/>
              <a:t>’</a:t>
            </a:r>
            <a:r>
              <a:rPr lang="fr-FR" dirty="0" err="1" smtClean="0"/>
              <a:t>pass</a:t>
            </a:r>
            <a:r>
              <a:rPr lang="fr-FR" dirty="0" smtClean="0"/>
              <a:t> </a:t>
            </a:r>
          </a:p>
          <a:p>
            <a:pPr marL="0" indent="0">
              <a:buNone/>
            </a:pPr>
            <a:r>
              <a:rPr lang="fr-FR" dirty="0" smtClean="0"/>
              <a:t>2,Un </a:t>
            </a:r>
            <a:r>
              <a:rPr lang="fr-FR" dirty="0"/>
              <a:t>contexte </a:t>
            </a:r>
            <a:r>
              <a:rPr lang="fr-FR" dirty="0" smtClean="0"/>
              <a:t>favorable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3, Des </a:t>
            </a:r>
            <a:r>
              <a:rPr lang="fr-FR" dirty="0"/>
              <a:t>résultats </a:t>
            </a:r>
            <a:r>
              <a:rPr lang="fr-FR" dirty="0" smtClean="0"/>
              <a:t>positifs </a:t>
            </a:r>
          </a:p>
          <a:p>
            <a:pPr marL="0" indent="0">
              <a:buNone/>
            </a:pPr>
            <a:r>
              <a:rPr lang="fr-FR" dirty="0" smtClean="0"/>
              <a:t>4,Expérimenter </a:t>
            </a:r>
            <a:r>
              <a:rPr lang="fr-FR" dirty="0"/>
              <a:t>pour avancer !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580376" y="2246375"/>
            <a:ext cx="4096512" cy="26961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5400" y="203287"/>
            <a:ext cx="1727601" cy="7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3397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91973"/>
            <a:ext cx="5864352" cy="942467"/>
          </a:xfrm>
        </p:spPr>
        <p:txBody>
          <a:bodyPr/>
          <a:lstStyle/>
          <a:p>
            <a:r>
              <a:rPr lang="fr-FR" dirty="0" smtClean="0"/>
              <a:t>3, Des résultats positifs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  <p:graphicFrame>
        <p:nvGraphicFramePr>
          <p:cNvPr id="6" name="Espace réservé du contenu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3208059633"/>
              </p:ext>
            </p:extLst>
          </p:nvPr>
        </p:nvGraphicFramePr>
        <p:xfrm>
          <a:off x="499872" y="1587881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Espace réservé du contenu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554520951"/>
              </p:ext>
            </p:extLst>
          </p:nvPr>
        </p:nvGraphicFramePr>
        <p:xfrm>
          <a:off x="6473952" y="1697609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4083866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3,Des résultats positifs 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fr-FR" dirty="0" smtClean="0"/>
              <a:t>Après ma mission : Poursuite du travail avec le nouveau coordinateur</a:t>
            </a:r>
          </a:p>
          <a:p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CLEA : bilan positif côté artistes et côté habitants </a:t>
            </a:r>
          </a:p>
          <a:p>
            <a:r>
              <a:rPr lang="fr-FR" dirty="0" smtClean="0"/>
              <a:t>1 programmation culturelle en prise avec les besoins du territoire</a:t>
            </a:r>
          </a:p>
          <a:p>
            <a:r>
              <a:rPr lang="fr-FR" dirty="0" smtClean="0"/>
              <a:t>Mise en place de la navette </a:t>
            </a:r>
          </a:p>
          <a:p>
            <a:r>
              <a:rPr lang="fr-FR" dirty="0" smtClean="0"/>
              <a:t>Mise en place d’une newsletter transfrontalière  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2190234234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0420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4,Expérimenter pour avancer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75208" y="1642369"/>
            <a:ext cx="5744592" cy="4534594"/>
          </a:xfrm>
        </p:spPr>
        <p:txBody>
          <a:bodyPr>
            <a:normAutofit fontScale="55000" lnSpcReduction="20000"/>
          </a:bodyPr>
          <a:lstStyle/>
          <a:p>
            <a:r>
              <a:rPr lang="fr-FR" altLang="fr-FR" b="1" dirty="0">
                <a:solidFill>
                  <a:schemeClr val="accent1"/>
                </a:solidFill>
              </a:rPr>
              <a:t>1 Coordinatrice  cadre A  </a:t>
            </a:r>
            <a:r>
              <a:rPr lang="fr-FR" altLang="fr-FR" dirty="0"/>
              <a:t>mis à dispo depuis janvier 2016 et jusqu’au 15 avril </a:t>
            </a:r>
            <a:r>
              <a:rPr lang="fr-FR" altLang="fr-FR" dirty="0" smtClean="0"/>
              <a:t>2017 </a:t>
            </a:r>
            <a:r>
              <a:rPr lang="fr-FR" altLang="fr-FR" dirty="0"/>
              <a:t>par le Département</a:t>
            </a:r>
          </a:p>
          <a:p>
            <a:r>
              <a:rPr lang="fr-FR" altLang="fr-FR" b="1" dirty="0">
                <a:solidFill>
                  <a:schemeClr val="accent1"/>
                </a:solidFill>
              </a:rPr>
              <a:t>1 Responsable de la POLDOC</a:t>
            </a:r>
            <a:r>
              <a:rPr lang="fr-FR" altLang="fr-FR" dirty="0">
                <a:solidFill>
                  <a:schemeClr val="accent1"/>
                </a:solidFill>
              </a:rPr>
              <a:t> </a:t>
            </a:r>
            <a:r>
              <a:rPr lang="fr-FR" altLang="fr-FR" dirty="0"/>
              <a:t>partagée Mireille Lafitte </a:t>
            </a:r>
            <a:endParaRPr lang="fr-FR" altLang="fr-FR" dirty="0" smtClean="0"/>
          </a:p>
          <a:p>
            <a:pPr marL="0" indent="0">
              <a:buNone/>
            </a:pPr>
            <a:r>
              <a:rPr lang="fr-FR" altLang="fr-FR" dirty="0" smtClean="0"/>
              <a:t>( </a:t>
            </a:r>
            <a:r>
              <a:rPr lang="fr-FR" altLang="fr-FR" dirty="0"/>
              <a:t>actuelle directrice de la médiathèque de Fourmies) cadre B+</a:t>
            </a:r>
          </a:p>
          <a:p>
            <a:r>
              <a:rPr lang="fr-FR" altLang="fr-FR" b="1" dirty="0">
                <a:solidFill>
                  <a:schemeClr val="accent1"/>
                </a:solidFill>
              </a:rPr>
              <a:t>4 Administrateurs informatique  </a:t>
            </a:r>
            <a:r>
              <a:rPr lang="fr-FR" altLang="fr-FR" dirty="0"/>
              <a:t>: la coordinatrice, La directrice de la médiathèque de Fourmies, la responsable du </a:t>
            </a:r>
            <a:r>
              <a:rPr lang="fr-FR" altLang="fr-FR" dirty="0" err="1"/>
              <a:t>cybercentre</a:t>
            </a:r>
            <a:r>
              <a:rPr lang="fr-FR" altLang="fr-FR" dirty="0"/>
              <a:t>, la bibliothécaire d’Anor et un bénévole de l’équipe de </a:t>
            </a:r>
            <a:r>
              <a:rPr lang="fr-FR" altLang="fr-FR" dirty="0" err="1"/>
              <a:t>Féron</a:t>
            </a:r>
            <a:r>
              <a:rPr lang="fr-FR" altLang="fr-FR" dirty="0"/>
              <a:t> : Jean Luc </a:t>
            </a:r>
            <a:r>
              <a:rPr lang="fr-FR" altLang="fr-FR" dirty="0" err="1"/>
              <a:t>Ducoron</a:t>
            </a:r>
            <a:r>
              <a:rPr lang="fr-FR" altLang="fr-FR" dirty="0"/>
              <a:t> </a:t>
            </a:r>
          </a:p>
          <a:p>
            <a:r>
              <a:rPr lang="fr-FR" altLang="fr-FR" b="1" dirty="0" smtClean="0">
                <a:solidFill>
                  <a:schemeClr val="accent1"/>
                </a:solidFill>
              </a:rPr>
              <a:t>1Équipe </a:t>
            </a:r>
            <a:r>
              <a:rPr lang="fr-FR" altLang="fr-FR" b="1" dirty="0">
                <a:solidFill>
                  <a:schemeClr val="accent1"/>
                </a:solidFill>
              </a:rPr>
              <a:t>animation </a:t>
            </a:r>
            <a:r>
              <a:rPr lang="fr-FR" altLang="fr-FR" dirty="0"/>
              <a:t>: équipe mixte bénévole et salariés</a:t>
            </a:r>
          </a:p>
          <a:p>
            <a:r>
              <a:rPr lang="fr-FR" altLang="fr-FR" b="1" dirty="0" smtClean="0">
                <a:solidFill>
                  <a:schemeClr val="accent1"/>
                </a:solidFill>
              </a:rPr>
              <a:t>1 Équipe </a:t>
            </a:r>
            <a:r>
              <a:rPr lang="fr-FR" altLang="fr-FR" b="1" dirty="0">
                <a:solidFill>
                  <a:schemeClr val="accent1"/>
                </a:solidFill>
              </a:rPr>
              <a:t>règlements intérieurs, chartes </a:t>
            </a:r>
            <a:r>
              <a:rPr lang="fr-FR" altLang="fr-FR" b="1" dirty="0" err="1">
                <a:solidFill>
                  <a:schemeClr val="accent1"/>
                </a:solidFill>
              </a:rPr>
              <a:t>etc</a:t>
            </a:r>
            <a:r>
              <a:rPr lang="fr-FR" altLang="fr-FR" b="1" dirty="0">
                <a:solidFill>
                  <a:schemeClr val="accent1"/>
                </a:solidFill>
              </a:rPr>
              <a:t>  </a:t>
            </a:r>
            <a:r>
              <a:rPr lang="fr-FR" altLang="fr-FR" dirty="0"/>
              <a:t>: idem</a:t>
            </a:r>
          </a:p>
          <a:p>
            <a:r>
              <a:rPr lang="fr-FR" altLang="fr-FR" b="1" dirty="0" smtClean="0">
                <a:solidFill>
                  <a:schemeClr val="accent1"/>
                </a:solidFill>
              </a:rPr>
              <a:t>1 Équipe </a:t>
            </a:r>
            <a:r>
              <a:rPr lang="fr-FR" altLang="fr-FR" b="1" dirty="0">
                <a:solidFill>
                  <a:schemeClr val="accent1"/>
                </a:solidFill>
              </a:rPr>
              <a:t>POLDOC </a:t>
            </a:r>
            <a:r>
              <a:rPr lang="fr-FR" altLang="fr-FR" b="1" dirty="0" smtClean="0">
                <a:solidFill>
                  <a:schemeClr val="accent1"/>
                </a:solidFill>
              </a:rPr>
              <a:t>partagée</a:t>
            </a:r>
            <a:endParaRPr lang="fr-FR" altLang="fr-FR" b="1" dirty="0"/>
          </a:p>
          <a:p>
            <a:pPr>
              <a:buFont typeface="Wingdings" pitchFamily="2" charset="2"/>
              <a:buChar char="Ø"/>
            </a:pPr>
            <a:r>
              <a:rPr lang="fr-FR" altLang="fr-FR" dirty="0"/>
              <a:t>D’une 1 réunion tous les 2 mois on est passé </a:t>
            </a:r>
            <a:r>
              <a:rPr lang="fr-FR" altLang="fr-FR" b="1" dirty="0"/>
              <a:t>à  3 réunions par an </a:t>
            </a:r>
            <a:r>
              <a:rPr lang="fr-FR" altLang="fr-FR" dirty="0"/>
              <a:t>avec des groupes de travail entre les deux</a:t>
            </a:r>
            <a:r>
              <a:rPr lang="fr-FR" altLang="fr-FR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fr-FR" altLang="fr-FR" dirty="0" smtClean="0"/>
              <a:t>Une </a:t>
            </a:r>
            <a:r>
              <a:rPr lang="fr-FR" altLang="fr-FR" b="1" dirty="0" smtClean="0"/>
              <a:t>validation </a:t>
            </a:r>
            <a:r>
              <a:rPr lang="fr-FR" altLang="fr-FR" dirty="0" smtClean="0"/>
              <a:t>par les élus de chaque étape </a:t>
            </a:r>
          </a:p>
          <a:p>
            <a:pPr>
              <a:buFont typeface="Wingdings" pitchFamily="2" charset="2"/>
              <a:buChar char="Ø"/>
            </a:pPr>
            <a:r>
              <a:rPr lang="fr-FR" altLang="fr-FR" dirty="0" smtClean="0"/>
              <a:t>Une </a:t>
            </a:r>
            <a:r>
              <a:rPr lang="fr-FR" altLang="fr-FR" b="1" dirty="0" smtClean="0"/>
              <a:t>convention de partenariat entre la France et la Belgique </a:t>
            </a:r>
            <a:r>
              <a:rPr lang="fr-FR" altLang="fr-FR" dirty="0" smtClean="0"/>
              <a:t>puis Etat français et Département du Nord vers la CCSA.</a:t>
            </a:r>
            <a:endParaRPr lang="fr-FR" altLang="fr-FR" dirty="0" smtClean="0"/>
          </a:p>
          <a:p>
            <a:pPr>
              <a:buFont typeface="Wingdings" pitchFamily="2" charset="2"/>
              <a:buChar char="Ø"/>
            </a:pPr>
            <a:r>
              <a:rPr lang="fr-FR" altLang="fr-FR" b="1" dirty="0" smtClean="0"/>
              <a:t>Des bilans réguliers </a:t>
            </a:r>
            <a:r>
              <a:rPr lang="fr-FR" altLang="fr-FR" dirty="0" smtClean="0"/>
              <a:t>pour l’avancée du réseau et de sa construction </a:t>
            </a:r>
            <a:endParaRPr lang="fr-FR" altLang="fr-FR" dirty="0"/>
          </a:p>
          <a:p>
            <a:endParaRPr lang="fr-FR" altLang="fr-FR" dirty="0" smtClean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  <p:pic>
        <p:nvPicPr>
          <p:cNvPr id="14" name="Espace réservé du contenu 13" descr="momignies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3120" y="1552167"/>
            <a:ext cx="5181600" cy="3886200"/>
          </a:xfrm>
        </p:spPr>
      </p:pic>
      <p:sp>
        <p:nvSpPr>
          <p:cNvPr id="15" name="ZoneTexte 14"/>
          <p:cNvSpPr txBox="1"/>
          <p:nvPr/>
        </p:nvSpPr>
        <p:spPr>
          <a:xfrm>
            <a:off x="7261934" y="5628443"/>
            <a:ext cx="3977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Réunion de l’équipe à Momignies en Belgique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719524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4,Expérimenter pour avancer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7452" y="1825625"/>
            <a:ext cx="5762348" cy="4351338"/>
          </a:xfrm>
        </p:spPr>
        <p:txBody>
          <a:bodyPr>
            <a:normAutofit lnSpcReduction="10000"/>
          </a:bodyPr>
          <a:lstStyle/>
          <a:p>
            <a:r>
              <a:rPr lang="fr-FR" altLang="fr-FR" dirty="0" smtClean="0"/>
              <a:t>Définir un vocable commun </a:t>
            </a:r>
          </a:p>
          <a:p>
            <a:r>
              <a:rPr lang="fr-FR" altLang="fr-FR" dirty="0" smtClean="0"/>
              <a:t>Approche belge fut une accroche positive et constructive !</a:t>
            </a:r>
            <a:endParaRPr lang="fr-FR" altLang="fr-FR" dirty="0" smtClean="0"/>
          </a:p>
          <a:p>
            <a:r>
              <a:rPr lang="fr-FR" altLang="fr-FR" dirty="0" smtClean="0"/>
              <a:t>Échanges </a:t>
            </a:r>
            <a:r>
              <a:rPr lang="fr-FR" altLang="fr-FR" dirty="0" smtClean="0"/>
              <a:t>productifs de pratiques professionnelles transfrontalières </a:t>
            </a:r>
          </a:p>
          <a:p>
            <a:r>
              <a:rPr lang="fr-FR" altLang="fr-FR" dirty="0" smtClean="0"/>
              <a:t>Création des pôles ressources  </a:t>
            </a:r>
          </a:p>
          <a:p>
            <a:r>
              <a:rPr lang="fr-FR" altLang="fr-FR" dirty="0" smtClean="0"/>
              <a:t>Respect entre les salariés et les bénévoles</a:t>
            </a:r>
          </a:p>
          <a:p>
            <a:r>
              <a:rPr lang="fr-FR" altLang="fr-FR" dirty="0" smtClean="0"/>
              <a:t>Mutualisation des charges pour les </a:t>
            </a:r>
            <a:r>
              <a:rPr lang="fr-FR" altLang="fr-FR" dirty="0" smtClean="0"/>
              <a:t>animations</a:t>
            </a:r>
          </a:p>
          <a:p>
            <a:endParaRPr lang="fr-FR" altLang="fr-FR" dirty="0" smtClean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  <p:pic>
        <p:nvPicPr>
          <p:cNvPr id="8" name="Espace réservé du contenu 7" descr="Momignies 00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31492" y="1791863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xmlns="" val="710941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4. </a:t>
            </a:r>
            <a:r>
              <a:rPr lang="fr-FR" dirty="0" smtClean="0"/>
              <a:t>Expérimenter pour avancer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436441" cy="4351338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Convention quadripartite </a:t>
            </a:r>
            <a:r>
              <a:rPr lang="fr-FR" dirty="0" smtClean="0"/>
              <a:t>est une étape </a:t>
            </a:r>
          </a:p>
          <a:p>
            <a:pPr>
              <a:buNone/>
            </a:pPr>
            <a:r>
              <a:rPr lang="fr-FR" dirty="0" smtClean="0"/>
              <a:t>(</a:t>
            </a:r>
            <a:r>
              <a:rPr lang="fr-FR" dirty="0" err="1" smtClean="0"/>
              <a:t>Ccsa</a:t>
            </a:r>
            <a:r>
              <a:rPr lang="fr-FR" dirty="0" smtClean="0"/>
              <a:t>, ville de Momignies + Etat français et Département du Nord) </a:t>
            </a:r>
          </a:p>
          <a:p>
            <a:r>
              <a:rPr lang="fr-FR" dirty="0" smtClean="0"/>
              <a:t>Convention avec la </a:t>
            </a:r>
            <a:r>
              <a:rPr lang="fr-FR" dirty="0" smtClean="0">
                <a:solidFill>
                  <a:schemeClr val="accent1"/>
                </a:solidFill>
              </a:rPr>
              <a:t>partie belge </a:t>
            </a:r>
            <a:r>
              <a:rPr lang="fr-FR" dirty="0" smtClean="0"/>
              <a:t>serait l’étape suivante !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Mixer les </a:t>
            </a:r>
            <a:r>
              <a:rPr lang="fr-FR" dirty="0" err="1" smtClean="0">
                <a:solidFill>
                  <a:schemeClr val="accent1"/>
                </a:solidFill>
              </a:rPr>
              <a:t>avançées</a:t>
            </a:r>
            <a:r>
              <a:rPr lang="fr-FR" dirty="0" smtClean="0">
                <a:solidFill>
                  <a:schemeClr val="accent1"/>
                </a:solidFill>
              </a:rPr>
              <a:t> belges et les </a:t>
            </a:r>
            <a:r>
              <a:rPr lang="fr-FR" dirty="0" err="1" smtClean="0">
                <a:solidFill>
                  <a:schemeClr val="accent1"/>
                </a:solidFill>
              </a:rPr>
              <a:t>avançées</a:t>
            </a:r>
            <a:r>
              <a:rPr lang="fr-FR" dirty="0" smtClean="0">
                <a:solidFill>
                  <a:schemeClr val="accent1"/>
                </a:solidFill>
              </a:rPr>
              <a:t> françaises </a:t>
            </a:r>
            <a:r>
              <a:rPr lang="fr-FR" dirty="0" smtClean="0"/>
              <a:t>pour créer un réseau adapté aux besoins du </a:t>
            </a:r>
            <a:r>
              <a:rPr lang="fr-FR" dirty="0" smtClean="0"/>
              <a:t>territoire  </a:t>
            </a:r>
            <a:r>
              <a:rPr lang="fr-FR" dirty="0" smtClean="0"/>
              <a:t>ex : </a:t>
            </a:r>
            <a:r>
              <a:rPr lang="fr-FR" dirty="0" smtClean="0"/>
              <a:t>S’inspirer de la loi belge sur l’alphabétisation </a:t>
            </a:r>
            <a:endParaRPr lang="fr-FR" dirty="0" smtClean="0"/>
          </a:p>
          <a:p>
            <a:r>
              <a:rPr lang="fr-FR" dirty="0" smtClean="0"/>
              <a:t>Bilan très attendu mi-juin pour savoir si on renforce le Réseau et si la DRAC continuera de soutenir ce territoire ! 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2229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4. Expérimenter pour avancer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/>
              <a:t>Soutien de fondations comme la fondation Chimay …les ASBL belges ( = associations belges) </a:t>
            </a:r>
          </a:p>
          <a:p>
            <a:r>
              <a:rPr lang="fr-FR" dirty="0" smtClean="0"/>
              <a:t>Soutien de l’Europe avec le fonds leader qui a financé la navette électrique entre les médiathèques</a:t>
            </a:r>
          </a:p>
          <a:p>
            <a:r>
              <a:rPr lang="fr-FR" dirty="0" smtClean="0"/>
              <a:t>Contacts avec les Régions : en cours ! </a:t>
            </a:r>
            <a:endParaRPr lang="fr-FR" dirty="0"/>
          </a:p>
        </p:txBody>
      </p:sp>
      <p:pic>
        <p:nvPicPr>
          <p:cNvPr id="7" name="Espace réservé du contenu 6" descr="animwignehies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4243" y="1942784"/>
            <a:ext cx="5181600" cy="3886200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669784" cy="1325563"/>
          </a:xfrm>
        </p:spPr>
        <p:txBody>
          <a:bodyPr/>
          <a:lstStyle/>
          <a:p>
            <a:r>
              <a:rPr lang="fr-FR" dirty="0" smtClean="0"/>
              <a:t>4. Expérimenter pour avancer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43883" y="1825625"/>
            <a:ext cx="5859263" cy="4351338"/>
          </a:xfrm>
        </p:spPr>
        <p:txBody>
          <a:bodyPr/>
          <a:lstStyle/>
          <a:p>
            <a:r>
              <a:rPr lang="fr-FR" dirty="0" smtClean="0"/>
              <a:t>De coordinatrice au poste de </a:t>
            </a:r>
            <a:r>
              <a:rPr lang="fr-FR" dirty="0" smtClean="0">
                <a:solidFill>
                  <a:schemeClr val="accent1"/>
                </a:solidFill>
              </a:rPr>
              <a:t>développeur de territoire</a:t>
            </a:r>
          </a:p>
          <a:p>
            <a:r>
              <a:rPr lang="fr-FR" dirty="0" smtClean="0"/>
              <a:t>La </a:t>
            </a:r>
            <a:r>
              <a:rPr lang="fr-FR" dirty="0" smtClean="0">
                <a:solidFill>
                  <a:schemeClr val="accent1"/>
                </a:solidFill>
              </a:rPr>
              <a:t>mutation</a:t>
            </a:r>
            <a:r>
              <a:rPr lang="fr-FR" dirty="0" smtClean="0"/>
              <a:t> des médiathèques départementales vers l’accompagnement en ingénierie</a:t>
            </a:r>
          </a:p>
          <a:p>
            <a:r>
              <a:rPr lang="fr-FR" dirty="0" smtClean="0"/>
              <a:t>La création d’</a:t>
            </a:r>
            <a:r>
              <a:rPr lang="fr-FR" dirty="0" smtClean="0">
                <a:solidFill>
                  <a:schemeClr val="accent1"/>
                </a:solidFill>
              </a:rPr>
              <a:t>INORD</a:t>
            </a:r>
            <a:r>
              <a:rPr lang="fr-FR" dirty="0" smtClean="0"/>
              <a:t> agence d’ingénierie départementale au service des territoires </a:t>
            </a:r>
          </a:p>
          <a:p>
            <a:r>
              <a:rPr lang="fr-FR" dirty="0" smtClean="0"/>
              <a:t>Le poste de coordinateur pérennisé ? </a:t>
            </a:r>
            <a:endParaRPr lang="fr-FR" dirty="0"/>
          </a:p>
        </p:txBody>
      </p:sp>
      <p:pic>
        <p:nvPicPr>
          <p:cNvPr id="6" name="Espace réservé du contenu 5" descr="100_1065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54717" y="1179305"/>
            <a:ext cx="2405109" cy="180383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  <p:pic>
        <p:nvPicPr>
          <p:cNvPr id="7" name="Image 6" descr="FERONC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3" y="1615736"/>
            <a:ext cx="2864528" cy="2148396"/>
          </a:xfrm>
          <a:prstGeom prst="rect">
            <a:avLst/>
          </a:prstGeom>
        </p:spPr>
      </p:pic>
      <p:pic>
        <p:nvPicPr>
          <p:cNvPr id="8" name="Image 7" descr="fourmiesextbi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20138">
            <a:off x="9197266" y="2907191"/>
            <a:ext cx="2654792" cy="1769862"/>
          </a:xfrm>
          <a:prstGeom prst="rect">
            <a:avLst/>
          </a:prstGeom>
        </p:spPr>
      </p:pic>
      <p:pic>
        <p:nvPicPr>
          <p:cNvPr id="9" name="Image 8" descr="Féron 00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2573" y="4603071"/>
            <a:ext cx="2456155" cy="1842116"/>
          </a:xfrm>
          <a:prstGeom prst="rect">
            <a:avLst/>
          </a:prstGeom>
        </p:spPr>
      </p:pic>
      <p:pic>
        <p:nvPicPr>
          <p:cNvPr id="10" name="Image 9" descr="galgeon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56199">
            <a:off x="6471822" y="3799643"/>
            <a:ext cx="3116060" cy="233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517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 POUR VOTRE ATTENTION 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11550" y="4589463"/>
            <a:ext cx="9935900" cy="1047857"/>
          </a:xfrm>
        </p:spPr>
        <p:txBody>
          <a:bodyPr>
            <a:normAutofit/>
          </a:bodyPr>
          <a:lstStyle/>
          <a:p>
            <a:r>
              <a:rPr lang="fr-FR" sz="2000" dirty="0" smtClean="0"/>
              <a:t>Christel DUCHEMANN – développeur de territoire arrondissement d’</a:t>
            </a:r>
            <a:r>
              <a:rPr lang="fr-FR" sz="2000" dirty="0" err="1" smtClean="0"/>
              <a:t>Avesnes-sur-helpe</a:t>
            </a:r>
            <a:endParaRPr lang="fr-FR" sz="2000" dirty="0" smtClean="0"/>
          </a:p>
          <a:p>
            <a:r>
              <a:rPr lang="fr-FR" sz="2000" dirty="0" smtClean="0"/>
              <a:t>Médiathèque départementale du Nord </a:t>
            </a:r>
            <a:endParaRPr lang="fr-FR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4673" y="685801"/>
            <a:ext cx="10698352" cy="36482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1,Présentation </a:t>
            </a:r>
            <a:r>
              <a:rPr lang="fr-FR" dirty="0"/>
              <a:t>du réseau </a:t>
            </a:r>
            <a:r>
              <a:rPr lang="fr-FR" dirty="0" err="1"/>
              <a:t>Médi</a:t>
            </a:r>
            <a:r>
              <a:rPr lang="fr-FR" dirty="0"/>
              <a:t>@’</a:t>
            </a:r>
            <a:r>
              <a:rPr lang="fr-FR" dirty="0" err="1"/>
              <a:t>pass</a:t>
            </a:r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4321" y="1563625"/>
            <a:ext cx="11804904" cy="740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/>
              <a:t>Médi</a:t>
            </a:r>
            <a:r>
              <a:rPr lang="fr-FR" dirty="0"/>
              <a:t>@’</a:t>
            </a:r>
            <a:r>
              <a:rPr lang="fr-FR" dirty="0" err="1"/>
              <a:t>pass</a:t>
            </a:r>
            <a:r>
              <a:rPr lang="fr-FR" dirty="0"/>
              <a:t> : un réseau de coopération transfrontalière avec la Belgique 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4593" y="2999288"/>
            <a:ext cx="3445073" cy="202165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609666" y="2418092"/>
            <a:ext cx="84695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Réseau de lecture publique </a:t>
            </a:r>
            <a:r>
              <a:rPr lang="fr-FR" dirty="0" smtClean="0">
                <a:solidFill>
                  <a:srgbClr val="00B0F0"/>
                </a:solidFill>
              </a:rPr>
              <a:t>gratuit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Un </a:t>
            </a:r>
            <a:r>
              <a:rPr lang="fr-FR" dirty="0" smtClean="0">
                <a:solidFill>
                  <a:srgbClr val="00B0F0"/>
                </a:solidFill>
              </a:rPr>
              <a:t>portail de ressources en commun 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fr-FR" dirty="0">
                <a:hlinkClick r:id="rId3"/>
              </a:rPr>
              <a:t>https://ccsa.reseaubibli.fr</a:t>
            </a:r>
            <a:r>
              <a:rPr lang="fr-FR" dirty="0" smtClean="0">
                <a:hlinkClick r:id="rId3"/>
              </a:rPr>
              <a:t>/</a:t>
            </a:r>
            <a:endParaRPr lang="fr-F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 smtClean="0"/>
              <a:t>Un logo commun et un nom commun :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1 </a:t>
            </a:r>
            <a:r>
              <a:rPr lang="fr-FR" dirty="0" smtClean="0">
                <a:solidFill>
                  <a:srgbClr val="00B0F0"/>
                </a:solidFill>
              </a:rPr>
              <a:t>Coopération</a:t>
            </a:r>
            <a:r>
              <a:rPr lang="fr-FR" dirty="0" smtClean="0"/>
              <a:t> franco-belge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Une </a:t>
            </a:r>
            <a:r>
              <a:rPr lang="fr-FR" dirty="0" smtClean="0">
                <a:solidFill>
                  <a:srgbClr val="00B0F0"/>
                </a:solidFill>
              </a:rPr>
              <a:t>navette</a:t>
            </a:r>
            <a:r>
              <a:rPr lang="fr-FR" dirty="0" smtClean="0"/>
              <a:t> transfrontalière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 </a:t>
            </a:r>
            <a:r>
              <a:rPr lang="fr-FR" dirty="0" smtClean="0">
                <a:solidFill>
                  <a:srgbClr val="00B0F0"/>
                </a:solidFill>
              </a:rPr>
              <a:t>CLEA et un CTL </a:t>
            </a:r>
            <a:r>
              <a:rPr lang="fr-FR" dirty="0" smtClean="0"/>
              <a:t>transfrontalier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 </a:t>
            </a:r>
            <a:r>
              <a:rPr lang="fr-FR" dirty="0" smtClean="0">
                <a:solidFill>
                  <a:srgbClr val="00B0F0"/>
                </a:solidFill>
              </a:rPr>
              <a:t>partenariat transfrontalier </a:t>
            </a:r>
            <a:r>
              <a:rPr lang="fr-FR" dirty="0" smtClean="0"/>
              <a:t>de services avec la médiathèque départementale du Nord  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rgbClr val="00B0F0"/>
                </a:solidFill>
              </a:rPr>
              <a:t>Un réseau </a:t>
            </a:r>
            <a:r>
              <a:rPr lang="fr-FR" dirty="0" smtClean="0"/>
              <a:t>en construction ( phase 1</a:t>
            </a:r>
            <a:r>
              <a:rPr lang="fr-FR" baseline="30000" dirty="0" smtClean="0"/>
              <a:t>e</a:t>
            </a:r>
            <a:r>
              <a:rPr lang="fr-FR" dirty="0" smtClean="0"/>
              <a:t> et 2  achevées, phase 3 2019/2022 )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 </a:t>
            </a:r>
            <a:r>
              <a:rPr lang="fr-FR" dirty="0" smtClean="0">
                <a:solidFill>
                  <a:srgbClr val="00B0F0"/>
                </a:solidFill>
              </a:rPr>
              <a:t>cofinancement franco-belge </a:t>
            </a:r>
            <a:r>
              <a:rPr lang="fr-FR" dirty="0" smtClean="0"/>
              <a:t>pour le poste de coordinateur du réseau, la médiatrice culturelle et la programmation culturelle au prorata du nombre d’habitants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Une </a:t>
            </a:r>
            <a:r>
              <a:rPr lang="fr-FR" dirty="0" smtClean="0">
                <a:solidFill>
                  <a:srgbClr val="00B0F0"/>
                </a:solidFill>
              </a:rPr>
              <a:t>coordination assurée </a:t>
            </a:r>
            <a:r>
              <a:rPr lang="fr-FR" dirty="0" smtClean="0"/>
              <a:t>par l’intercommunalité française ( la CCSA) soutenue par les institutions DRAC et Département du Nord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5565" y="112831"/>
            <a:ext cx="1727601" cy="7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2795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343" y="292609"/>
            <a:ext cx="8583233" cy="88696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1,Présentation </a:t>
            </a:r>
            <a:r>
              <a:rPr lang="fr-FR" dirty="0"/>
              <a:t>du réseau </a:t>
            </a:r>
            <a:r>
              <a:rPr lang="fr-FR" dirty="0" err="1"/>
              <a:t>Médi</a:t>
            </a:r>
            <a:r>
              <a:rPr lang="fr-FR" dirty="0"/>
              <a:t>@’</a:t>
            </a:r>
            <a:r>
              <a:rPr lang="fr-FR" dirty="0" err="1"/>
              <a:t>pass</a:t>
            </a:r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325112" y="2005531"/>
            <a:ext cx="780604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/>
              <a:t>Médi</a:t>
            </a:r>
            <a:r>
              <a:rPr lang="fr-FR" sz="2000" dirty="0" smtClean="0"/>
              <a:t>@’</a:t>
            </a:r>
            <a:r>
              <a:rPr lang="fr-FR" sz="2000" dirty="0" err="1" smtClean="0"/>
              <a:t>pass</a:t>
            </a:r>
            <a:r>
              <a:rPr lang="fr-FR" sz="2000" dirty="0" smtClean="0"/>
              <a:t> n’est pas totalement  un réseau de lecture publique transfrontalier  pour 3 raisons : </a:t>
            </a:r>
          </a:p>
          <a:p>
            <a:pPr marL="285750" indent="-285750">
              <a:buFontTx/>
              <a:buChar char="-"/>
            </a:pPr>
            <a:endParaRPr lang="fr-FR" sz="2000" dirty="0" smtClean="0"/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00B0F0"/>
                </a:solidFill>
              </a:rPr>
              <a:t>Pas de logiciel commun France/Belgique  </a:t>
            </a:r>
            <a:r>
              <a:rPr lang="fr-FR" sz="2000" dirty="0" smtClean="0"/>
              <a:t>( Momignies étant lié au catalogue commun des bibliothèques belges) </a:t>
            </a: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00B0F0"/>
                </a:solidFill>
              </a:rPr>
              <a:t>Double carte </a:t>
            </a:r>
            <a:r>
              <a:rPr lang="fr-FR" sz="2000" dirty="0" smtClean="0"/>
              <a:t>pour inscription même gratuite : 1 carte belge et 1 carte </a:t>
            </a:r>
            <a:r>
              <a:rPr lang="fr-FR" sz="2000" dirty="0" err="1" smtClean="0"/>
              <a:t>Médi</a:t>
            </a:r>
            <a:r>
              <a:rPr lang="fr-FR" sz="2000" dirty="0" smtClean="0"/>
              <a:t>@’</a:t>
            </a:r>
            <a:r>
              <a:rPr lang="fr-FR" sz="2000" dirty="0" err="1" smtClean="0"/>
              <a:t>pass</a:t>
            </a:r>
            <a:r>
              <a:rPr lang="fr-FR" sz="2000" dirty="0" smtClean="0"/>
              <a:t> ( logiciel différent !)</a:t>
            </a:r>
          </a:p>
          <a:p>
            <a:pPr marL="285750" indent="-285750">
              <a:buFontTx/>
              <a:buChar char="-"/>
            </a:pPr>
            <a:r>
              <a:rPr lang="fr-FR" sz="2000" dirty="0" smtClean="0"/>
              <a:t>Le soutien de la Province du Hainaut et de la communauté française de Belgique  est compliqué à obtenir mais en cours de négociations : </a:t>
            </a:r>
            <a:r>
              <a:rPr lang="fr-FR" sz="2000" dirty="0" smtClean="0">
                <a:solidFill>
                  <a:srgbClr val="00B0F0"/>
                </a:solidFill>
              </a:rPr>
              <a:t>phase 3 de la construction du Réseau </a:t>
            </a:r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2750" y="198177"/>
            <a:ext cx="1727601" cy="7557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465" y="1664208"/>
            <a:ext cx="3279903" cy="357530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481132" y="3986784"/>
            <a:ext cx="1271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Momignies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125745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BD9F2E1-9B5C-4948-883C-8F80433FA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35" y="656062"/>
            <a:ext cx="9113585" cy="46682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1,Présentation </a:t>
            </a:r>
            <a:r>
              <a:rPr lang="fr-FR" dirty="0"/>
              <a:t>du réseau </a:t>
            </a:r>
            <a:r>
              <a:rPr lang="fr-FR" dirty="0" err="1"/>
              <a:t>Médi</a:t>
            </a:r>
            <a:r>
              <a:rPr lang="fr-FR" dirty="0"/>
              <a:t>@’</a:t>
            </a:r>
            <a:r>
              <a:rPr lang="fr-FR" dirty="0" err="1"/>
              <a:t>pass</a:t>
            </a:r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F7EDD35-1006-4F7E-B2E0-F129D5451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874" y="1633133"/>
            <a:ext cx="6519671" cy="43525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 err="1"/>
              <a:t>Médi</a:t>
            </a:r>
            <a:r>
              <a:rPr lang="fr-FR" dirty="0"/>
              <a:t>@’</a:t>
            </a:r>
            <a:r>
              <a:rPr lang="fr-FR" dirty="0" err="1"/>
              <a:t>pass</a:t>
            </a:r>
            <a:r>
              <a:rPr lang="fr-FR" dirty="0"/>
              <a:t> : </a:t>
            </a:r>
            <a:r>
              <a:rPr lang="fr-FR" dirty="0">
                <a:solidFill>
                  <a:srgbClr val="00B0F0"/>
                </a:solidFill>
              </a:rPr>
              <a:t>13 communes françaises </a:t>
            </a:r>
            <a:endParaRPr lang="fr-FR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fr-FR" dirty="0" smtClean="0"/>
              <a:t>et </a:t>
            </a:r>
            <a:r>
              <a:rPr lang="fr-FR" dirty="0">
                <a:solidFill>
                  <a:srgbClr val="00B0F0"/>
                </a:solidFill>
              </a:rPr>
              <a:t>7 communes </a:t>
            </a:r>
            <a:r>
              <a:rPr lang="fr-FR" dirty="0"/>
              <a:t>belges</a:t>
            </a:r>
          </a:p>
          <a:p>
            <a:pPr marL="0" indent="0">
              <a:buNone/>
            </a:pPr>
            <a:r>
              <a:rPr lang="fr-FR" dirty="0"/>
              <a:t>1 territoire limitrophe dans l’Avesnois ( Nord) + Hainaut </a:t>
            </a:r>
            <a:r>
              <a:rPr lang="fr-FR" dirty="0" smtClean="0"/>
              <a:t>Belge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00B0F0"/>
                </a:solidFill>
              </a:rPr>
              <a:t>33675 habitants </a:t>
            </a:r>
            <a:r>
              <a:rPr lang="fr-FR" dirty="0" smtClean="0"/>
              <a:t>soit 7000 Belges et 26675 Français </a:t>
            </a:r>
          </a:p>
          <a:p>
            <a:pPr marL="0" indent="0">
              <a:buNone/>
            </a:pPr>
            <a:r>
              <a:rPr lang="fr-FR" dirty="0" smtClean="0"/>
              <a:t>1 entité juridique belge : </a:t>
            </a:r>
            <a:r>
              <a:rPr lang="fr-FR" dirty="0" smtClean="0">
                <a:solidFill>
                  <a:srgbClr val="00B0F0"/>
                </a:solidFill>
              </a:rPr>
              <a:t>Momignies </a:t>
            </a:r>
            <a:r>
              <a:rPr lang="fr-FR" dirty="0" smtClean="0"/>
              <a:t> regroupe les  7 villages belges</a:t>
            </a:r>
          </a:p>
          <a:p>
            <a:pPr marL="0" indent="0">
              <a:buNone/>
            </a:pPr>
            <a:r>
              <a:rPr lang="fr-FR" dirty="0" smtClean="0"/>
              <a:t>1 entité juridique française : La </a:t>
            </a:r>
            <a:r>
              <a:rPr lang="fr-FR" dirty="0" smtClean="0">
                <a:solidFill>
                  <a:srgbClr val="00B0F0"/>
                </a:solidFill>
              </a:rPr>
              <a:t>CCSA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smtClean="0"/>
              <a:t>(</a:t>
            </a:r>
            <a:r>
              <a:rPr lang="fr-FR" dirty="0" err="1" smtClean="0"/>
              <a:t>commmunauté</a:t>
            </a:r>
            <a:r>
              <a:rPr lang="fr-FR" dirty="0" smtClean="0"/>
              <a:t> de communes sud avesnois) regroupe les 13 communes françaises dont 7 possèdent des médiathèques municipales </a:t>
            </a:r>
          </a:p>
        </p:txBody>
      </p:sp>
      <p:pic>
        <p:nvPicPr>
          <p:cNvPr id="4" name="Picture 5" descr="logo_nord_ledepart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2779" y="235237"/>
            <a:ext cx="1637766" cy="65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2750" y="198177"/>
            <a:ext cx="1727601" cy="7557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" y="1911096"/>
            <a:ext cx="5115785" cy="37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949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7B3E98A-07E8-4D2F-A815-034B9AA13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98" y="320454"/>
            <a:ext cx="9177593" cy="864285"/>
          </a:xfrm>
        </p:spPr>
        <p:txBody>
          <a:bodyPr/>
          <a:lstStyle/>
          <a:p>
            <a:r>
              <a:rPr lang="fr-FR" dirty="0" smtClean="0"/>
              <a:t>1,Présentation du réseau </a:t>
            </a:r>
            <a:r>
              <a:rPr lang="fr-FR" dirty="0" err="1" smtClean="0"/>
              <a:t>Médi</a:t>
            </a:r>
            <a:r>
              <a:rPr lang="fr-FR" dirty="0" smtClean="0"/>
              <a:t>@’</a:t>
            </a:r>
            <a:r>
              <a:rPr lang="fr-FR" dirty="0" err="1" smtClean="0"/>
              <a:t>pass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idx="1"/>
          </p:nvPr>
        </p:nvSpPr>
        <p:spPr>
          <a:xfrm>
            <a:off x="495566" y="1464423"/>
            <a:ext cx="3385037" cy="576262"/>
          </a:xfrm>
        </p:spPr>
        <p:txBody>
          <a:bodyPr/>
          <a:lstStyle/>
          <a:p>
            <a:r>
              <a:rPr lang="fr-FR" dirty="0" smtClean="0"/>
              <a:t>CCSA + MOMIGNIES </a:t>
            </a:r>
            <a:endParaRPr lang="fr-FR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xmlns="" id="{883ED3EB-80A6-44BA-8CE2-B0CB105EF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4311" y="2480524"/>
            <a:ext cx="3032826" cy="24558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568695" y="4229203"/>
            <a:ext cx="1457137" cy="545594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FRANCE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Espace réservé du contenu 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0095" y="1637633"/>
            <a:ext cx="6072233" cy="4828032"/>
          </a:xfrm>
        </p:spPr>
      </p:pic>
      <p:sp>
        <p:nvSpPr>
          <p:cNvPr id="8" name="ZoneTexte 7"/>
          <p:cNvSpPr txBox="1"/>
          <p:nvPr/>
        </p:nvSpPr>
        <p:spPr>
          <a:xfrm>
            <a:off x="6880487" y="4751720"/>
            <a:ext cx="853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NORD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982711" y="3639312"/>
            <a:ext cx="183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BELGIQUE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3" name="Picture 4" descr="logo CC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566" y="2385478"/>
            <a:ext cx="2801302" cy="165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353" y="4134468"/>
            <a:ext cx="2119152" cy="211001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32750" y="198177"/>
            <a:ext cx="1727601" cy="7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6354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8471" y="354728"/>
            <a:ext cx="9378761" cy="50080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2,Un </a:t>
            </a:r>
            <a:r>
              <a:rPr lang="fr-FR" dirty="0"/>
              <a:t>contexte favorable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82880" y="2189435"/>
            <a:ext cx="3434048" cy="2199685"/>
          </a:xfrm>
        </p:spPr>
        <p:txBody>
          <a:bodyPr>
            <a:noAutofit/>
          </a:bodyPr>
          <a:lstStyle/>
          <a:p>
            <a:r>
              <a:rPr lang="fr-FR" sz="2400" dirty="0"/>
              <a:t>Des problématiques communes</a:t>
            </a:r>
          </a:p>
          <a:p>
            <a:r>
              <a:rPr lang="fr-FR" sz="2400" dirty="0"/>
              <a:t>Des enjeux communs</a:t>
            </a:r>
          </a:p>
          <a:p>
            <a:r>
              <a:rPr lang="fr-FR" sz="2400" dirty="0"/>
              <a:t>Des habitudes de travail sur la santé </a:t>
            </a:r>
            <a:endParaRPr lang="fr-FR" sz="2400" dirty="0" smtClean="0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8851392" y="1640112"/>
            <a:ext cx="3202046" cy="359359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</a:pPr>
            <a:r>
              <a:rPr lang="fr-FR" altLang="fr-FR" dirty="0"/>
              <a:t>Paysage de bocage et de forêts</a:t>
            </a:r>
          </a:p>
          <a:p>
            <a:pPr>
              <a:lnSpc>
                <a:spcPct val="80000"/>
              </a:lnSpc>
            </a:pPr>
            <a:r>
              <a:rPr lang="fr-FR" altLang="fr-FR" dirty="0"/>
              <a:t>Un paysage agricole mais ancien passé industriel qui a laissé des traces architecturales au 18</a:t>
            </a:r>
            <a:r>
              <a:rPr lang="fr-FR" altLang="fr-FR" baseline="30000" dirty="0"/>
              <a:t>e</a:t>
            </a:r>
            <a:r>
              <a:rPr lang="fr-FR" altLang="fr-FR" dirty="0"/>
              <a:t> et 19</a:t>
            </a:r>
            <a:r>
              <a:rPr lang="fr-FR" altLang="fr-FR" baseline="30000" dirty="0"/>
              <a:t>e</a:t>
            </a:r>
            <a:r>
              <a:rPr lang="fr-FR" altLang="fr-FR" dirty="0"/>
              <a:t> siècle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fr-FR" altLang="fr-FR" dirty="0"/>
              <a:t>	( verre et textile, bière d’abbayes) </a:t>
            </a:r>
          </a:p>
          <a:p>
            <a:pPr>
              <a:lnSpc>
                <a:spcPct val="80000"/>
              </a:lnSpc>
            </a:pPr>
            <a:r>
              <a:rPr lang="fr-FR" altLang="fr-FR" dirty="0"/>
              <a:t>Un patrimoine vert et bâti à valoriser</a:t>
            </a:r>
          </a:p>
          <a:p>
            <a:pPr>
              <a:lnSpc>
                <a:spcPct val="80000"/>
              </a:lnSpc>
            </a:pPr>
            <a:r>
              <a:rPr lang="fr-FR" altLang="fr-FR" dirty="0"/>
              <a:t>des zones protégées (zone </a:t>
            </a:r>
            <a:r>
              <a:rPr lang="fr-FR" altLang="fr-FR" dirty="0" err="1"/>
              <a:t>natura</a:t>
            </a:r>
            <a:r>
              <a:rPr lang="fr-FR" altLang="fr-FR" dirty="0"/>
              <a:t> 2000) </a:t>
            </a:r>
          </a:p>
          <a:p>
            <a:pPr>
              <a:lnSpc>
                <a:spcPct val="80000"/>
              </a:lnSpc>
            </a:pPr>
            <a:r>
              <a:rPr lang="fr-FR" altLang="fr-FR" dirty="0"/>
              <a:t>Parc naturel </a:t>
            </a:r>
            <a:r>
              <a:rPr lang="fr-FR" altLang="fr-FR" dirty="0" smtClean="0"/>
              <a:t>régional de </a:t>
            </a:r>
            <a:r>
              <a:rPr lang="fr-FR" altLang="fr-FR" dirty="0"/>
              <a:t>l’avesnois </a:t>
            </a:r>
          </a:p>
          <a:p>
            <a:pPr>
              <a:lnSpc>
                <a:spcPct val="80000"/>
              </a:lnSpc>
            </a:pPr>
            <a:r>
              <a:rPr lang="fr-FR" altLang="fr-FR" dirty="0"/>
              <a:t>Une biodiversité à préserver </a:t>
            </a:r>
          </a:p>
          <a:p>
            <a:pPr>
              <a:lnSpc>
                <a:spcPct val="80000"/>
              </a:lnSpc>
            </a:pPr>
            <a:r>
              <a:rPr lang="fr-FR" altLang="fr-FR" dirty="0"/>
              <a:t>Passage de la </a:t>
            </a:r>
            <a:r>
              <a:rPr lang="fr-FR" altLang="fr-FR" dirty="0" err="1"/>
              <a:t>transylvestre</a:t>
            </a:r>
            <a:r>
              <a:rPr lang="fr-FR" altLang="fr-FR" dirty="0"/>
              <a:t> </a:t>
            </a:r>
          </a:p>
          <a:p>
            <a:pPr>
              <a:lnSpc>
                <a:spcPct val="80000"/>
              </a:lnSpc>
            </a:pPr>
            <a:r>
              <a:rPr lang="fr-FR" altLang="fr-FR" dirty="0"/>
              <a:t>Une zone enclavée</a:t>
            </a:r>
          </a:p>
          <a:p>
            <a:pPr marL="0" indent="0">
              <a:buNone/>
            </a:pP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  <p:pic>
        <p:nvPicPr>
          <p:cNvPr id="8" name="Picture 3" descr="momgn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58184" y="1585931"/>
            <a:ext cx="4951952" cy="370195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867912" y="5495544"/>
            <a:ext cx="427939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Vue du ciel : le centre bourg de Momignies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179345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9599" y="310897"/>
            <a:ext cx="7001321" cy="804672"/>
          </a:xfrm>
        </p:spPr>
        <p:txBody>
          <a:bodyPr/>
          <a:lstStyle/>
          <a:p>
            <a:r>
              <a:rPr lang="fr-FR" dirty="0" smtClean="0"/>
              <a:t>2,Un </a:t>
            </a:r>
            <a:r>
              <a:rPr lang="fr-FR" dirty="0"/>
              <a:t>contexte favorable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29768" y="1572768"/>
            <a:ext cx="7443215" cy="4529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/>
              <a:t>Une </a:t>
            </a:r>
            <a:r>
              <a:rPr lang="fr-FR" sz="2800" dirty="0">
                <a:solidFill>
                  <a:srgbClr val="00B0F0"/>
                </a:solidFill>
              </a:rPr>
              <a:t>volonté politique forte </a:t>
            </a:r>
            <a:r>
              <a:rPr lang="fr-FR" sz="2800" dirty="0"/>
              <a:t>tant côté français que belge !! </a:t>
            </a:r>
            <a:endParaRPr lang="fr-FR" sz="2800" dirty="0" smtClean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</a:rPr>
              <a:t>Ci-contre 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: Inauguration du café-médiathèque la Vie sauvage à </a:t>
            </a:r>
            <a:r>
              <a:rPr lang="fr-FR" sz="1800" dirty="0" err="1" smtClean="0">
                <a:solidFill>
                  <a:schemeClr val="accent1">
                    <a:lumMod val="75000"/>
                  </a:schemeClr>
                </a:solidFill>
              </a:rPr>
              <a:t>Eppe-sauvage</a:t>
            </a:r>
            <a:endParaRPr lang="fr-FR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1800" dirty="0" smtClean="0"/>
              <a:t>Coup de cœur Médiathèque Livres hebdo 2018</a:t>
            </a:r>
            <a:endParaRPr lang="fr-FR" sz="1800" dirty="0"/>
          </a:p>
          <a:p>
            <a:pPr marL="0" indent="0">
              <a:buNone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Le Président de </a:t>
            </a:r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</a:rPr>
              <a:t>l’intercommunalité ( CCSA): Mr </a:t>
            </a:r>
            <a:r>
              <a:rPr lang="fr-FR" sz="1800" dirty="0" err="1" smtClean="0">
                <a:solidFill>
                  <a:schemeClr val="accent1">
                    <a:lumMod val="75000"/>
                  </a:schemeClr>
                </a:solidFill>
              </a:rPr>
              <a:t>Pérat</a:t>
            </a:r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fr-FR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La </a:t>
            </a:r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</a:rPr>
              <a:t>Conseillère 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départementale du canton </a:t>
            </a:r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</a:rPr>
              <a:t>: Mme Devos</a:t>
            </a:r>
            <a:endParaRPr lang="fr-FR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La </a:t>
            </a:r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</a:rPr>
              <a:t>Maire 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belge </a:t>
            </a:r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</a:rPr>
              <a:t>d’</a:t>
            </a:r>
            <a:r>
              <a:rPr lang="fr-FR" sz="1800" dirty="0" err="1" smtClean="0">
                <a:solidFill>
                  <a:schemeClr val="accent1">
                    <a:lumMod val="75000"/>
                  </a:schemeClr>
                </a:solidFill>
              </a:rPr>
              <a:t>Eppe-sauvage</a:t>
            </a:r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</a:rPr>
              <a:t> : Mme </a:t>
            </a:r>
            <a:r>
              <a:rPr lang="fr-FR" sz="1800" dirty="0" err="1" smtClean="0">
                <a:solidFill>
                  <a:schemeClr val="accent1">
                    <a:lumMod val="75000"/>
                  </a:schemeClr>
                </a:solidFill>
              </a:rPr>
              <a:t>Desmerchelier</a:t>
            </a:r>
            <a:endParaRPr lang="fr-FR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Le </a:t>
            </a:r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</a:rPr>
              <a:t>Préfet </a:t>
            </a:r>
            <a:endParaRPr lang="fr-FR" sz="1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483604" y="1927101"/>
            <a:ext cx="4911848" cy="36210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0111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8439" y="377213"/>
            <a:ext cx="10018713" cy="55778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2, Un contexte favorable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08439" y="2790699"/>
            <a:ext cx="2022697" cy="391414"/>
          </a:xfrm>
        </p:spPr>
        <p:txBody>
          <a:bodyPr>
            <a:normAutofit fontScale="92500" lnSpcReduction="20000"/>
          </a:bodyPr>
          <a:lstStyle/>
          <a:p>
            <a:r>
              <a:rPr lang="fr-FR" sz="2800" dirty="0" smtClean="0"/>
              <a:t>Les enjeux </a:t>
            </a:r>
            <a:endParaRPr lang="fr-FR" sz="28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488936" y="1271016"/>
            <a:ext cx="4608576" cy="497433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fr-FR" altLang="fr-FR" dirty="0" smtClean="0"/>
              <a:t>Développer la citoyenneté </a:t>
            </a:r>
          </a:p>
          <a:p>
            <a:pPr>
              <a:lnSpc>
                <a:spcPct val="80000"/>
              </a:lnSpc>
            </a:pPr>
            <a:r>
              <a:rPr lang="fr-FR" altLang="fr-FR" dirty="0" smtClean="0"/>
              <a:t>Favoriser </a:t>
            </a:r>
            <a:r>
              <a:rPr lang="fr-FR" altLang="fr-FR" dirty="0"/>
              <a:t>l’alphabétisation</a:t>
            </a:r>
          </a:p>
          <a:p>
            <a:pPr>
              <a:lnSpc>
                <a:spcPct val="80000"/>
              </a:lnSpc>
            </a:pPr>
            <a:r>
              <a:rPr lang="fr-FR" altLang="fr-FR" dirty="0"/>
              <a:t>Apporter une offre numérique peu développée sur le territoire</a:t>
            </a:r>
          </a:p>
          <a:p>
            <a:pPr>
              <a:lnSpc>
                <a:spcPct val="80000"/>
              </a:lnSpc>
            </a:pPr>
            <a:r>
              <a:rPr lang="fr-FR" altLang="fr-FR" dirty="0" smtClean="0"/>
              <a:t>Développer </a:t>
            </a:r>
            <a:r>
              <a:rPr lang="fr-FR" altLang="fr-FR" dirty="0"/>
              <a:t>une offre autour de la parentalité </a:t>
            </a:r>
          </a:p>
          <a:p>
            <a:pPr>
              <a:lnSpc>
                <a:spcPct val="80000"/>
              </a:lnSpc>
            </a:pPr>
            <a:r>
              <a:rPr lang="fr-FR" altLang="fr-FR" dirty="0"/>
              <a:t>Éveil au livre dès le plus jeune âge (bébés lecteurs) </a:t>
            </a:r>
          </a:p>
          <a:p>
            <a:pPr>
              <a:lnSpc>
                <a:spcPct val="80000"/>
              </a:lnSpc>
            </a:pPr>
            <a:r>
              <a:rPr lang="fr-FR" altLang="fr-FR" dirty="0"/>
              <a:t>Investir les habitants par la participation aux projets socioculturels </a:t>
            </a:r>
            <a:endParaRPr lang="fr-FR" altLang="fr-FR" dirty="0" smtClean="0"/>
          </a:p>
          <a:p>
            <a:pPr>
              <a:lnSpc>
                <a:spcPct val="80000"/>
              </a:lnSpc>
            </a:pPr>
            <a:r>
              <a:rPr lang="fr-FR" altLang="fr-FR" dirty="0" smtClean="0"/>
              <a:t>Mutualiser les moyens et les ressources du territoire dans un contexte budgétaire contraint </a:t>
            </a:r>
            <a:endParaRPr lang="fr-FR" alt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6949" y="227232"/>
            <a:ext cx="1727601" cy="7557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2039" y="1837943"/>
            <a:ext cx="5556898" cy="354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29860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</TotalTime>
  <Words>1604</Words>
  <Application>Microsoft Office PowerPoint</Application>
  <PresentationFormat>Personnalisé</PresentationFormat>
  <Paragraphs>191</Paragraphs>
  <Slides>27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Au-delà des frontières l’expérience du réseau Médi@’pass </vt:lpstr>
      <vt:lpstr>L’expérience du réseau Médi@’pass</vt:lpstr>
      <vt:lpstr>1,Présentation du réseau Médi@’pass  </vt:lpstr>
      <vt:lpstr>1,Présentation du réseau Médi@’pass  </vt:lpstr>
      <vt:lpstr>1,Présentation du réseau Médi@’pass  </vt:lpstr>
      <vt:lpstr>1,Présentation du réseau Médi@’pass</vt:lpstr>
      <vt:lpstr>2,Un contexte favorable </vt:lpstr>
      <vt:lpstr>2,Un contexte favorable</vt:lpstr>
      <vt:lpstr>2, Un contexte favorable </vt:lpstr>
      <vt:lpstr>2, Un contexte favorable </vt:lpstr>
      <vt:lpstr>2,Un contexte favorable </vt:lpstr>
      <vt:lpstr>2,Un contexte favorable </vt:lpstr>
      <vt:lpstr>2,Un contexte favorable </vt:lpstr>
      <vt:lpstr>3, Des résultats positifs </vt:lpstr>
      <vt:lpstr>3,Des résultats positifs </vt:lpstr>
      <vt:lpstr>3, Des résultats positifs </vt:lpstr>
      <vt:lpstr>Des résultats positifs </vt:lpstr>
      <vt:lpstr>Des résultats positifs </vt:lpstr>
      <vt:lpstr>Diapositive 19</vt:lpstr>
      <vt:lpstr>3, Des résultats positifs </vt:lpstr>
      <vt:lpstr>3,Des résultats positifs </vt:lpstr>
      <vt:lpstr>4,Expérimenter pour avancer !</vt:lpstr>
      <vt:lpstr> 4,Expérimenter pour avancer !</vt:lpstr>
      <vt:lpstr>4. Expérimenter pour avancer !</vt:lpstr>
      <vt:lpstr>4. Expérimenter pour avancer !</vt:lpstr>
      <vt:lpstr>4. Expérimenter pour avancer !</vt:lpstr>
      <vt:lpstr>MERCI POUR VOTRE ATTENTION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Au-delà des frontières</dc:title>
  <dc:creator>DUCHEMANN Christel</dc:creator>
  <cp:lastModifiedBy>Utilisateur</cp:lastModifiedBy>
  <cp:revision>60</cp:revision>
  <cp:lastPrinted>2019-05-31T13:50:30Z</cp:lastPrinted>
  <dcterms:created xsi:type="dcterms:W3CDTF">2019-05-29T16:30:56Z</dcterms:created>
  <dcterms:modified xsi:type="dcterms:W3CDTF">2019-06-03T13:15:00Z</dcterms:modified>
</cp:coreProperties>
</file>