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4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handoutMasterIdLst>
    <p:handoutMasterId r:id="rId29"/>
  </p:handoutMasterIdLst>
  <p:sldIdLst>
    <p:sldId id="258" r:id="rId4"/>
    <p:sldId id="273" r:id="rId5"/>
    <p:sldId id="270" r:id="rId6"/>
    <p:sldId id="272" r:id="rId7"/>
    <p:sldId id="294" r:id="rId8"/>
    <p:sldId id="287" r:id="rId9"/>
    <p:sldId id="265" r:id="rId10"/>
    <p:sldId id="282" r:id="rId11"/>
    <p:sldId id="283" r:id="rId12"/>
    <p:sldId id="284" r:id="rId13"/>
    <p:sldId id="285" r:id="rId14"/>
    <p:sldId id="264" r:id="rId15"/>
    <p:sldId id="298" r:id="rId16"/>
    <p:sldId id="297" r:id="rId17"/>
    <p:sldId id="269" r:id="rId18"/>
    <p:sldId id="291" r:id="rId19"/>
    <p:sldId id="296" r:id="rId20"/>
    <p:sldId id="271" r:id="rId21"/>
    <p:sldId id="261" r:id="rId22"/>
    <p:sldId id="263" r:id="rId23"/>
    <p:sldId id="292" r:id="rId24"/>
    <p:sldId id="266" r:id="rId25"/>
    <p:sldId id="286" r:id="rId26"/>
    <p:sldId id="295" r:id="rId27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447E"/>
    <a:srgbClr val="70DEF8"/>
    <a:srgbClr val="A0E9FA"/>
    <a:srgbClr val="0000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82226" autoAdjust="0"/>
  </p:normalViewPr>
  <p:slideViewPr>
    <p:cSldViewPr>
      <p:cViewPr varScale="1">
        <p:scale>
          <a:sx n="70" d="100"/>
          <a:sy n="70" d="100"/>
        </p:scale>
        <p:origin x="-13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C7C2E-82B6-4954-804C-6DA5CC6230E6}" type="datetimeFigureOut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FCFCD-3642-41D8-B179-F823E99F331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2065127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9402B-6AB2-4F3C-B610-68AC1962619C}" type="datetimeFigureOut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48F52-1720-4650-B78D-2003B13043B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69603627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027320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70909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3900" y="509588"/>
            <a:ext cx="3398838" cy="254952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DRC</a:t>
            </a:r>
            <a:r>
              <a:rPr lang="fr-FR" baseline="0" dirty="0" smtClean="0"/>
              <a:t> : VP</a:t>
            </a:r>
          </a:p>
          <a:p>
            <a:r>
              <a:rPr lang="fr-FR" baseline="0" dirty="0" smtClean="0"/>
              <a:t>JUIN : 21/06/2017</a:t>
            </a:r>
          </a:p>
          <a:p>
            <a:r>
              <a:rPr lang="fr-FR" baseline="0" dirty="0" smtClean="0"/>
              <a:t>Annexe : 1-1</a:t>
            </a:r>
            <a:endParaRPr lang="fr-FR" dirty="0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000000"/>
                </a:solidFill>
              </a:rPr>
              <a:t>Préfiguration organigramme cible des pôles lecture publique SQY à 12 communes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821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85085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0E58-4BBB-4494-B3B6-D81706EE3C8B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554EE-D0E2-477D-B7E6-613DDD939BD1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E0311-53AD-473E-BEEE-58F787476B7A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2" y="2130428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3886203"/>
            <a:ext cx="640079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96275" indent="0" algn="ctr">
              <a:buNone/>
              <a:defRPr/>
            </a:lvl2pPr>
            <a:lvl3pPr marL="592550" indent="0" algn="ctr">
              <a:buNone/>
              <a:defRPr/>
            </a:lvl3pPr>
            <a:lvl4pPr marL="888824" indent="0" algn="ctr">
              <a:buNone/>
              <a:defRPr/>
            </a:lvl4pPr>
            <a:lvl5pPr marL="1185100" indent="0" algn="ctr">
              <a:buNone/>
              <a:defRPr/>
            </a:lvl5pPr>
            <a:lvl6pPr marL="1481375" indent="0" algn="ctr">
              <a:buNone/>
              <a:defRPr/>
            </a:lvl6pPr>
            <a:lvl7pPr marL="1777650" indent="0" algn="ctr">
              <a:buNone/>
              <a:defRPr/>
            </a:lvl7pPr>
            <a:lvl8pPr marL="2073925" indent="0" algn="ctr">
              <a:buNone/>
              <a:defRPr/>
            </a:lvl8pPr>
            <a:lvl9pPr marL="2370199" indent="0" algn="ctr"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EE0541-D8C2-444C-870C-7B9A0178050A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4BBE4-1CD5-4862-A4F2-888CED6673F7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3320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F33ADB-F36A-434C-8206-4BBB420489A0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F8C8BF-2C05-4F97-AFED-E5CE74691F02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119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4"/>
            <a:ext cx="7772400" cy="1362074"/>
          </a:xfrm>
        </p:spPr>
        <p:txBody>
          <a:bodyPr anchor="t"/>
          <a:lstStyle>
            <a:lvl1pPr algn="l">
              <a:defRPr sz="2592" b="1" cap="all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17"/>
            <a:ext cx="7772400" cy="1500187"/>
          </a:xfrm>
        </p:spPr>
        <p:txBody>
          <a:bodyPr anchor="b"/>
          <a:lstStyle>
            <a:lvl1pPr marL="0" indent="0">
              <a:buNone/>
              <a:defRPr sz="1296"/>
            </a:lvl1pPr>
            <a:lvl2pPr marL="296275" indent="0">
              <a:buNone/>
              <a:defRPr sz="1166"/>
            </a:lvl2pPr>
            <a:lvl3pPr marL="592550" indent="0">
              <a:buNone/>
              <a:defRPr sz="1036"/>
            </a:lvl3pPr>
            <a:lvl4pPr marL="888824" indent="0">
              <a:buNone/>
              <a:defRPr sz="907"/>
            </a:lvl4pPr>
            <a:lvl5pPr marL="1185100" indent="0">
              <a:buNone/>
              <a:defRPr sz="907"/>
            </a:lvl5pPr>
            <a:lvl6pPr marL="1481375" indent="0">
              <a:buNone/>
              <a:defRPr sz="907"/>
            </a:lvl6pPr>
            <a:lvl7pPr marL="1777650" indent="0">
              <a:buNone/>
              <a:defRPr sz="907"/>
            </a:lvl7pPr>
            <a:lvl8pPr marL="2073925" indent="0">
              <a:buNone/>
              <a:defRPr sz="907"/>
            </a:lvl8pPr>
            <a:lvl9pPr marL="2370199" indent="0">
              <a:buNone/>
              <a:defRPr sz="90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52950F-C588-4101-B8CA-5AD0D3A34151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37DF0-4F80-4B6A-8E2F-303F290892DA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5881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4"/>
            <a:ext cx="4038600" cy="4525963"/>
          </a:xfrm>
        </p:spPr>
        <p:txBody>
          <a:bodyPr/>
          <a:lstStyle>
            <a:lvl1pPr>
              <a:defRPr sz="1814"/>
            </a:lvl1pPr>
            <a:lvl2pPr>
              <a:defRPr sz="1556"/>
            </a:lvl2pPr>
            <a:lvl3pPr>
              <a:defRPr sz="1296"/>
            </a:lvl3pPr>
            <a:lvl4pPr>
              <a:defRPr sz="1166"/>
            </a:lvl4pPr>
            <a:lvl5pPr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814"/>
            </a:lvl1pPr>
            <a:lvl2pPr>
              <a:defRPr sz="1556"/>
            </a:lvl2pPr>
            <a:lvl3pPr>
              <a:defRPr sz="1296"/>
            </a:lvl3pPr>
            <a:lvl4pPr>
              <a:defRPr sz="1166"/>
            </a:lvl4pPr>
            <a:lvl5pPr>
              <a:defRPr sz="1166"/>
            </a:lvl5pPr>
            <a:lvl6pPr>
              <a:defRPr sz="1166"/>
            </a:lvl6pPr>
            <a:lvl7pPr>
              <a:defRPr sz="1166"/>
            </a:lvl7pPr>
            <a:lvl8pPr>
              <a:defRPr sz="1166"/>
            </a:lvl8pPr>
            <a:lvl9pPr>
              <a:defRPr sz="116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B9B712-1196-4C1B-B945-D40AFE8E5242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DA5B-CCD5-43DC-ABDF-AD4CFFCBBD51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39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2"/>
          </a:xfrm>
        </p:spPr>
        <p:txBody>
          <a:bodyPr anchor="b"/>
          <a:lstStyle>
            <a:lvl1pPr marL="0" indent="0">
              <a:buNone/>
              <a:defRPr sz="1556" b="1"/>
            </a:lvl1pPr>
            <a:lvl2pPr marL="296275" indent="0">
              <a:buNone/>
              <a:defRPr sz="1296" b="1"/>
            </a:lvl2pPr>
            <a:lvl3pPr marL="592550" indent="0">
              <a:buNone/>
              <a:defRPr sz="1166" b="1"/>
            </a:lvl3pPr>
            <a:lvl4pPr marL="888824" indent="0">
              <a:buNone/>
              <a:defRPr sz="1036" b="1"/>
            </a:lvl4pPr>
            <a:lvl5pPr marL="1185100" indent="0">
              <a:buNone/>
              <a:defRPr sz="1036" b="1"/>
            </a:lvl5pPr>
            <a:lvl6pPr marL="1481375" indent="0">
              <a:buNone/>
              <a:defRPr sz="1036" b="1"/>
            </a:lvl6pPr>
            <a:lvl7pPr marL="1777650" indent="0">
              <a:buNone/>
              <a:defRPr sz="1036" b="1"/>
            </a:lvl7pPr>
            <a:lvl8pPr marL="2073925" indent="0">
              <a:buNone/>
              <a:defRPr sz="1036" b="1"/>
            </a:lvl8pPr>
            <a:lvl9pPr marL="2370199" indent="0">
              <a:buNone/>
              <a:defRPr sz="1036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9"/>
          </a:xfrm>
        </p:spPr>
        <p:txBody>
          <a:bodyPr/>
          <a:lstStyle>
            <a:lvl1pPr>
              <a:defRPr sz="1556"/>
            </a:lvl1pPr>
            <a:lvl2pPr>
              <a:defRPr sz="1296"/>
            </a:lvl2pPr>
            <a:lvl3pPr>
              <a:defRPr sz="1166"/>
            </a:lvl3pPr>
            <a:lvl4pPr>
              <a:defRPr sz="1036"/>
            </a:lvl4pPr>
            <a:lvl5pPr>
              <a:defRPr sz="1036"/>
            </a:lvl5pPr>
            <a:lvl6pPr>
              <a:defRPr sz="1036"/>
            </a:lvl6pPr>
            <a:lvl7pPr>
              <a:defRPr sz="1036"/>
            </a:lvl7pPr>
            <a:lvl8pPr>
              <a:defRPr sz="1036"/>
            </a:lvl8pPr>
            <a:lvl9pPr>
              <a:defRPr sz="103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4"/>
            <a:ext cx="4041774" cy="639762"/>
          </a:xfrm>
        </p:spPr>
        <p:txBody>
          <a:bodyPr anchor="b"/>
          <a:lstStyle>
            <a:lvl1pPr marL="0" indent="0">
              <a:buNone/>
              <a:defRPr sz="1556" b="1"/>
            </a:lvl1pPr>
            <a:lvl2pPr marL="296275" indent="0">
              <a:buNone/>
              <a:defRPr sz="1296" b="1"/>
            </a:lvl2pPr>
            <a:lvl3pPr marL="592550" indent="0">
              <a:buNone/>
              <a:defRPr sz="1166" b="1"/>
            </a:lvl3pPr>
            <a:lvl4pPr marL="888824" indent="0">
              <a:buNone/>
              <a:defRPr sz="1036" b="1"/>
            </a:lvl4pPr>
            <a:lvl5pPr marL="1185100" indent="0">
              <a:buNone/>
              <a:defRPr sz="1036" b="1"/>
            </a:lvl5pPr>
            <a:lvl6pPr marL="1481375" indent="0">
              <a:buNone/>
              <a:defRPr sz="1036" b="1"/>
            </a:lvl6pPr>
            <a:lvl7pPr marL="1777650" indent="0">
              <a:buNone/>
              <a:defRPr sz="1036" b="1"/>
            </a:lvl7pPr>
            <a:lvl8pPr marL="2073925" indent="0">
              <a:buNone/>
              <a:defRPr sz="1036" b="1"/>
            </a:lvl8pPr>
            <a:lvl9pPr marL="2370199" indent="0">
              <a:buNone/>
              <a:defRPr sz="1036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6"/>
            <a:ext cx="4041774" cy="3951289"/>
          </a:xfrm>
        </p:spPr>
        <p:txBody>
          <a:bodyPr/>
          <a:lstStyle>
            <a:lvl1pPr>
              <a:defRPr sz="1556"/>
            </a:lvl1pPr>
            <a:lvl2pPr>
              <a:defRPr sz="1296"/>
            </a:lvl2pPr>
            <a:lvl3pPr>
              <a:defRPr sz="1166"/>
            </a:lvl3pPr>
            <a:lvl4pPr>
              <a:defRPr sz="1036"/>
            </a:lvl4pPr>
            <a:lvl5pPr>
              <a:defRPr sz="1036"/>
            </a:lvl5pPr>
            <a:lvl6pPr>
              <a:defRPr sz="1036"/>
            </a:lvl6pPr>
            <a:lvl7pPr>
              <a:defRPr sz="1036"/>
            </a:lvl7pPr>
            <a:lvl8pPr>
              <a:defRPr sz="1036"/>
            </a:lvl8pPr>
            <a:lvl9pPr>
              <a:defRPr sz="103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33BC1D-13E0-4C96-889E-7EFE86ADA53C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507DD-AD2D-4241-80AF-D97988F279A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2778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21625CB-E293-4794-B328-59D89AF92BDD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2EE84-7FAB-42AA-B754-604B3203432C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8870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A2685F-558C-4372-8B80-C9E10170EB17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16DD0-EA9B-4818-A055-5E97938631F6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4580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4" cy="1162049"/>
          </a:xfrm>
        </p:spPr>
        <p:txBody>
          <a:bodyPr anchor="b"/>
          <a:lstStyle>
            <a:lvl1pPr algn="l">
              <a:defRPr sz="1296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2074"/>
            </a:lvl1pPr>
            <a:lvl2pPr>
              <a:defRPr sz="1814"/>
            </a:lvl2pPr>
            <a:lvl3pPr>
              <a:defRPr sz="1556"/>
            </a:lvl3pPr>
            <a:lvl4pPr>
              <a:defRPr sz="1296"/>
            </a:lvl4pPr>
            <a:lvl5pPr>
              <a:defRPr sz="1296"/>
            </a:lvl5pPr>
            <a:lvl6pPr>
              <a:defRPr sz="1296"/>
            </a:lvl6pPr>
            <a:lvl7pPr>
              <a:defRPr sz="1296"/>
            </a:lvl7pPr>
            <a:lvl8pPr>
              <a:defRPr sz="1296"/>
            </a:lvl8pPr>
            <a:lvl9pPr>
              <a:defRPr sz="1296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4" cy="4691064"/>
          </a:xfrm>
        </p:spPr>
        <p:txBody>
          <a:bodyPr/>
          <a:lstStyle>
            <a:lvl1pPr marL="0" indent="0">
              <a:buNone/>
              <a:defRPr sz="907"/>
            </a:lvl1pPr>
            <a:lvl2pPr marL="296275" indent="0">
              <a:buNone/>
              <a:defRPr sz="778"/>
            </a:lvl2pPr>
            <a:lvl3pPr marL="592550" indent="0">
              <a:buNone/>
              <a:defRPr sz="648"/>
            </a:lvl3pPr>
            <a:lvl4pPr marL="888824" indent="0">
              <a:buNone/>
              <a:defRPr sz="583"/>
            </a:lvl4pPr>
            <a:lvl5pPr marL="1185100" indent="0">
              <a:buNone/>
              <a:defRPr sz="583"/>
            </a:lvl5pPr>
            <a:lvl6pPr marL="1481375" indent="0">
              <a:buNone/>
              <a:defRPr sz="583"/>
            </a:lvl6pPr>
            <a:lvl7pPr marL="1777650" indent="0">
              <a:buNone/>
              <a:defRPr sz="583"/>
            </a:lvl7pPr>
            <a:lvl8pPr marL="2073925" indent="0">
              <a:buNone/>
              <a:defRPr sz="583"/>
            </a:lvl8pPr>
            <a:lvl9pPr marL="2370199" indent="0">
              <a:buNone/>
              <a:defRPr sz="58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177D61-3F6D-41F7-9B71-1507B3F280F8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0B91FB-29E6-4AC1-A505-CA1483CC6F4F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522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04A13-790B-4082-9FCB-EAAD4C3068E3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1296" b="1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4"/>
            <a:ext cx="5486400" cy="4114800"/>
          </a:xfrm>
        </p:spPr>
        <p:txBody>
          <a:bodyPr/>
          <a:lstStyle>
            <a:lvl1pPr marL="0" indent="0">
              <a:buNone/>
              <a:defRPr sz="2074"/>
            </a:lvl1pPr>
            <a:lvl2pPr marL="296275" indent="0">
              <a:buNone/>
              <a:defRPr sz="1814"/>
            </a:lvl2pPr>
            <a:lvl3pPr marL="592550" indent="0">
              <a:buNone/>
              <a:defRPr sz="1556"/>
            </a:lvl3pPr>
            <a:lvl4pPr marL="888824" indent="0">
              <a:buNone/>
              <a:defRPr sz="1296"/>
            </a:lvl4pPr>
            <a:lvl5pPr marL="1185100" indent="0">
              <a:buNone/>
              <a:defRPr sz="1296"/>
            </a:lvl5pPr>
            <a:lvl6pPr marL="1481375" indent="0">
              <a:buNone/>
              <a:defRPr sz="1296"/>
            </a:lvl6pPr>
            <a:lvl7pPr marL="1777650" indent="0">
              <a:buNone/>
              <a:defRPr sz="1296"/>
            </a:lvl7pPr>
            <a:lvl8pPr marL="2073925" indent="0">
              <a:buNone/>
              <a:defRPr sz="1296"/>
            </a:lvl8pPr>
            <a:lvl9pPr marL="2370199" indent="0">
              <a:buNone/>
              <a:defRPr sz="1296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</p:spPr>
        <p:txBody>
          <a:bodyPr/>
          <a:lstStyle>
            <a:lvl1pPr marL="0" indent="0">
              <a:buNone/>
              <a:defRPr sz="907"/>
            </a:lvl1pPr>
            <a:lvl2pPr marL="296275" indent="0">
              <a:buNone/>
              <a:defRPr sz="778"/>
            </a:lvl2pPr>
            <a:lvl3pPr marL="592550" indent="0">
              <a:buNone/>
              <a:defRPr sz="648"/>
            </a:lvl3pPr>
            <a:lvl4pPr marL="888824" indent="0">
              <a:buNone/>
              <a:defRPr sz="583"/>
            </a:lvl4pPr>
            <a:lvl5pPr marL="1185100" indent="0">
              <a:buNone/>
              <a:defRPr sz="583"/>
            </a:lvl5pPr>
            <a:lvl6pPr marL="1481375" indent="0">
              <a:buNone/>
              <a:defRPr sz="583"/>
            </a:lvl6pPr>
            <a:lvl7pPr marL="1777650" indent="0">
              <a:buNone/>
              <a:defRPr sz="583"/>
            </a:lvl7pPr>
            <a:lvl8pPr marL="2073925" indent="0">
              <a:buNone/>
              <a:defRPr sz="583"/>
            </a:lvl8pPr>
            <a:lvl9pPr marL="2370199" indent="0">
              <a:buNone/>
              <a:defRPr sz="583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D44B09-D8D7-464F-BA5C-42F53ABCB80C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9F727-12DE-4001-B4A3-99BC4DC1D6AE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9711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1F0457F-4726-4534-A115-B3B202790016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273B0B-858B-4B0C-BE14-3F0D88982153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1832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2"/>
            <a:ext cx="2057399" cy="5851526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74642"/>
            <a:ext cx="6019800" cy="5851526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92C015-F34A-45DB-A175-48C2EB133AAD}" type="datetime1">
              <a:rPr lang="fr-FR" smtClean="0">
                <a:solidFill>
                  <a:srgbClr val="000000"/>
                </a:solidFill>
              </a:rPr>
              <a:pPr/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A5538-0EB0-4B31-85B7-DE175F15FE94}" type="slidenum">
              <a:rPr lang="fr-FR">
                <a:solidFill>
                  <a:srgbClr val="000000"/>
                </a:solidFill>
              </a:rPr>
              <a:pPr/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4470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DEDD-B060-41BE-8B9C-FD1E7019353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97732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07889-05CB-45D5-B0E3-5FEFAB3A1FB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33282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A91CC-F85C-4F84-90E1-8D0D1EC2E36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4910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CACD5-62A4-48EB-AB49-1BA26D6E3E3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5056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BD83F-0B99-4DB9-967C-1DE6159E5E8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1446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2221D-22B2-4FA3-AB96-081DEFD6785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3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42994-3598-409F-91F4-B05707046F0F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454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A4F3C-BD3A-4C71-BC1F-81948F2BEBA4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1E70A-8FAF-4B83-8070-C9FF5F53B19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598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8B2D7-C257-418C-BAA0-8981A52D36C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72851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DB1E-E6B1-4E48-B25D-C123C9A4643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780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9AC10-53A6-4DEC-A4CE-DC7E4CC6123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387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1EE12-EC49-4F12-93EB-BE23B93FCBB8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7BC7-B8EB-4E31-9BFB-F4EB796AF00F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108B6-9A98-40F8-9F21-AE9517D54554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AD2E5-604F-47B8-84C7-E5245A4065F8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0F1-BBC5-4890-9946-C8EC95BB10FF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EECC4-83D3-4C4E-BC0C-ECFF55A7EB7F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17157-CBA2-4055-9ACF-6549BBF81085}" type="datetime1">
              <a:rPr lang="fr-FR" smtClean="0"/>
              <a:pPr/>
              <a:t>06/06/2019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0BEF91-FAD4-4B29-A678-FB493236BCD9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2" y="274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2" y="1600204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de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245225"/>
            <a:ext cx="21335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907"/>
            </a:lvl1pPr>
          </a:lstStyle>
          <a:p>
            <a:pPr fontAlgn="base">
              <a:spcAft>
                <a:spcPct val="0"/>
              </a:spcAft>
            </a:pPr>
            <a:fld id="{A492FF51-4DE8-4E8B-B124-7E80492172AD}" type="datetime1">
              <a:rPr lang="fr-FR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06/06/2019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907"/>
            </a:lvl1pPr>
          </a:lstStyle>
          <a:p>
            <a:pPr fontAlgn="base"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1" y="6245225"/>
            <a:ext cx="21335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907"/>
            </a:lvl1pPr>
          </a:lstStyle>
          <a:p>
            <a:pPr fontAlgn="base">
              <a:spcAft>
                <a:spcPct val="0"/>
              </a:spcAft>
            </a:pPr>
            <a:fld id="{8D023108-3A5E-43AC-97DE-F99FB7365B18}" type="slidenum">
              <a:rPr lang="fr-FR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‹N°›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4504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5pPr>
      <a:lvl6pPr marL="296275"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6pPr>
      <a:lvl7pPr marL="592550"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7pPr>
      <a:lvl8pPr marL="888824"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8pPr>
      <a:lvl9pPr marL="1185100" algn="ctr" rtl="0" eaLnBrk="1" fontAlgn="base" hangingPunct="1">
        <a:spcBef>
          <a:spcPct val="0"/>
        </a:spcBef>
        <a:spcAft>
          <a:spcPct val="0"/>
        </a:spcAft>
        <a:defRPr sz="2851">
          <a:solidFill>
            <a:schemeClr val="tx2"/>
          </a:solidFill>
          <a:latin typeface="Arial" charset="0"/>
        </a:defRPr>
      </a:lvl9pPr>
    </p:titleStyle>
    <p:bodyStyle>
      <a:lvl1pPr marL="222206" indent="-222206" algn="l" rtl="0" eaLnBrk="1" fontAlgn="base" hangingPunct="1">
        <a:spcBef>
          <a:spcPct val="20000"/>
        </a:spcBef>
        <a:spcAft>
          <a:spcPct val="0"/>
        </a:spcAft>
        <a:buChar char="•"/>
        <a:defRPr sz="2074">
          <a:solidFill>
            <a:schemeClr val="tx1"/>
          </a:solidFill>
          <a:latin typeface="+mn-lt"/>
          <a:ea typeface="+mn-ea"/>
          <a:cs typeface="+mn-cs"/>
        </a:defRPr>
      </a:lvl1pPr>
      <a:lvl2pPr marL="481446" indent="-185172" algn="l" rtl="0" eaLnBrk="1" fontAlgn="base" hangingPunct="1">
        <a:spcBef>
          <a:spcPct val="20000"/>
        </a:spcBef>
        <a:spcAft>
          <a:spcPct val="0"/>
        </a:spcAft>
        <a:buChar char="–"/>
        <a:defRPr sz="1814">
          <a:solidFill>
            <a:schemeClr val="tx1"/>
          </a:solidFill>
          <a:latin typeface="+mn-lt"/>
        </a:defRPr>
      </a:lvl2pPr>
      <a:lvl3pPr marL="740687" indent="-148137" algn="l" rtl="0" eaLnBrk="1" fontAlgn="base" hangingPunct="1">
        <a:spcBef>
          <a:spcPct val="20000"/>
        </a:spcBef>
        <a:spcAft>
          <a:spcPct val="0"/>
        </a:spcAft>
        <a:buChar char="•"/>
        <a:defRPr sz="1556">
          <a:solidFill>
            <a:schemeClr val="tx1"/>
          </a:solidFill>
          <a:latin typeface="+mn-lt"/>
        </a:defRPr>
      </a:lvl3pPr>
      <a:lvl4pPr marL="1036962" indent="-148137" algn="l" rtl="0" eaLnBrk="1" fontAlgn="base" hangingPunct="1">
        <a:spcBef>
          <a:spcPct val="20000"/>
        </a:spcBef>
        <a:spcAft>
          <a:spcPct val="0"/>
        </a:spcAft>
        <a:buChar char="–"/>
        <a:defRPr sz="1296">
          <a:solidFill>
            <a:schemeClr val="tx1"/>
          </a:solidFill>
          <a:latin typeface="+mn-lt"/>
        </a:defRPr>
      </a:lvl4pPr>
      <a:lvl5pPr marL="1333238" indent="-148137" algn="l" rtl="0" eaLnBrk="1" fontAlgn="base" hangingPunct="1">
        <a:spcBef>
          <a:spcPct val="20000"/>
        </a:spcBef>
        <a:spcAft>
          <a:spcPct val="0"/>
        </a:spcAft>
        <a:buChar char="»"/>
        <a:defRPr sz="1296">
          <a:solidFill>
            <a:schemeClr val="tx1"/>
          </a:solidFill>
          <a:latin typeface="+mn-lt"/>
        </a:defRPr>
      </a:lvl5pPr>
      <a:lvl6pPr marL="1629511" indent="-148137" algn="l" rtl="0" eaLnBrk="1" fontAlgn="base" hangingPunct="1">
        <a:spcBef>
          <a:spcPct val="20000"/>
        </a:spcBef>
        <a:spcAft>
          <a:spcPct val="0"/>
        </a:spcAft>
        <a:buChar char="»"/>
        <a:defRPr sz="1296">
          <a:solidFill>
            <a:schemeClr val="tx1"/>
          </a:solidFill>
          <a:latin typeface="+mn-lt"/>
        </a:defRPr>
      </a:lvl6pPr>
      <a:lvl7pPr marL="1925788" indent="-148137" algn="l" rtl="0" eaLnBrk="1" fontAlgn="base" hangingPunct="1">
        <a:spcBef>
          <a:spcPct val="20000"/>
        </a:spcBef>
        <a:spcAft>
          <a:spcPct val="0"/>
        </a:spcAft>
        <a:buChar char="»"/>
        <a:defRPr sz="1296">
          <a:solidFill>
            <a:schemeClr val="tx1"/>
          </a:solidFill>
          <a:latin typeface="+mn-lt"/>
        </a:defRPr>
      </a:lvl7pPr>
      <a:lvl8pPr marL="2222062" indent="-148137" algn="l" rtl="0" eaLnBrk="1" fontAlgn="base" hangingPunct="1">
        <a:spcBef>
          <a:spcPct val="20000"/>
        </a:spcBef>
        <a:spcAft>
          <a:spcPct val="0"/>
        </a:spcAft>
        <a:buChar char="»"/>
        <a:defRPr sz="1296">
          <a:solidFill>
            <a:schemeClr val="tx1"/>
          </a:solidFill>
          <a:latin typeface="+mn-lt"/>
        </a:defRPr>
      </a:lvl8pPr>
      <a:lvl9pPr marL="2518337" indent="-148137" algn="l" rtl="0" eaLnBrk="1" fontAlgn="base" hangingPunct="1">
        <a:spcBef>
          <a:spcPct val="20000"/>
        </a:spcBef>
        <a:spcAft>
          <a:spcPct val="0"/>
        </a:spcAft>
        <a:buChar char="»"/>
        <a:defRPr sz="1296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1pPr>
      <a:lvl2pPr marL="296275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2pPr>
      <a:lvl3pPr marL="592550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3pPr>
      <a:lvl4pPr marL="888824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4pPr>
      <a:lvl5pPr marL="1185100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5pPr>
      <a:lvl6pPr marL="1481375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6pPr>
      <a:lvl7pPr marL="1777650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7pPr>
      <a:lvl8pPr marL="2073925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8pPr>
      <a:lvl9pPr marL="2370199" algn="l" defTabSz="592550" rtl="0" eaLnBrk="1" latinLnBrk="0" hangingPunct="1">
        <a:defRPr sz="11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B246-B8B7-4A69-A544-7F28C9DA3C7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06/06/2019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792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veronique.poyant-merotto@sqy.f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Roll%20up%20Chiffres%20cl&#233;s%20m&#233;diath&#232;que%202017%20-%202200x850mm%20v4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116"/>
          <a:stretch/>
        </p:blipFill>
        <p:spPr>
          <a:xfrm>
            <a:off x="1430" y="0"/>
            <a:ext cx="6587194" cy="429309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3813048" y="41513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A2D5-832E-0046-BF01-55432188ACBB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871197" y="5896604"/>
            <a:ext cx="5144411" cy="4001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endParaRPr lang="fr-FR" sz="2000" kern="1200" dirty="0">
              <a:solidFill>
                <a:schemeClr val="bg1"/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17" b="17488"/>
          <a:stretch/>
        </p:blipFill>
        <p:spPr>
          <a:xfrm>
            <a:off x="6516216" y="0"/>
            <a:ext cx="2627784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017" b="17488"/>
          <a:stretch/>
        </p:blipFill>
        <p:spPr>
          <a:xfrm rot="16200000">
            <a:off x="4109019" y="2146548"/>
            <a:ext cx="2564905" cy="6858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1343" r="71188"/>
          <a:stretch/>
        </p:blipFill>
        <p:spPr>
          <a:xfrm>
            <a:off x="0" y="4293096"/>
            <a:ext cx="1962471" cy="2564904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405762" y="2868125"/>
            <a:ext cx="5971418" cy="193899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2400" b="1" kern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LE  RÉSEAU DES MÉDIATHÈQUES de SQY </a:t>
            </a:r>
            <a:r>
              <a:rPr lang="fr-FR" sz="2400" b="1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de 7 à </a:t>
            </a:r>
            <a:r>
              <a:rPr lang="fr-FR" sz="2400" b="1" kern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12 communes : </a:t>
            </a:r>
          </a:p>
          <a:p>
            <a:pPr algn="ctr"/>
            <a:endParaRPr lang="fr-FR" sz="24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U</a:t>
            </a:r>
            <a:r>
              <a:rPr lang="fr-FR" sz="2400" b="1" kern="1200" dirty="0" smtClean="0">
                <a:solidFill>
                  <a:schemeClr val="bg1"/>
                </a:solidFill>
                <a:latin typeface="Gill Sans MT" panose="020B0502020104020203" pitchFamily="34" charset="0"/>
              </a:rPr>
              <a:t>n modèle d’intégration intercommunale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51104" y="5377272"/>
            <a:ext cx="3672408" cy="12772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latin typeface="Century Gothic" panose="020B0502020202020204" pitchFamily="34" charset="0"/>
              </a:rPr>
              <a:t>Congrès ABF Paris - Jeudi 6 juin 2019</a:t>
            </a:r>
          </a:p>
          <a:p>
            <a:r>
              <a:rPr lang="fr-FR" sz="1400" b="1" dirty="0" smtClean="0">
                <a:latin typeface="Century Gothic" panose="020B0502020202020204" pitchFamily="34" charset="0"/>
              </a:rPr>
              <a:t>Les bibliothécaires à l’épreuve</a:t>
            </a:r>
          </a:p>
          <a:p>
            <a:r>
              <a:rPr lang="fr-FR" sz="1400" b="1" dirty="0" smtClean="0">
                <a:latin typeface="Century Gothic" panose="020B0502020202020204" pitchFamily="34" charset="0"/>
              </a:rPr>
              <a:t>des transformations géographiques  et administratives</a:t>
            </a:r>
          </a:p>
          <a:p>
            <a:r>
              <a:rPr lang="fr-FR" sz="1050" dirty="0" smtClean="0">
                <a:latin typeface="Century Gothic" panose="020B0502020202020204" pitchFamily="34" charset="0"/>
              </a:rPr>
              <a:t>Véronique Poyant-Merotto</a:t>
            </a:r>
          </a:p>
          <a:p>
            <a:r>
              <a:rPr lang="fr-FR" sz="1050" dirty="0" smtClean="0">
                <a:latin typeface="Century Gothic" panose="020B0502020202020204" pitchFamily="34" charset="0"/>
              </a:rPr>
              <a:t>Directrice du réseau des médiathèques de SQY</a:t>
            </a:r>
            <a:endParaRPr lang="fr-FR" sz="1050" dirty="0">
              <a:latin typeface="Century Gothic" panose="020B0502020202020204" pitchFamily="34" charset="0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5656" t="88172" b="170"/>
          <a:stretch/>
        </p:blipFill>
        <p:spPr>
          <a:xfrm>
            <a:off x="7452320" y="5779447"/>
            <a:ext cx="1545160" cy="94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49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03748" y="332656"/>
            <a:ext cx="4536504" cy="72008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POLDAC</a:t>
            </a:r>
            <a:b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</a:b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La politique d’action culturelle en </a:t>
            </a:r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réseau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529409"/>
            <a:ext cx="7886700" cy="4579291"/>
          </a:xfrm>
        </p:spPr>
        <p:txBody>
          <a:bodyPr>
            <a:noAutofit/>
          </a:bodyPr>
          <a:lstStyle/>
          <a:p>
            <a:pPr lvl="0" hangingPunct="0">
              <a:spcAft>
                <a:spcPts val="600"/>
              </a:spcAft>
            </a:pPr>
            <a:r>
              <a:rPr lang="fr-FR" sz="1600" b="1" dirty="0">
                <a:latin typeface="Century Gothic" panose="020B0502020202020204" pitchFamily="34" charset="0"/>
              </a:rPr>
              <a:t>Travailler le maillage du territoire sur les </a:t>
            </a:r>
            <a:r>
              <a:rPr lang="fr-FR" sz="16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12 communes.</a:t>
            </a:r>
          </a:p>
          <a:p>
            <a:pPr lvl="0" hangingPunct="0">
              <a:spcAft>
                <a:spcPts val="600"/>
              </a:spcAft>
            </a:pPr>
            <a:r>
              <a:rPr lang="fr-FR" sz="1600" b="1" dirty="0">
                <a:latin typeface="Century Gothic" panose="020B0502020202020204" pitchFamily="34" charset="0"/>
              </a:rPr>
              <a:t>Favoriser les liens et la </a:t>
            </a:r>
            <a:r>
              <a:rPr lang="fr-FR" sz="16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co</a:t>
            </a:r>
            <a:r>
              <a:rPr lang="fr-FR" sz="16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-</a:t>
            </a:r>
            <a:r>
              <a:rPr lang="fr-FR" sz="16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construction </a:t>
            </a:r>
            <a:r>
              <a:rPr lang="fr-FR" sz="16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de projets </a:t>
            </a:r>
            <a:r>
              <a:rPr lang="fr-FR" sz="1600" b="1" dirty="0">
                <a:latin typeface="Century Gothic" panose="020B0502020202020204" pitchFamily="34" charset="0"/>
              </a:rPr>
              <a:t>avec les </a:t>
            </a:r>
            <a:r>
              <a:rPr lang="fr-FR" sz="1600" b="1" dirty="0" smtClean="0">
                <a:latin typeface="Century Gothic" panose="020B0502020202020204" pitchFamily="34" charset="0"/>
              </a:rPr>
              <a:t>missions, les </a:t>
            </a:r>
            <a:r>
              <a:rPr lang="fr-FR" sz="1600" b="1" dirty="0">
                <a:latin typeface="Century Gothic" panose="020B0502020202020204" pitchFamily="34" charset="0"/>
              </a:rPr>
              <a:t>autres </a:t>
            </a:r>
            <a:r>
              <a:rPr lang="fr-FR" sz="1600" b="1" dirty="0" smtClean="0">
                <a:latin typeface="Century Gothic" panose="020B0502020202020204" pitchFamily="34" charset="0"/>
              </a:rPr>
              <a:t>équipements et services de </a:t>
            </a:r>
            <a:r>
              <a:rPr lang="fr-FR" sz="1600" b="1" dirty="0">
                <a:latin typeface="Century Gothic" panose="020B0502020202020204" pitchFamily="34" charset="0"/>
              </a:rPr>
              <a:t>la d</a:t>
            </a:r>
            <a:r>
              <a:rPr lang="fr-FR" sz="1600" b="1" dirty="0" smtClean="0">
                <a:latin typeface="Century Gothic" panose="020B0502020202020204" pitchFamily="34" charset="0"/>
              </a:rPr>
              <a:t>irection culturelle</a:t>
            </a:r>
            <a:endParaRPr lang="fr-FR" sz="1600" b="1" dirty="0">
              <a:latin typeface="Century Gothic" panose="020B0502020202020204" pitchFamily="34" charset="0"/>
            </a:endParaRPr>
          </a:p>
          <a:p>
            <a:pPr hangingPunct="0">
              <a:spcAft>
                <a:spcPts val="600"/>
              </a:spcAft>
            </a:pPr>
            <a:r>
              <a:rPr lang="fr-FR" sz="1600" b="1" dirty="0">
                <a:latin typeface="Century Gothic" panose="020B0502020202020204" pitchFamily="34" charset="0"/>
              </a:rPr>
              <a:t>Faire </a:t>
            </a:r>
            <a:r>
              <a:rPr lang="fr-FR" sz="16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émerger des partenariats </a:t>
            </a:r>
            <a:r>
              <a:rPr lang="fr-FR" sz="1600" b="1" dirty="0">
                <a:latin typeface="Century Gothic" panose="020B0502020202020204" pitchFamily="34" charset="0"/>
              </a:rPr>
              <a:t>avec les différents acteurs du territoire : sociaux, économiques, éducatifs et culturels.</a:t>
            </a:r>
          </a:p>
          <a:p>
            <a:pPr lvl="0" hangingPunct="0">
              <a:spcAft>
                <a:spcPts val="600"/>
              </a:spcAft>
            </a:pPr>
            <a:r>
              <a:rPr lang="fr-FR" sz="1600" b="1" dirty="0">
                <a:latin typeface="Century Gothic" panose="020B0502020202020204" pitchFamily="34" charset="0"/>
              </a:rPr>
              <a:t>Développer les projets hors les murs pour aller à la conquête de </a:t>
            </a:r>
            <a:r>
              <a:rPr lang="fr-FR" sz="16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nouveaux publics</a:t>
            </a:r>
            <a:r>
              <a:rPr lang="fr-FR" sz="1600" b="1" dirty="0">
                <a:latin typeface="Century Gothic" panose="020B0502020202020204" pitchFamily="34" charset="0"/>
              </a:rPr>
              <a:t> et de </a:t>
            </a:r>
            <a:r>
              <a:rPr lang="fr-FR" sz="16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nouveaux territoires.</a:t>
            </a:r>
          </a:p>
          <a:p>
            <a:pPr lvl="0" hangingPunct="0">
              <a:spcAft>
                <a:spcPts val="600"/>
              </a:spcAft>
            </a:pPr>
            <a:r>
              <a:rPr lang="fr-FR" sz="1600" b="1" dirty="0">
                <a:latin typeface="Century Gothic" panose="020B0502020202020204" pitchFamily="34" charset="0"/>
              </a:rPr>
              <a:t>Orienter les actions vers plus de hors temps scolaires.</a:t>
            </a:r>
          </a:p>
          <a:p>
            <a:pPr hangingPunct="0">
              <a:spcAft>
                <a:spcPts val="600"/>
              </a:spcAft>
            </a:pPr>
            <a:r>
              <a:rPr lang="fr-FR" sz="1600" b="1" dirty="0">
                <a:latin typeface="Century Gothic" panose="020B0502020202020204" pitchFamily="34" charset="0"/>
              </a:rPr>
              <a:t>S’appuyer sur les compétences et sur l’expertise des bibliothécaires pour </a:t>
            </a:r>
            <a:r>
              <a:rPr lang="fr-FR" sz="1600" b="1" dirty="0" smtClean="0">
                <a:latin typeface="Century Gothic" panose="020B0502020202020204" pitchFamily="34" charset="0"/>
              </a:rPr>
              <a:t>construire l’offre culturelle avec </a:t>
            </a:r>
            <a:r>
              <a:rPr lang="fr-FR" sz="16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un fonctionnement transversal en groupe projet.</a:t>
            </a:r>
            <a:endParaRPr lang="fr-FR" sz="1600" b="1" dirty="0">
              <a:solidFill>
                <a:srgbClr val="FE447E"/>
              </a:solidFill>
              <a:latin typeface="Century Gothic" panose="020B0502020202020204" pitchFamily="34" charset="0"/>
            </a:endParaRPr>
          </a:p>
          <a:p>
            <a:pPr hangingPunct="0">
              <a:spcAft>
                <a:spcPts val="600"/>
              </a:spcAft>
            </a:pPr>
            <a:r>
              <a:rPr lang="fr-FR" sz="16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Optimiser les moyens</a:t>
            </a:r>
            <a:r>
              <a:rPr lang="fr-FR" sz="1600" b="1" dirty="0" smtClean="0">
                <a:latin typeface="Century Gothic" panose="020B0502020202020204" pitchFamily="34" charset="0"/>
              </a:rPr>
              <a:t> : économies d’échelle en achat de prestations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dirty="0"/>
              <a:t>13</a:t>
            </a:r>
          </a:p>
        </p:txBody>
      </p:sp>
      <p:sp>
        <p:nvSpPr>
          <p:cNvPr id="7" name="Parenthèses 6"/>
          <p:cNvSpPr/>
          <p:nvPr/>
        </p:nvSpPr>
        <p:spPr>
          <a:xfrm>
            <a:off x="2123728" y="476673"/>
            <a:ext cx="5040560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7798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5008"/>
            <a:ext cx="9144000" cy="6858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873381" y="2060848"/>
            <a:ext cx="53972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 ORGANIGRAMMES CIBLES 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DANS LES POLES ET EQUIPEMENTS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POUR FAVORISER UN PROJET GLOBAL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5999" y="314096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Et mettre en œuvre 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une organisation en miroir</a:t>
            </a:r>
          </a:p>
        </p:txBody>
      </p:sp>
    </p:spTree>
    <p:extLst>
      <p:ext uri="{BB962C8B-B14F-4D97-AF65-F5344CB8AC3E}">
        <p14:creationId xmlns:p14="http://schemas.microsoft.com/office/powerpoint/2010/main" xmlns="" val="364443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035" y="0"/>
            <a:ext cx="9180512" cy="688538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124744"/>
            <a:ext cx="7886700" cy="47708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2059909" y="48805"/>
            <a:ext cx="5269875" cy="707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Century Gothic" panose="020B0502020202020204" pitchFamily="34" charset="0"/>
              </a:rPr>
              <a:t>Organigramme cible du réseau des médiathèques de SQY à 12 communes</a:t>
            </a:r>
            <a:endParaRPr lang="fr-FR" sz="20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982080" y="936041"/>
            <a:ext cx="1061509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fr-FR" sz="1200" b="1" dirty="0" smtClean="0">
                <a:latin typeface="Century Gothic" panose="020B0502020202020204" pitchFamily="34" charset="0"/>
              </a:rPr>
              <a:t>3 missions +</a:t>
            </a:r>
          </a:p>
          <a:p>
            <a:r>
              <a:rPr lang="fr-FR" sz="1200" b="1" dirty="0" smtClean="0">
                <a:latin typeface="Century Gothic" panose="020B0502020202020204" pitchFamily="34" charset="0"/>
              </a:rPr>
              <a:t>3 services</a:t>
            </a:r>
            <a:endParaRPr lang="fr-FR" sz="1200" b="1" dirty="0">
              <a:latin typeface="Century Gothic" panose="020B0502020202020204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 rot="16200000">
            <a:off x="-1403293" y="3279327"/>
            <a:ext cx="3701376" cy="46166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200" b="1" dirty="0" smtClean="0">
                <a:latin typeface="Century Gothic" panose="020B0502020202020204" pitchFamily="34" charset="0"/>
              </a:rPr>
              <a:t>Direction du réseau des médiathèques</a:t>
            </a:r>
          </a:p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- 2 agents -</a:t>
            </a:r>
            <a:endParaRPr lang="fr-FR" sz="1200" b="1" dirty="0">
              <a:latin typeface="Century Gothic" panose="020B0502020202020204" pitchFamily="34" charset="0"/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827584" y="1556792"/>
            <a:ext cx="1450022" cy="6804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Mission d’accompagnement élargissement réseau 1 agent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827584" y="2276872"/>
            <a:ext cx="1450022" cy="6804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Mission POLDAC:</a:t>
            </a:r>
          </a:p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Politique documentaire</a:t>
            </a:r>
          </a:p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1 agent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817722" y="2996952"/>
            <a:ext cx="1450022" cy="6804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Mission POLDAC:</a:t>
            </a:r>
          </a:p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Actions culturelles</a:t>
            </a:r>
          </a:p>
          <a:p>
            <a:pPr algn="ctr"/>
            <a:r>
              <a:rPr lang="fr-FR" sz="900" dirty="0">
                <a:latin typeface="Century Gothic" panose="020B0502020202020204" pitchFamily="34" charset="0"/>
              </a:rPr>
              <a:t>2</a:t>
            </a:r>
            <a:r>
              <a:rPr lang="fr-FR" sz="900" dirty="0" smtClean="0">
                <a:latin typeface="Century Gothic" panose="020B0502020202020204" pitchFamily="34" charset="0"/>
              </a:rPr>
              <a:t> agents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807443" y="3754932"/>
            <a:ext cx="1450022" cy="680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CTD: Centre technique du document</a:t>
            </a:r>
          </a:p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9 agents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807443" y="4462119"/>
            <a:ext cx="1450022" cy="680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SIRM: gestion informatique et numérique réseau</a:t>
            </a:r>
          </a:p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3 agents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817722" y="5182199"/>
            <a:ext cx="1450022" cy="6804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Bibliobus – centre ressources CRPE</a:t>
            </a:r>
          </a:p>
          <a:p>
            <a:pPr algn="ctr"/>
            <a:r>
              <a:rPr lang="fr-FR" sz="900" dirty="0" smtClean="0">
                <a:latin typeface="Century Gothic" panose="020B0502020202020204" pitchFamily="34" charset="0"/>
              </a:rPr>
              <a:t>6 agents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23439" y="5914279"/>
            <a:ext cx="21659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>
                <a:latin typeface="Gill Sans MT" panose="020B0502020104020203" pitchFamily="34" charset="0"/>
              </a:rPr>
              <a:t>Comité Technique 28/11/2018</a:t>
            </a:r>
            <a:endParaRPr lang="fr-FR" sz="1100" b="1" dirty="0">
              <a:latin typeface="Gill Sans MT" panose="020B0502020104020203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2551906" y="1124744"/>
            <a:ext cx="5892856" cy="27699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5 pôles + 2 équipements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049735" y="1568503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7287507" y="1568503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9" name="Rectangle 28"/>
          <p:cNvSpPr/>
          <p:nvPr/>
        </p:nvSpPr>
        <p:spPr>
          <a:xfrm>
            <a:off x="5148064" y="1568503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258900" y="1568198"/>
            <a:ext cx="969669" cy="124084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ZoneTexte 26"/>
          <p:cNvSpPr txBox="1"/>
          <p:nvPr/>
        </p:nvSpPr>
        <p:spPr>
          <a:xfrm>
            <a:off x="6158319" y="1746770"/>
            <a:ext cx="1234631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Trappes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Anatole France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1</a:t>
            </a:r>
            <a:r>
              <a:rPr lang="fr-FR" sz="1100" b="1" dirty="0" smtClean="0">
                <a:latin typeface="Century Gothic" panose="020B0502020202020204" pitchFamily="34" charset="0"/>
              </a:rPr>
              <a:t>6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2945990" y="1556792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044319" y="1787254"/>
            <a:ext cx="1098632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Villepreux</a:t>
            </a:r>
          </a:p>
          <a:p>
            <a:pPr algn="ctr"/>
            <a:endParaRPr lang="fr-FR" sz="11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Le Nautilus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4</a:t>
            </a:r>
            <a:r>
              <a:rPr lang="fr-FR" sz="1100" b="1" dirty="0" smtClean="0">
                <a:latin typeface="Century Gothic" panose="020B0502020202020204" pitchFamily="34" charset="0"/>
              </a:rPr>
              <a:t>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878484" y="1809880"/>
            <a:ext cx="1124873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Elancourt</a:t>
            </a: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des 7 mares</a:t>
            </a: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20 agen</a:t>
            </a:r>
            <a:r>
              <a:rPr lang="fr-FR" sz="1000" b="1" dirty="0" smtClean="0">
                <a:latin typeface="Century Gothic" panose="020B0502020202020204" pitchFamily="34" charset="0"/>
              </a:rPr>
              <a:t>ts</a:t>
            </a:r>
            <a:endParaRPr lang="fr-FR" sz="1000" b="1" dirty="0">
              <a:latin typeface="Century Gothic" panose="020B0502020202020204" pitchFamily="34" charset="0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5190812" y="1764901"/>
            <a:ext cx="1063040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Plaisir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Bibliothèque du château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8</a:t>
            </a:r>
            <a:r>
              <a:rPr lang="fr-FR" sz="1100" b="1" dirty="0" smtClean="0">
                <a:latin typeface="Century Gothic" panose="020B0502020202020204" pitchFamily="34" charset="0"/>
              </a:rPr>
              <a:t>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7303391" y="1671106"/>
            <a:ext cx="1099813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Voisins le Bretonneux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St Exupéry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9</a:t>
            </a:r>
            <a:r>
              <a:rPr lang="fr-FR" sz="1100" b="1" dirty="0" smtClean="0">
                <a:latin typeface="Century Gothic" panose="020B0502020202020204" pitchFamily="34" charset="0"/>
              </a:rPr>
              <a:t>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027213" y="3006192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7314449" y="3010187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5129395" y="3009183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6224564" y="3007285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185354" y="3168944"/>
            <a:ext cx="1112235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La Verrière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Aimé Césaire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4</a:t>
            </a:r>
            <a:r>
              <a:rPr lang="fr-FR" sz="1100" b="1" dirty="0" smtClean="0">
                <a:latin typeface="Century Gothic" panose="020B0502020202020204" pitchFamily="34" charset="0"/>
              </a:rPr>
              <a:t>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915422" y="2996321"/>
            <a:ext cx="1062675" cy="124671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/>
          <p:cNvSpPr txBox="1"/>
          <p:nvPr/>
        </p:nvSpPr>
        <p:spPr>
          <a:xfrm>
            <a:off x="4000752" y="3145852"/>
            <a:ext cx="1063040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Les Clayes s/s Bois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Bibliothèque 6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7327926" y="3091993"/>
            <a:ext cx="1116836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Magny-les-Hameaux</a:t>
            </a: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Jacques Brel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3</a:t>
            </a:r>
            <a:r>
              <a:rPr lang="fr-FR" sz="1100" b="1" dirty="0" smtClean="0">
                <a:latin typeface="Century Gothic" panose="020B0502020202020204" pitchFamily="34" charset="0"/>
              </a:rPr>
              <a:t>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112170" y="3130240"/>
            <a:ext cx="1063040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Plaisir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Bibliothèque La Mosaïque</a:t>
            </a:r>
          </a:p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4</a:t>
            </a:r>
            <a:r>
              <a:rPr lang="fr-FR" sz="1100" b="1" dirty="0" smtClean="0">
                <a:latin typeface="Century Gothic" panose="020B0502020202020204" pitchFamily="34" charset="0"/>
              </a:rPr>
              <a:t>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2918206" y="3216620"/>
            <a:ext cx="1119285" cy="93871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Maurepas</a:t>
            </a:r>
          </a:p>
          <a:p>
            <a:pPr algn="ctr"/>
            <a:endParaRPr lang="fr-FR" sz="1100" b="1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Le Phare</a:t>
            </a: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5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801337" y="4611084"/>
            <a:ext cx="1620187" cy="11497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9" name="Rectangle 48"/>
          <p:cNvSpPr/>
          <p:nvPr/>
        </p:nvSpPr>
        <p:spPr>
          <a:xfrm>
            <a:off x="5931377" y="4618851"/>
            <a:ext cx="1620187" cy="11497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0" name="ZoneTexte 49"/>
          <p:cNvSpPr txBox="1"/>
          <p:nvPr/>
        </p:nvSpPr>
        <p:spPr>
          <a:xfrm>
            <a:off x="3877251" y="4628201"/>
            <a:ext cx="1373309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Montigny le Bretonneux</a:t>
            </a: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du Canal</a:t>
            </a:r>
          </a:p>
          <a:p>
            <a:pPr algn="ctr"/>
            <a:endParaRPr lang="fr-FR" sz="11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32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6158319" y="4628201"/>
            <a:ext cx="1116380" cy="10926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fr-FR" sz="1000" dirty="0" smtClean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Guyancourt </a:t>
            </a:r>
            <a:endParaRPr lang="fr-FR" sz="11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Médiathèque Jean  Rousselot</a:t>
            </a:r>
            <a:endParaRPr lang="fr-FR" sz="1100" b="1" dirty="0">
              <a:latin typeface="Century Gothic" panose="020B0502020202020204" pitchFamily="34" charset="0"/>
            </a:endParaRPr>
          </a:p>
          <a:p>
            <a:pPr algn="ctr"/>
            <a:r>
              <a:rPr lang="fr-FR" sz="1100" b="1" dirty="0" smtClean="0">
                <a:latin typeface="Century Gothic" panose="020B0502020202020204" pitchFamily="34" charset="0"/>
              </a:rPr>
              <a:t>18 agents</a:t>
            </a:r>
            <a:endParaRPr lang="fr-FR" sz="1100" b="1" dirty="0">
              <a:latin typeface="Century Gothic" panose="020B0502020202020204" pitchFamily="34" charset="0"/>
            </a:endParaRPr>
          </a:p>
        </p:txBody>
      </p:sp>
      <p:cxnSp>
        <p:nvCxnSpPr>
          <p:cNvPr id="55" name="Connecteur droit avec flèche 54"/>
          <p:cNvCxnSpPr>
            <a:stCxn id="47" idx="1"/>
          </p:cNvCxnSpPr>
          <p:nvPr/>
        </p:nvCxnSpPr>
        <p:spPr>
          <a:xfrm flipH="1" flipV="1">
            <a:off x="2303432" y="3548010"/>
            <a:ext cx="614774" cy="137970"/>
          </a:xfrm>
          <a:prstGeom prst="straightConnector1">
            <a:avLst/>
          </a:prstGeom>
          <a:ln>
            <a:solidFill>
              <a:srgbClr val="FE447E"/>
            </a:solidFill>
            <a:headEnd type="triangle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>
            <a:stCxn id="21" idx="1"/>
            <a:endCxn id="9" idx="3"/>
          </p:cNvCxnSpPr>
          <p:nvPr/>
        </p:nvCxnSpPr>
        <p:spPr>
          <a:xfrm flipH="1" flipV="1">
            <a:off x="2277606" y="1897004"/>
            <a:ext cx="600878" cy="349901"/>
          </a:xfrm>
          <a:prstGeom prst="straightConnector1">
            <a:avLst/>
          </a:prstGeom>
          <a:ln>
            <a:solidFill>
              <a:srgbClr val="FE447E"/>
            </a:solidFill>
            <a:headEnd type="triangle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avec flèche 61"/>
          <p:cNvCxnSpPr/>
          <p:nvPr/>
        </p:nvCxnSpPr>
        <p:spPr>
          <a:xfrm flipH="1">
            <a:off x="2467159" y="5123019"/>
            <a:ext cx="1175862" cy="289126"/>
          </a:xfrm>
          <a:prstGeom prst="straightConnector1">
            <a:avLst/>
          </a:prstGeom>
          <a:ln>
            <a:solidFill>
              <a:srgbClr val="FE447E"/>
            </a:solidFill>
            <a:headEnd type="triangle"/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arenthèses 64"/>
          <p:cNvSpPr/>
          <p:nvPr/>
        </p:nvSpPr>
        <p:spPr>
          <a:xfrm>
            <a:off x="1835696" y="116632"/>
            <a:ext cx="5392873" cy="576064"/>
          </a:xfrm>
          <a:prstGeom prst="bracketPair">
            <a:avLst>
              <a:gd name="adj" fmla="val 20156"/>
            </a:avLst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49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XIMITE - RAYONNEMENT CULTUREL page inter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75"/>
          <a:stretch/>
        </p:blipFill>
        <p:spPr>
          <a:xfrm>
            <a:off x="7596336" y="0"/>
            <a:ext cx="1547664" cy="68580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753" y="702078"/>
            <a:ext cx="8244408" cy="6183306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BEF91-FAD4-4B29-A678-FB493236BCD9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0" y="116632"/>
            <a:ext cx="25971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00" b="1" dirty="0" smtClean="0">
                <a:latin typeface="Gill Sans MT" panose="020B0502020104020203" pitchFamily="34" charset="0"/>
              </a:rPr>
              <a:t>DRC – Réseau des médiathèques – Mai 2018 </a:t>
            </a:r>
            <a:endParaRPr lang="fr-FR" sz="900" b="1" dirty="0">
              <a:latin typeface="Gill Sans MT" panose="020B0502020104020203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122771" y="438867"/>
            <a:ext cx="4640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O</a:t>
            </a:r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rganigramme cible pôle ou équipement</a:t>
            </a:r>
            <a:endParaRPr lang="fr-FR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7" name="Image 6" descr="PROXIMITE - RAYONNEMENT CULTUREL page inter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6749" r="66537"/>
          <a:stretch/>
        </p:blipFill>
        <p:spPr>
          <a:xfrm>
            <a:off x="0" y="6211901"/>
            <a:ext cx="2267744" cy="6734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183471" y="1145446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Responsable équipement</a:t>
            </a:r>
            <a:endParaRPr lang="fr-FR" sz="1400" b="1" dirty="0">
              <a:latin typeface="Century Gothic" panose="020B0502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544283" y="1267324"/>
            <a:ext cx="18627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 smtClean="0">
                <a:latin typeface="Century Gothic" panose="020B0502020202020204" pitchFamily="34" charset="0"/>
              </a:rPr>
              <a:t>Gestionnaire</a:t>
            </a:r>
          </a:p>
          <a:p>
            <a:pPr algn="ctr"/>
            <a:r>
              <a:rPr lang="fr-FR" sz="1000" b="1" dirty="0" smtClean="0">
                <a:latin typeface="Century Gothic" panose="020B0502020202020204" pitchFamily="34" charset="0"/>
              </a:rPr>
              <a:t>administrative</a:t>
            </a:r>
            <a:endParaRPr lang="fr-FR" sz="1000" b="1" dirty="0"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078777" y="4869160"/>
            <a:ext cx="183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entury Gothic" panose="020B0502020202020204" pitchFamily="34" charset="0"/>
              </a:rPr>
              <a:t>Responsable de service</a:t>
            </a:r>
          </a:p>
          <a:p>
            <a:r>
              <a:rPr lang="fr-FR" sz="1000" dirty="0" smtClean="0">
                <a:latin typeface="Century Gothic" panose="020B0502020202020204" pitchFamily="34" charset="0"/>
              </a:rPr>
              <a:t>1 Bibliothécaire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590660" y="5013176"/>
            <a:ext cx="183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entury Gothic" panose="020B0502020202020204" pitchFamily="34" charset="0"/>
              </a:rPr>
              <a:t>Responsable de service</a:t>
            </a:r>
          </a:p>
          <a:p>
            <a:r>
              <a:rPr lang="fr-FR" sz="1000" dirty="0" smtClean="0">
                <a:latin typeface="Century Gothic" panose="020B0502020202020204" pitchFamily="34" charset="0"/>
              </a:rPr>
              <a:t>1 Bibliothécaire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228184" y="4941168"/>
            <a:ext cx="183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u="sng" dirty="0" smtClean="0">
                <a:latin typeface="Century Gothic" panose="020B0502020202020204" pitchFamily="34" charset="0"/>
              </a:rPr>
              <a:t>Responsable de service</a:t>
            </a:r>
          </a:p>
          <a:p>
            <a:r>
              <a:rPr lang="fr-FR" sz="1000" dirty="0" smtClean="0">
                <a:latin typeface="Century Gothic" panose="020B0502020202020204" pitchFamily="34" charset="0"/>
              </a:rPr>
              <a:t>1 Bibliothécaire</a:t>
            </a:r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75656" y="57058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Century Gothic" panose="020B0502020202020204" pitchFamily="34" charset="0"/>
              </a:rPr>
              <a:t>7 assistants de conservation</a:t>
            </a:r>
          </a:p>
          <a:p>
            <a:r>
              <a:rPr lang="fr-FR" sz="900" dirty="0" smtClean="0">
                <a:latin typeface="Century Gothic" panose="020B0502020202020204" pitchFamily="34" charset="0"/>
              </a:rPr>
              <a:t>2 adjoints du patrimoine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165196" y="576790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Century Gothic" panose="020B0502020202020204" pitchFamily="34" charset="0"/>
              </a:rPr>
              <a:t>6</a:t>
            </a:r>
            <a:r>
              <a:rPr lang="fr-FR" sz="900" dirty="0" smtClean="0">
                <a:latin typeface="Century Gothic" panose="020B0502020202020204" pitchFamily="34" charset="0"/>
              </a:rPr>
              <a:t> assistants de conservation</a:t>
            </a:r>
          </a:p>
          <a:p>
            <a:r>
              <a:rPr lang="fr-FR" sz="900" dirty="0">
                <a:latin typeface="Century Gothic" panose="020B0502020202020204" pitchFamily="34" charset="0"/>
              </a:rPr>
              <a:t>4</a:t>
            </a:r>
            <a:r>
              <a:rPr lang="fr-FR" sz="900" dirty="0" smtClean="0">
                <a:latin typeface="Century Gothic" panose="020B0502020202020204" pitchFamily="34" charset="0"/>
              </a:rPr>
              <a:t> adjoints du patrimoine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748921" y="57058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latin typeface="Century Gothic" panose="020B0502020202020204" pitchFamily="34" charset="0"/>
              </a:rPr>
              <a:t>7 assistants de conservation</a:t>
            </a:r>
          </a:p>
          <a:p>
            <a:r>
              <a:rPr lang="fr-FR" sz="900" dirty="0" smtClean="0">
                <a:latin typeface="Century Gothic" panose="020B0502020202020204" pitchFamily="34" charset="0"/>
              </a:rPr>
              <a:t>2 adjoints du patrimoine</a:t>
            </a:r>
            <a:endParaRPr lang="fr-FR" sz="900" dirty="0">
              <a:latin typeface="Century Gothic" panose="020B0502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2520" y="2600202"/>
            <a:ext cx="223224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u="sng" dirty="0">
                <a:latin typeface="Century Gothic" panose="020B0502020202020204" pitchFamily="34" charset="0"/>
              </a:rPr>
              <a:t>SERVICE ACTIONS CULTURELLES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référents réseau POLDAC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Programmation actions culturelles,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Coordination des temps forts, partenariats, 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Accueils de groupes et médiations </a:t>
            </a:r>
            <a:r>
              <a:rPr lang="fr-FR" sz="1100" dirty="0" smtClean="0">
                <a:latin typeface="Century Gothic" panose="020B0502020202020204" pitchFamily="34" charset="0"/>
              </a:rPr>
              <a:t>dans et </a:t>
            </a:r>
            <a:r>
              <a:rPr lang="fr-FR" sz="1100" dirty="0">
                <a:latin typeface="Century Gothic" panose="020B0502020202020204" pitchFamily="34" charset="0"/>
              </a:rPr>
              <a:t>hors les murs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99717" y="2571582"/>
            <a:ext cx="201892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u="sng" dirty="0">
                <a:latin typeface="Century Gothic" panose="020B0502020202020204" pitchFamily="34" charset="0"/>
              </a:rPr>
              <a:t>SERVICE ACCUEIL ET SERVICES AUX PUBLICS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Organisation du service public et gestion des plannings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Communication print/web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Référent multimédia et numérique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Service qualité accueil usagers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Valorisation et animation des espaces publics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902798" y="2758968"/>
            <a:ext cx="20189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1000" dirty="0">
              <a:latin typeface="Century Gothic" panose="020B0502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0795" y="2762172"/>
            <a:ext cx="1862767" cy="1346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u="sng" dirty="0" smtClean="0">
                <a:latin typeface="Century Gothic" panose="020B0502020202020204" pitchFamily="34" charset="0"/>
              </a:rPr>
              <a:t>SERVICE </a:t>
            </a:r>
            <a:r>
              <a:rPr lang="fr-FR" sz="1100" b="1" u="sng" dirty="0">
                <a:latin typeface="Century Gothic" panose="020B0502020202020204" pitchFamily="34" charset="0"/>
              </a:rPr>
              <a:t>COLLECTIONS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Référents réseau </a:t>
            </a:r>
            <a:r>
              <a:rPr lang="fr-FR" sz="1000" dirty="0" smtClean="0">
                <a:latin typeface="Century Gothic" panose="020B0502020202020204" pitchFamily="34" charset="0"/>
              </a:rPr>
              <a:t>POLDOC</a:t>
            </a:r>
            <a:endParaRPr lang="fr-FR" sz="1000" dirty="0">
              <a:latin typeface="Century Gothic" panose="020B0502020202020204" pitchFamily="34" charset="0"/>
            </a:endParaRP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Gestion des </a:t>
            </a:r>
            <a:r>
              <a:rPr lang="fr-FR" sz="1050" dirty="0" smtClean="0">
                <a:latin typeface="Century Gothic" panose="020B0502020202020204" pitchFamily="34" charset="0"/>
              </a:rPr>
              <a:t>acquisitions</a:t>
            </a:r>
            <a:r>
              <a:rPr lang="fr-FR" sz="1000" dirty="0" smtClean="0">
                <a:latin typeface="Century Gothic" panose="020B0502020202020204" pitchFamily="34" charset="0"/>
              </a:rPr>
              <a:t> </a:t>
            </a:r>
            <a:r>
              <a:rPr lang="fr-FR" sz="1000" dirty="0">
                <a:latin typeface="Century Gothic" panose="020B0502020202020204" pitchFamily="34" charset="0"/>
              </a:rPr>
              <a:t>de documents tous supports: livres, revues, CD, DVD, ressources numériques</a:t>
            </a:r>
          </a:p>
          <a:p>
            <a:pPr algn="ctr"/>
            <a:r>
              <a:rPr lang="fr-FR" sz="1000" dirty="0">
                <a:latin typeface="Century Gothic" panose="020B0502020202020204" pitchFamily="34" charset="0"/>
              </a:rPr>
              <a:t>Valorisation des collections</a:t>
            </a:r>
          </a:p>
        </p:txBody>
      </p:sp>
      <p:sp>
        <p:nvSpPr>
          <p:cNvPr id="22" name="Double flèche horizontale 21"/>
          <p:cNvSpPr/>
          <p:nvPr/>
        </p:nvSpPr>
        <p:spPr>
          <a:xfrm>
            <a:off x="2739018" y="3356992"/>
            <a:ext cx="687319" cy="216024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3" name="Double flèche horizontale 22"/>
          <p:cNvSpPr/>
          <p:nvPr/>
        </p:nvSpPr>
        <p:spPr>
          <a:xfrm>
            <a:off x="5344339" y="3400416"/>
            <a:ext cx="687319" cy="216024"/>
          </a:xfrm>
          <a:prstGeom prst="left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5580112" y="2882078"/>
            <a:ext cx="439637" cy="402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93485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PROXIMITE - RAYONNEMENT CULTUREL page inter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75" t="12064"/>
          <a:stretch/>
        </p:blipFill>
        <p:spPr>
          <a:xfrm>
            <a:off x="7596336" y="836712"/>
            <a:ext cx="1547664" cy="6048672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B7770-0B66-4D58-B6D2-9BB9F1AA14A7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25" t="1701" r="7476"/>
          <a:stretch/>
        </p:blipFill>
        <p:spPr>
          <a:xfrm>
            <a:off x="873106" y="116632"/>
            <a:ext cx="6912768" cy="67413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67940" y="469861"/>
            <a:ext cx="18439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70DEF8"/>
                </a:solidFill>
                <a:latin typeface="Century Gothic" panose="020B0502020202020204" pitchFamily="34" charset="0"/>
              </a:rPr>
              <a:t>O</a:t>
            </a:r>
            <a:r>
              <a:rPr lang="fr-FR" sz="1200" b="1" dirty="0">
                <a:latin typeface="Century Gothic" panose="020B0502020202020204" pitchFamily="34" charset="0"/>
              </a:rPr>
              <a:t>rganisation et gestion hebdomadaires des planning: </a:t>
            </a:r>
            <a:r>
              <a:rPr lang="fr-FR" sz="1200" dirty="0">
                <a:latin typeface="Century Gothic" panose="020B0502020202020204" pitchFamily="34" charset="0"/>
              </a:rPr>
              <a:t>de service public, accueils de groupe et parapublic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44032" y="1834177"/>
            <a:ext cx="17562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R</a:t>
            </a:r>
            <a:r>
              <a:rPr lang="fr-FR" sz="1200" b="1" dirty="0">
                <a:latin typeface="Century Gothic" panose="020B0502020202020204" pitchFamily="34" charset="0"/>
              </a:rPr>
              <a:t>éférent parapublic : </a:t>
            </a:r>
            <a:r>
              <a:rPr lang="fr-FR" sz="1200" dirty="0">
                <a:latin typeface="Century Gothic" panose="020B0502020202020204" pitchFamily="34" charset="0"/>
              </a:rPr>
              <a:t>organisation et gestion du transit, des réservations et du rangement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8199" y="4672784"/>
            <a:ext cx="21602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92D050"/>
                </a:solidFill>
                <a:latin typeface="Century Gothic" panose="020B0502020202020204" pitchFamily="34" charset="0"/>
              </a:rPr>
              <a:t>R</a:t>
            </a:r>
            <a:r>
              <a:rPr lang="fr-FR" sz="1200" b="1" dirty="0">
                <a:latin typeface="Century Gothic" panose="020B0502020202020204" pitchFamily="34" charset="0"/>
              </a:rPr>
              <a:t>éférent informatique et multimédia  </a:t>
            </a:r>
            <a:r>
              <a:rPr lang="fr-FR" sz="1200" dirty="0">
                <a:latin typeface="Century Gothic" panose="020B0502020202020204" pitchFamily="34" charset="0"/>
              </a:rPr>
              <a:t>:</a:t>
            </a:r>
          </a:p>
          <a:p>
            <a:pPr lvl="0" algn="ctr"/>
            <a:r>
              <a:rPr lang="fr-FR" sz="1200" dirty="0">
                <a:latin typeface="Century Gothic" panose="020B0502020202020204" pitchFamily="34" charset="0"/>
              </a:rPr>
              <a:t>Suivi des matériels , équipements, connexions /débit réseau. Logiciels </a:t>
            </a:r>
          </a:p>
          <a:p>
            <a:pPr lvl="0" algn="ctr"/>
            <a:r>
              <a:rPr lang="fr-FR" sz="1200" dirty="0">
                <a:latin typeface="Century Gothic" panose="020B0502020202020204" pitchFamily="34" charset="0"/>
              </a:rPr>
              <a:t>Médiation et formation du personnel  au SIGB et  à la  e-médiathèque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5802" y="3328357"/>
            <a:ext cx="18877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fr-FR" sz="1200" b="1" dirty="0">
                <a:latin typeface="Century Gothic" panose="020B0502020202020204" pitchFamily="34" charset="0"/>
              </a:rPr>
              <a:t>éférent bâtiment : </a:t>
            </a:r>
            <a:r>
              <a:rPr lang="fr-FR" sz="1200" dirty="0">
                <a:latin typeface="Century Gothic" panose="020B0502020202020204" pitchFamily="34" charset="0"/>
              </a:rPr>
              <a:t>suivi des interventions direction bat.</a:t>
            </a:r>
          </a:p>
          <a:p>
            <a:pPr lvl="0" algn="ctr"/>
            <a:r>
              <a:rPr lang="fr-FR" sz="1200" dirty="0">
                <a:latin typeface="Century Gothic" panose="020B0502020202020204" pitchFamily="34" charset="0"/>
              </a:rPr>
              <a:t>Demandes de travaux </a:t>
            </a:r>
          </a:p>
          <a:p>
            <a:pPr lvl="0" algn="ctr"/>
            <a:r>
              <a:rPr lang="fr-FR" sz="1200" dirty="0">
                <a:latin typeface="Century Gothic" panose="020B0502020202020204" pitchFamily="34" charset="0"/>
              </a:rPr>
              <a:t>Maintenance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19957" y="5241204"/>
            <a:ext cx="1681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0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M</a:t>
            </a:r>
            <a:r>
              <a:rPr lang="fr-FR" sz="1000" b="1" dirty="0">
                <a:latin typeface="Century Gothic" panose="020B0502020202020204" pitchFamily="34" charset="0"/>
              </a:rPr>
              <a:t>ise en valeur  et animations des espaces</a:t>
            </a:r>
          </a:p>
          <a:p>
            <a:pPr lvl="0" algn="ctr"/>
            <a:r>
              <a:rPr lang="fr-FR" sz="1000" dirty="0">
                <a:latin typeface="Century Gothic" panose="020B0502020202020204" pitchFamily="34" charset="0"/>
              </a:rPr>
              <a:t>Développer une  politique de valorisation tout au long de l’année en lien avec les collections et les actions culturelles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227644" y="5033055"/>
            <a:ext cx="22408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1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R</a:t>
            </a:r>
            <a:r>
              <a:rPr lang="fr-FR" sz="1100" b="1" dirty="0">
                <a:latin typeface="Century Gothic" panose="020B0502020202020204" pitchFamily="34" charset="0"/>
              </a:rPr>
              <a:t>éférent qualité d’accueil</a:t>
            </a:r>
          </a:p>
          <a:p>
            <a:pPr lvl="0" algn="ctr"/>
            <a:r>
              <a:rPr lang="fr-FR" sz="1100" dirty="0">
                <a:latin typeface="Century Gothic" panose="020B0502020202020204" pitchFamily="34" charset="0"/>
              </a:rPr>
              <a:t>Gestion des litiges et des réclamations</a:t>
            </a:r>
          </a:p>
          <a:p>
            <a:pPr lvl="0" algn="ctr"/>
            <a:r>
              <a:rPr lang="fr-FR" sz="1100" dirty="0">
                <a:latin typeface="Century Gothic" panose="020B0502020202020204" pitchFamily="34" charset="0"/>
              </a:rPr>
              <a:t>Médiateur accueil usagers</a:t>
            </a:r>
          </a:p>
          <a:p>
            <a:pPr lvl="0" algn="ctr"/>
            <a:r>
              <a:rPr lang="fr-FR" sz="1100" dirty="0">
                <a:latin typeface="Century Gothic" panose="020B0502020202020204" pitchFamily="34" charset="0"/>
              </a:rPr>
              <a:t>Tenues des postes d’accueil</a:t>
            </a:r>
          </a:p>
          <a:p>
            <a:pPr lvl="0" algn="ctr"/>
            <a:r>
              <a:rPr lang="fr-FR" sz="1100" dirty="0">
                <a:latin typeface="Century Gothic" panose="020B0502020202020204" pitchFamily="34" charset="0"/>
              </a:rPr>
              <a:t>Ouverture et fermetures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268274" y="3493767"/>
            <a:ext cx="176011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M</a:t>
            </a:r>
            <a:r>
              <a:rPr lang="fr-FR" sz="1200" dirty="0">
                <a:latin typeface="Century Gothic" panose="020B0502020202020204" pitchFamily="34" charset="0"/>
              </a:rPr>
              <a:t>ise en place d’outils de médiation pour les publics</a:t>
            </a:r>
          </a:p>
          <a:p>
            <a:pPr lvl="0" algn="ctr"/>
            <a:r>
              <a:rPr lang="fr-FR" sz="1200" dirty="0">
                <a:latin typeface="Century Gothic" panose="020B0502020202020204" pitchFamily="34" charset="0"/>
              </a:rPr>
              <a:t>Formations du personnel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7159" y="1954697"/>
            <a:ext cx="18463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2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</a:t>
            </a:r>
            <a:r>
              <a:rPr lang="fr-FR" sz="1200" dirty="0">
                <a:latin typeface="Century Gothic" panose="020B0502020202020204" pitchFamily="34" charset="0"/>
              </a:rPr>
              <a:t>ccompagnement et suivi vacataires / Stagiaires/ magasiniers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291171" y="249196"/>
            <a:ext cx="197710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1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R</a:t>
            </a:r>
            <a:r>
              <a:rPr lang="fr-FR" sz="1100" b="1" dirty="0">
                <a:latin typeface="Century Gothic" panose="020B0502020202020204" pitchFamily="34" charset="0"/>
              </a:rPr>
              <a:t>éférent communication externe et </a:t>
            </a:r>
            <a:r>
              <a:rPr lang="fr-FR" sz="1100" b="1" dirty="0" smtClean="0">
                <a:latin typeface="Century Gothic" panose="020B0502020202020204" pitchFamily="34" charset="0"/>
              </a:rPr>
              <a:t>interne: </a:t>
            </a:r>
            <a:endParaRPr lang="fr-FR" sz="1100" b="1" dirty="0">
              <a:latin typeface="Century Gothic" panose="020B0502020202020204" pitchFamily="34" charset="0"/>
            </a:endParaRPr>
          </a:p>
          <a:p>
            <a:pPr lvl="0" algn="ctr"/>
            <a:r>
              <a:rPr lang="fr-FR" sz="1100" dirty="0">
                <a:latin typeface="Century Gothic" panose="020B0502020202020204" pitchFamily="34" charset="0"/>
              </a:rPr>
              <a:t>Référent  pour le service communication réseau</a:t>
            </a:r>
          </a:p>
          <a:p>
            <a:pPr lvl="0" algn="ctr"/>
            <a:r>
              <a:rPr lang="fr-FR" sz="1100" dirty="0">
                <a:latin typeface="Century Gothic" panose="020B0502020202020204" pitchFamily="34" charset="0"/>
              </a:rPr>
              <a:t>Garant de la mise à disposition de l’information et de la documentation à jour et pérenne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57062" y="2952456"/>
            <a:ext cx="17665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sz="1400" b="1" dirty="0">
                <a:latin typeface="Century Gothic" panose="020B0502020202020204" pitchFamily="34" charset="0"/>
              </a:rPr>
              <a:t>Les missions du service Accueil &amp; Services aux publics</a:t>
            </a:r>
          </a:p>
        </p:txBody>
      </p:sp>
      <p:cxnSp>
        <p:nvCxnSpPr>
          <p:cNvPr id="24" name="Connecteur droit 23"/>
          <p:cNvCxnSpPr/>
          <p:nvPr/>
        </p:nvCxnSpPr>
        <p:spPr>
          <a:xfrm flipH="1" flipV="1">
            <a:off x="3546511" y="2132857"/>
            <a:ext cx="144016" cy="228625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H="1" flipV="1">
            <a:off x="2640870" y="2723988"/>
            <a:ext cx="361933" cy="20688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>
            <a:off x="2178360" y="3741532"/>
            <a:ext cx="807599" cy="9465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4626631" y="2084484"/>
            <a:ext cx="142467" cy="27699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5227644" y="2564905"/>
            <a:ext cx="872312" cy="38755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5294686" y="3705089"/>
            <a:ext cx="921727" cy="13110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4914663" y="4367446"/>
            <a:ext cx="576065" cy="44695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V="1">
            <a:off x="4160918" y="4626052"/>
            <a:ext cx="1" cy="35211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2898439" y="4277964"/>
            <a:ext cx="358623" cy="3480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6" name="Image 55" descr="PROXIMITE - RAYONNEMENT CULTUREL page inter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075" b="87011"/>
          <a:stretch/>
        </p:blipFill>
        <p:spPr>
          <a:xfrm>
            <a:off x="7596336" y="-27384"/>
            <a:ext cx="1547664" cy="89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2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634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2800" y="372661"/>
            <a:ext cx="5114512" cy="798914"/>
          </a:xfrm>
          <a:noFill/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 PROJETS STRUCTURANTS POUR ACCOMPAGNER L’ELARGISSEMENT  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323011" y="2243385"/>
            <a:ext cx="6795497" cy="34898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Un nouvel SIGB et un nouveau portail depuis octobre 2018 pour améliorer l’accessibilité</a:t>
            </a:r>
          </a:p>
          <a:p>
            <a:pPr marL="0" indent="0">
              <a:buNone/>
            </a:pPr>
            <a:endParaRPr lang="fr-FR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La mise à niveau matériel des équipements entrants : SIGB /portail, RFID, automates de prêts : 1 équipement par an.</a:t>
            </a:r>
          </a:p>
          <a:p>
            <a:pPr marL="0" indent="0">
              <a:buNone/>
            </a:pPr>
            <a:endParaRPr lang="fr-FR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Des tarifs et des services homogènes sur tout le réseau</a:t>
            </a:r>
          </a:p>
          <a:p>
            <a:pPr marL="0" indent="0">
              <a:buNone/>
            </a:pPr>
            <a:endParaRPr lang="fr-FR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Un </a:t>
            </a:r>
            <a:r>
              <a:rPr lang="fr-FR" sz="1600" b="1" dirty="0">
                <a:latin typeface="Century Gothic" panose="020B0502020202020204" pitchFamily="34" charset="0"/>
              </a:rPr>
              <a:t>nouveau bibliobus pour le territoire </a:t>
            </a:r>
            <a:r>
              <a:rPr lang="fr-FR" sz="1600" b="1" dirty="0" smtClean="0">
                <a:latin typeface="Century Gothic" panose="020B0502020202020204" pitchFamily="34" charset="0"/>
              </a:rPr>
              <a:t>élargi</a:t>
            </a:r>
            <a:endParaRPr lang="fr-FR" sz="1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600" b="1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600" b="1" dirty="0">
                <a:latin typeface="Century Gothic" panose="020B0502020202020204" pitchFamily="34" charset="0"/>
              </a:rPr>
              <a:t>Une réflexion sur l’amélioration des horaires d’ouverture</a:t>
            </a:r>
          </a:p>
          <a:p>
            <a:pPr marL="0" indent="0">
              <a:buNone/>
            </a:pPr>
            <a:endParaRPr lang="fr-FR" sz="1600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600" b="1" dirty="0"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sp>
        <p:nvSpPr>
          <p:cNvPr id="8" name="Virage 7"/>
          <p:cNvSpPr/>
          <p:nvPr/>
        </p:nvSpPr>
        <p:spPr bwMode="auto">
          <a:xfrm flipV="1">
            <a:off x="920394" y="2350716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9" name="Virage 8"/>
          <p:cNvSpPr/>
          <p:nvPr/>
        </p:nvSpPr>
        <p:spPr bwMode="auto">
          <a:xfrm flipV="1">
            <a:off x="894770" y="3133529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0" name="Virage 9"/>
          <p:cNvSpPr/>
          <p:nvPr/>
        </p:nvSpPr>
        <p:spPr bwMode="auto">
          <a:xfrm flipV="1">
            <a:off x="928555" y="5088256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1" name="Virage 10"/>
          <p:cNvSpPr/>
          <p:nvPr/>
        </p:nvSpPr>
        <p:spPr bwMode="auto">
          <a:xfrm flipV="1">
            <a:off x="920394" y="3919033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2" name="Virage 11"/>
          <p:cNvSpPr/>
          <p:nvPr/>
        </p:nvSpPr>
        <p:spPr bwMode="auto">
          <a:xfrm flipV="1">
            <a:off x="892985" y="4503644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Parenthèses 12"/>
          <p:cNvSpPr/>
          <p:nvPr/>
        </p:nvSpPr>
        <p:spPr>
          <a:xfrm>
            <a:off x="1547664" y="476673"/>
            <a:ext cx="5328592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355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9290" y="326347"/>
            <a:ext cx="4473910" cy="418058"/>
          </a:xfrm>
          <a:noFill/>
        </p:spPr>
        <p:txBody>
          <a:bodyPr>
            <a:normAutofit fontScale="90000"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Le portail réseau : accessible  24h/24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3024" t="10089" r="7238" b="4733"/>
          <a:stretch/>
        </p:blipFill>
        <p:spPr>
          <a:xfrm>
            <a:off x="0" y="1052644"/>
            <a:ext cx="8546164" cy="4648629"/>
          </a:xfrm>
          <a:prstGeom prst="rect">
            <a:avLst/>
          </a:prstGeom>
        </p:spPr>
      </p:pic>
      <p:sp>
        <p:nvSpPr>
          <p:cNvPr id="9" name="Parenthèses 8"/>
          <p:cNvSpPr/>
          <p:nvPr/>
        </p:nvSpPr>
        <p:spPr>
          <a:xfrm>
            <a:off x="1979711" y="232475"/>
            <a:ext cx="4680521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486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62"/>
          <a:stretch/>
        </p:blipFill>
        <p:spPr>
          <a:xfrm>
            <a:off x="7668344" y="0"/>
            <a:ext cx="1475656" cy="6858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0" t="67129" r="71923" b="1975"/>
          <a:stretch/>
        </p:blipFill>
        <p:spPr>
          <a:xfrm>
            <a:off x="-36512" y="1196752"/>
            <a:ext cx="8604674" cy="566124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357" y="17795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35224" y="547525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Une accessibilité améliorée avec la e-médiathèque 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8" name="Parenthèses 7"/>
          <p:cNvSpPr/>
          <p:nvPr/>
        </p:nvSpPr>
        <p:spPr>
          <a:xfrm>
            <a:off x="1043608" y="456734"/>
            <a:ext cx="6226322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627627"/>
            <a:ext cx="8532440" cy="479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222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4668" y="-1122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31640" y="872471"/>
            <a:ext cx="5969487" cy="338259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 TARIFS ET DES SERVICES HOMOGENES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2060994"/>
            <a:ext cx="6840760" cy="56885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fr-FR" sz="1800" b="1" dirty="0">
                <a:latin typeface="Century Gothic" panose="020B0502020202020204" pitchFamily="34" charset="0"/>
              </a:rPr>
              <a:t>U</a:t>
            </a:r>
            <a:r>
              <a:rPr lang="fr-FR" sz="1800" b="1" dirty="0" smtClean="0">
                <a:latin typeface="Century Gothic" panose="020B0502020202020204" pitchFamily="34" charset="0"/>
              </a:rPr>
              <a:t>ne </a:t>
            </a:r>
            <a:r>
              <a:rPr lang="fr-FR" sz="1800" b="1" dirty="0">
                <a:latin typeface="Century Gothic" panose="020B0502020202020204" pitchFamily="34" charset="0"/>
              </a:rPr>
              <a:t>identité nouvelle </a:t>
            </a:r>
            <a:r>
              <a:rPr lang="fr-FR" sz="1800" b="1" dirty="0" smtClean="0">
                <a:latin typeface="Century Gothic" panose="020B0502020202020204" pitchFamily="34" charset="0"/>
              </a:rPr>
              <a:t>basée sur le territoire de l’agglomération avec la gratuité pour les habitants, les étudiants et les salariés</a:t>
            </a:r>
            <a:endParaRPr lang="fr-FR" sz="1800" b="1" dirty="0">
              <a:latin typeface="Century Gothic" panose="020B0502020202020204" pitchFamily="34" charset="0"/>
            </a:endParaRPr>
          </a:p>
          <a:p>
            <a:pPr marL="0" lvl="0" indent="0" algn="just"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  <a:p>
            <a:pPr marL="0" lvl="0" indent="0" algn="just">
              <a:buNone/>
            </a:pPr>
            <a:endParaRPr lang="fr-FR" sz="1800" b="1" dirty="0" smtClean="0"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357" y="17795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Parenthèses 7"/>
          <p:cNvSpPr/>
          <p:nvPr/>
        </p:nvSpPr>
        <p:spPr>
          <a:xfrm>
            <a:off x="1331640" y="764704"/>
            <a:ext cx="6048671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50707" y="4589460"/>
            <a:ext cx="3798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latin typeface="Century Gothic" panose="020B0502020202020204" pitchFamily="34" charset="0"/>
              </a:rPr>
              <a:t>Une mise en œuvre sur tout le territoire à partir de novembre 2018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69812" y="3763749"/>
            <a:ext cx="4879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dirty="0" smtClean="0">
                <a:latin typeface="Century Gothic" panose="020B0502020202020204" pitchFamily="34" charset="0"/>
              </a:rPr>
              <a:t>Pour un </a:t>
            </a:r>
            <a:r>
              <a:rPr lang="fr-FR" b="1" dirty="0">
                <a:latin typeface="Century Gothic" panose="020B0502020202020204" pitchFamily="34" charset="0"/>
              </a:rPr>
              <a:t>socle commun de services et de tarifs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27584" y="2809231"/>
            <a:ext cx="72384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b="1" dirty="0" smtClean="0">
                <a:latin typeface="Century Gothic" panose="020B0502020202020204" pitchFamily="34" charset="0"/>
              </a:rPr>
              <a:t>Les conditions </a:t>
            </a:r>
            <a:r>
              <a:rPr lang="fr-FR" b="1" dirty="0">
                <a:latin typeface="Century Gothic" panose="020B0502020202020204" pitchFamily="34" charset="0"/>
              </a:rPr>
              <a:t>d’inscriptions et de prêts harmonisées dans les différents équipements avec à terme une carte unique</a:t>
            </a:r>
          </a:p>
        </p:txBody>
      </p:sp>
      <p:sp>
        <p:nvSpPr>
          <p:cNvPr id="12" name="Virage 11"/>
          <p:cNvSpPr/>
          <p:nvPr/>
        </p:nvSpPr>
        <p:spPr bwMode="auto">
          <a:xfrm flipV="1">
            <a:off x="2810841" y="4485206"/>
            <a:ext cx="1098816" cy="500007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3" name="Virage 12"/>
          <p:cNvSpPr/>
          <p:nvPr/>
        </p:nvSpPr>
        <p:spPr bwMode="auto">
          <a:xfrm flipV="1">
            <a:off x="450590" y="2179085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Virage 13"/>
          <p:cNvSpPr/>
          <p:nvPr/>
        </p:nvSpPr>
        <p:spPr bwMode="auto">
          <a:xfrm flipV="1">
            <a:off x="450590" y="2911258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23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684" r="50753"/>
          <a:stretch/>
        </p:blipFill>
        <p:spPr>
          <a:xfrm>
            <a:off x="0" y="1196752"/>
            <a:ext cx="9146933" cy="5661248"/>
          </a:xfrm>
          <a:prstGeom prst="rect">
            <a:avLst/>
          </a:prstGeom>
        </p:spPr>
      </p:pic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692"/>
          <a:stretch/>
        </p:blipFill>
        <p:spPr>
          <a:xfrm>
            <a:off x="8571244" y="-6944"/>
            <a:ext cx="575689" cy="6864944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07357" y="177958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928" y="1562367"/>
            <a:ext cx="8271504" cy="474695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246176" y="347739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Voté en Bureau communautaire en septembre 2018 et mise en œuvre en novembre 2018</a:t>
            </a:r>
            <a:endParaRPr lang="fr-FR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8620" y="188640"/>
            <a:ext cx="1261852" cy="711613"/>
          </a:xfrm>
          <a:prstGeom prst="rect">
            <a:avLst/>
          </a:prstGeom>
        </p:spPr>
      </p:pic>
      <p:sp>
        <p:nvSpPr>
          <p:cNvPr id="14" name="Parenthèses 13"/>
          <p:cNvSpPr/>
          <p:nvPr/>
        </p:nvSpPr>
        <p:spPr>
          <a:xfrm>
            <a:off x="1246176" y="347739"/>
            <a:ext cx="5832648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849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236295" y="289246"/>
            <a:ext cx="5867522" cy="708793"/>
          </a:xfrm>
          <a:noFill/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fr-FR" altLang="zh-CN" sz="2000" b="1" dirty="0" smtClean="0" bmk="_Toc1649517">
                <a:solidFill>
                  <a:srgbClr val="00206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Les </a:t>
            </a:r>
            <a:r>
              <a:rPr lang="fr-FR" altLang="zh-CN" sz="2000" b="1" dirty="0" bmk="_Toc1649517">
                <a:solidFill>
                  <a:srgbClr val="00206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médiathèques du </a:t>
            </a:r>
            <a:r>
              <a:rPr lang="fr-FR" altLang="zh-CN" sz="2000" b="1" dirty="0" smtClean="0" bmk="_Toc1649517">
                <a:solidFill>
                  <a:srgbClr val="002060"/>
                </a:solidFill>
                <a:latin typeface="Gill Sans MT" panose="020B0502020104020203" pitchFamily="34" charset="0"/>
                <a:ea typeface="Microsoft YaHei" panose="020B0503020204020204" pitchFamily="34" charset="-122"/>
                <a:cs typeface="Mangal" panose="02040503050203030202" pitchFamily="18" charset="0"/>
              </a:rPr>
              <a:t>réseau sur 12 Communes </a:t>
            </a:r>
            <a:endParaRPr lang="fr-FR" sz="18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37" b="2559"/>
          <a:stretch/>
        </p:blipFill>
        <p:spPr>
          <a:xfrm>
            <a:off x="1115616" y="1180105"/>
            <a:ext cx="7416824" cy="476695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3" t="4323" r="76054" b="61236"/>
          <a:stretch/>
        </p:blipFill>
        <p:spPr>
          <a:xfrm>
            <a:off x="-23337" y="1180105"/>
            <a:ext cx="1259632" cy="47669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712" y="1905506"/>
            <a:ext cx="274672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entury Gothic" panose="020B0502020202020204" pitchFamily="34" charset="0"/>
              </a:rPr>
              <a:t>Depuis le 1er janvier 2016</a:t>
            </a:r>
            <a:r>
              <a:rPr lang="fr-FR" sz="1600" dirty="0">
                <a:latin typeface="Century Gothic" panose="020B0502020202020204" pitchFamily="34" charset="0"/>
              </a:rPr>
              <a:t>, la communauté d’agglomération de Saint-Quentin-en-Yvelines compte </a:t>
            </a: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douze communes. </a:t>
            </a:r>
            <a:r>
              <a:rPr lang="fr-FR" sz="1600" dirty="0">
                <a:latin typeface="Century Gothic" panose="020B0502020202020204" pitchFamily="34" charset="0"/>
              </a:rPr>
              <a:t/>
            </a:r>
            <a:br>
              <a:rPr lang="fr-FR" sz="1600" dirty="0">
                <a:latin typeface="Century Gothic" panose="020B0502020202020204" pitchFamily="34" charset="0"/>
              </a:rPr>
            </a:br>
            <a:endParaRPr lang="fr-FR" sz="1600" dirty="0" smtClean="0">
              <a:latin typeface="Century Gothic" panose="020B0502020202020204" pitchFamily="34" charset="0"/>
            </a:endParaRP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r>
              <a:rPr lang="fr-FR" sz="1600" b="1" dirty="0" smtClean="0">
                <a:latin typeface="Century Gothic" panose="020B0502020202020204" pitchFamily="34" charset="0"/>
              </a:rPr>
              <a:t>Depuis </a:t>
            </a:r>
            <a:r>
              <a:rPr lang="fr-FR" sz="1600" b="1" dirty="0">
                <a:latin typeface="Century Gothic" panose="020B0502020202020204" pitchFamily="34" charset="0"/>
              </a:rPr>
              <a:t>le 1er janvier 2018</a:t>
            </a:r>
            <a:r>
              <a:rPr lang="fr-FR" sz="1600" dirty="0">
                <a:latin typeface="Century Gothic" panose="020B0502020202020204" pitchFamily="34" charset="0"/>
              </a:rPr>
              <a:t>, le réseau des médiathèques est passé </a:t>
            </a:r>
            <a:r>
              <a:rPr lang="fr-FR" sz="16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de 7 à 12 </a:t>
            </a:r>
            <a:r>
              <a:rPr lang="fr-FR" sz="1600" b="1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équipements.</a:t>
            </a:r>
            <a:endParaRPr lang="fr-FR" sz="1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Parenthèses 9"/>
          <p:cNvSpPr/>
          <p:nvPr/>
        </p:nvSpPr>
        <p:spPr>
          <a:xfrm>
            <a:off x="1224626" y="427618"/>
            <a:ext cx="5890859" cy="432048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4063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12570" y="102375"/>
            <a:ext cx="4840630" cy="908648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UN NOUVEAU BIBLIOBUS</a:t>
            </a:r>
            <a:b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</a:b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POUR DE NOUVEAUX TERRITOIRES 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48064" y="2851262"/>
            <a:ext cx="3384376" cy="2376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400" b="1" dirty="0" smtClean="0">
                <a:latin typeface="Century Gothic" panose="020B0502020202020204" pitchFamily="34" charset="0"/>
              </a:rPr>
              <a:t>Une </a:t>
            </a:r>
            <a:r>
              <a:rPr lang="fr-FR" sz="1400" b="1" dirty="0">
                <a:latin typeface="Century Gothic" panose="020B0502020202020204" pitchFamily="34" charset="0"/>
              </a:rPr>
              <a:t>bibliothèque mobile </a:t>
            </a:r>
            <a:r>
              <a:rPr lang="fr-FR" sz="1400" dirty="0">
                <a:latin typeface="Century Gothic" panose="020B0502020202020204" pitchFamily="34" charset="0"/>
              </a:rPr>
              <a:t>: l’offre du réseau partout, pour </a:t>
            </a:r>
            <a:r>
              <a:rPr lang="fr-FR" sz="1400" dirty="0" smtClean="0">
                <a:latin typeface="Century Gothic" panose="020B0502020202020204" pitchFamily="34" charset="0"/>
              </a:rPr>
              <a:t>tous</a:t>
            </a:r>
          </a:p>
          <a:p>
            <a:pPr marL="0" indent="0"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400" dirty="0" smtClean="0">
                <a:latin typeface="Century Gothic" panose="020B0502020202020204" pitchFamily="34" charset="0"/>
              </a:rPr>
              <a:t>Une </a:t>
            </a:r>
            <a:r>
              <a:rPr lang="fr-FR" sz="1400" dirty="0">
                <a:latin typeface="Century Gothic" panose="020B0502020202020204" pitchFamily="34" charset="0"/>
              </a:rPr>
              <a:t>navette pour </a:t>
            </a:r>
            <a:r>
              <a:rPr lang="fr-FR" sz="1400" b="1" dirty="0">
                <a:latin typeface="Century Gothic" panose="020B0502020202020204" pitchFamily="34" charset="0"/>
              </a:rPr>
              <a:t>un maillage </a:t>
            </a:r>
            <a:r>
              <a:rPr lang="fr-FR" sz="1400" dirty="0">
                <a:latin typeface="Century Gothic" panose="020B0502020202020204" pitchFamily="34" charset="0"/>
              </a:rPr>
              <a:t>du territoire </a:t>
            </a:r>
          </a:p>
          <a:p>
            <a:pPr marL="0" indent="0"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fr-FR" sz="1400" b="1" dirty="0" smtClean="0">
                <a:latin typeface="Century Gothic" panose="020B0502020202020204" pitchFamily="34" charset="0"/>
              </a:rPr>
              <a:t>Un </a:t>
            </a:r>
            <a:r>
              <a:rPr lang="fr-FR" sz="1400" b="1" dirty="0">
                <a:latin typeface="Century Gothic" panose="020B0502020202020204" pitchFamily="34" charset="0"/>
              </a:rPr>
              <a:t>partenaire </a:t>
            </a:r>
            <a:r>
              <a:rPr lang="fr-FR" sz="1400" b="1" dirty="0" smtClean="0">
                <a:latin typeface="Century Gothic" panose="020B0502020202020204" pitchFamily="34" charset="0"/>
              </a:rPr>
              <a:t>d’animations </a:t>
            </a:r>
            <a:r>
              <a:rPr lang="fr-FR" sz="1400" dirty="0" smtClean="0">
                <a:latin typeface="Century Gothic" panose="020B0502020202020204" pitchFamily="34" charset="0"/>
              </a:rPr>
              <a:t>et d’actions  </a:t>
            </a:r>
            <a:r>
              <a:rPr lang="fr-FR" sz="1400" dirty="0">
                <a:latin typeface="Century Gothic" panose="020B0502020202020204" pitchFamily="34" charset="0"/>
              </a:rPr>
              <a:t>pour le réseau et </a:t>
            </a:r>
            <a:r>
              <a:rPr lang="fr-FR" sz="1400" dirty="0" smtClean="0">
                <a:latin typeface="Century Gothic" panose="020B0502020202020204" pitchFamily="34" charset="0"/>
              </a:rPr>
              <a:t>pour les </a:t>
            </a:r>
            <a:r>
              <a:rPr lang="fr-FR" sz="1400" dirty="0">
                <a:latin typeface="Century Gothic" panose="020B0502020202020204" pitchFamily="34" charset="0"/>
              </a:rPr>
              <a:t>acteurs du </a:t>
            </a:r>
            <a:r>
              <a:rPr lang="fr-FR" sz="1400" dirty="0" smtClean="0">
                <a:latin typeface="Century Gothic" panose="020B0502020202020204" pitchFamily="34" charset="0"/>
              </a:rPr>
              <a:t>territoire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757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74" y="2224903"/>
            <a:ext cx="4763211" cy="3287340"/>
          </a:xfrm>
          <a:prstGeom prst="rect">
            <a:avLst/>
          </a:prstGeom>
        </p:spPr>
      </p:pic>
      <p:sp>
        <p:nvSpPr>
          <p:cNvPr id="10" name="Parenthèses 9"/>
          <p:cNvSpPr/>
          <p:nvPr/>
        </p:nvSpPr>
        <p:spPr>
          <a:xfrm>
            <a:off x="1547664" y="268667"/>
            <a:ext cx="5184576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1608626"/>
            <a:ext cx="3789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B0F0"/>
                </a:solidFill>
                <a:latin typeface="Century Gothic" panose="020B0502020202020204" pitchFamily="34" charset="0"/>
              </a:rPr>
              <a:t>Mise en service en octobre 2018</a:t>
            </a:r>
          </a:p>
        </p:txBody>
      </p:sp>
    </p:spTree>
    <p:extLst>
      <p:ext uri="{BB962C8B-B14F-4D97-AF65-F5344CB8AC3E}">
        <p14:creationId xmlns:p14="http://schemas.microsoft.com/office/powerpoint/2010/main" xmlns="" val="2849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3"/>
          <a:stretch/>
        </p:blipFill>
        <p:spPr>
          <a:xfrm>
            <a:off x="3059832" y="905"/>
            <a:ext cx="6084168" cy="685709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0944" y="295764"/>
            <a:ext cx="4982112" cy="495201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Un bibliobus pour mailler le territoire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357" y="1412776"/>
            <a:ext cx="7886700" cy="4649887"/>
          </a:xfrm>
        </p:spPr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757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 cstate="print"/>
          <a:srcRect r="837" b="1208"/>
          <a:stretch/>
        </p:blipFill>
        <p:spPr>
          <a:xfrm>
            <a:off x="4102" y="997054"/>
            <a:ext cx="8528338" cy="5888330"/>
          </a:xfrm>
          <a:prstGeom prst="rect">
            <a:avLst/>
          </a:prstGeom>
        </p:spPr>
      </p:pic>
      <p:sp>
        <p:nvSpPr>
          <p:cNvPr id="21" name="Parenthèses 20"/>
          <p:cNvSpPr/>
          <p:nvPr/>
        </p:nvSpPr>
        <p:spPr>
          <a:xfrm>
            <a:off x="2195736" y="279222"/>
            <a:ext cx="4867320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 rot="899238">
            <a:off x="5706017" y="1189160"/>
            <a:ext cx="3240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« NOUS SOUHAITONS VIVEMENT LE RETOUR DU PASSAGE DU BIBLIOBUS SUR NOTRE QUARTIER</a:t>
            </a:r>
            <a:r>
              <a:rPr lang="fr-FR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 »</a:t>
            </a:r>
            <a:endParaRPr lang="fr-FR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43"/>
            <a:ext cx="918051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53989" y="476672"/>
            <a:ext cx="6098236" cy="634082"/>
          </a:xfrm>
          <a:noFill/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EVOLUTION DES HORAIRES D’OUVERTURE : </a:t>
            </a:r>
            <a:b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</a:b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l’étude ouvrir + ouvrir mieux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 rot="5400000">
            <a:off x="476662" y="1188459"/>
            <a:ext cx="557793" cy="796858"/>
          </a:xfrm>
          <a:prstGeom prst="rect">
            <a:avLst/>
          </a:prstGeom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8755" y="1508498"/>
            <a:ext cx="3094855" cy="1185860"/>
          </a:xfrm>
        </p:spPr>
        <p:txBody>
          <a:bodyPr>
            <a:normAutofit fontScale="25000" lnSpcReduction="20000"/>
          </a:bodyPr>
          <a:lstStyle/>
          <a:p>
            <a:pPr marL="0" indent="0" algn="r"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 marL="0" indent="0" algn="r">
              <a:buClr>
                <a:srgbClr val="FE447E"/>
              </a:buClr>
              <a:buSzPct val="150000"/>
              <a:buNone/>
            </a:pPr>
            <a:r>
              <a:rPr lang="fr-FR" sz="5600" b="1" dirty="0" smtClean="0">
                <a:latin typeface="Century Gothic" panose="020B0502020202020204" pitchFamily="34" charset="0"/>
              </a:rPr>
              <a:t>Une réflexion engagée avec le soutien du ministère de la culture </a:t>
            </a:r>
            <a:r>
              <a:rPr lang="fr-FR" sz="6000" b="1" dirty="0">
                <a:latin typeface="Century Gothic" panose="020B0502020202020204" pitchFamily="34" charset="0"/>
              </a:rPr>
              <a:t>Pour une étude menée sur les 12 communes entre 2017 et 2019</a:t>
            </a:r>
          </a:p>
          <a:p>
            <a:pPr marL="0" indent="0" algn="r">
              <a:buClr>
                <a:srgbClr val="FE447E"/>
              </a:buClr>
              <a:buSzPct val="150000"/>
              <a:buNone/>
            </a:pPr>
            <a:endParaRPr lang="fr-FR" sz="5600" b="1" dirty="0" smtClean="0"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757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 smtClean="0"/>
          </a:p>
          <a:p>
            <a:endParaRPr lang="fr-FR" dirty="0"/>
          </a:p>
        </p:txBody>
      </p:sp>
      <p:sp>
        <p:nvSpPr>
          <p:cNvPr id="8" name="Parenthèses 7"/>
          <p:cNvSpPr/>
          <p:nvPr/>
        </p:nvSpPr>
        <p:spPr>
          <a:xfrm>
            <a:off x="1115616" y="476672"/>
            <a:ext cx="6226322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1619" y="5710012"/>
            <a:ext cx="3961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Une mise </a:t>
            </a:r>
            <a:r>
              <a:rPr lang="fr-FR" b="1" i="1" dirty="0">
                <a:solidFill>
                  <a:srgbClr val="FE447E"/>
                </a:solidFill>
                <a:latin typeface="Century Gothic" panose="020B0502020202020204" pitchFamily="34" charset="0"/>
              </a:rPr>
              <a:t>en œuvre </a:t>
            </a:r>
            <a:r>
              <a:rPr lang="fr-FR" b="1" i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à faire valider</a:t>
            </a:r>
            <a:endParaRPr lang="fr-FR" dirty="0">
              <a:solidFill>
                <a:srgbClr val="FE447E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1" name="Image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 rot="5400000">
            <a:off x="476663" y="4319631"/>
            <a:ext cx="557793" cy="7968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49972" y="4777863"/>
            <a:ext cx="3106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Une phase de concertation avec le personnel des médiathèques</a:t>
            </a:r>
          </a:p>
        </p:txBody>
      </p:sp>
      <p:pic>
        <p:nvPicPr>
          <p:cNvPr id="44" name="Image 4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 rot="5400000">
            <a:off x="5277869" y="4225147"/>
            <a:ext cx="557793" cy="796858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 rot="5400000">
            <a:off x="1076125" y="2646050"/>
            <a:ext cx="557793" cy="79685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616117" y="1371307"/>
            <a:ext cx="295037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Une enquête auprès des usagers et des non usagers pour mieux cibler les attentes et les besoins : de janvier à </a:t>
            </a:r>
            <a:r>
              <a:rPr lang="fr-FR" sz="1400" b="1" dirty="0" smtClean="0">
                <a:latin typeface="Century Gothic" panose="020B0502020202020204" pitchFamily="34" charset="0"/>
              </a:rPr>
              <a:t>mars 2018</a:t>
            </a:r>
            <a:endParaRPr lang="fr-FR" sz="1400" b="1" dirty="0">
              <a:latin typeface="Century Gothic" panose="020B0502020202020204" pitchFamily="34" charset="0"/>
            </a:endParaRP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 rot="5400000">
            <a:off x="4960394" y="1278758"/>
            <a:ext cx="557793" cy="7968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417522" y="3150347"/>
            <a:ext cx="3052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latin typeface="Century Gothic" panose="020B0502020202020204" pitchFamily="34" charset="0"/>
              </a:rPr>
              <a:t>Un </a:t>
            </a:r>
            <a:r>
              <a:rPr lang="fr-FR" sz="1400" b="1" dirty="0">
                <a:latin typeface="Century Gothic" panose="020B0502020202020204" pitchFamily="34" charset="0"/>
              </a:rPr>
              <a:t>accompagnement extérieur pour mener l’étude : le groupement 3</a:t>
            </a:r>
            <a:r>
              <a:rPr lang="fr-FR" sz="1400" b="1" baseline="30000" dirty="0">
                <a:latin typeface="Century Gothic" panose="020B0502020202020204" pitchFamily="34" charset="0"/>
              </a:rPr>
              <a:t>ème</a:t>
            </a:r>
            <a:r>
              <a:rPr lang="fr-FR" sz="1400" b="1" dirty="0">
                <a:latin typeface="Century Gothic" panose="020B0502020202020204" pitchFamily="34" charset="0"/>
              </a:rPr>
              <a:t> pôle, Ourouk, Public Impact Management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64865" y="2916082"/>
            <a:ext cx="30413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E447E"/>
              </a:buClr>
              <a:buSzPct val="150000"/>
            </a:pPr>
            <a:r>
              <a:rPr lang="fr-FR" sz="1400" b="1" dirty="0">
                <a:latin typeface="Century Gothic" panose="020B0502020202020204" pitchFamily="34" charset="0"/>
              </a:rPr>
              <a:t>Un audit de fonctionnement des activités et des temps passés des agents mené en concertation avec la DRH</a:t>
            </a: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313" r="30313"/>
          <a:stretch/>
        </p:blipFill>
        <p:spPr>
          <a:xfrm rot="5400000">
            <a:off x="4561965" y="2708396"/>
            <a:ext cx="557793" cy="7968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661459" y="4362607"/>
            <a:ext cx="28596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Clr>
                <a:srgbClr val="FE447E"/>
              </a:buClr>
              <a:buSzPct val="150000"/>
            </a:pPr>
            <a:r>
              <a:rPr lang="fr-FR" sz="1400" b="1" dirty="0">
                <a:latin typeface="Century Gothic" panose="020B0502020202020204" pitchFamily="34" charset="0"/>
              </a:rPr>
              <a:t>Un rapport en 2 phases remis en septembre 2018 et en juin 2019</a:t>
            </a:r>
          </a:p>
        </p:txBody>
      </p:sp>
      <p:cxnSp>
        <p:nvCxnSpPr>
          <p:cNvPr id="21" name="Connecteur droit 20"/>
          <p:cNvCxnSpPr>
            <a:stCxn id="18" idx="3"/>
            <a:endCxn id="40" idx="1"/>
          </p:cNvCxnSpPr>
          <p:nvPr/>
        </p:nvCxnSpPr>
        <p:spPr>
          <a:xfrm>
            <a:off x="755559" y="1865785"/>
            <a:ext cx="599463" cy="899798"/>
          </a:xfrm>
          <a:prstGeom prst="line">
            <a:avLst/>
          </a:prstGeom>
          <a:ln>
            <a:solidFill>
              <a:srgbClr val="FE4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>
            <a:stCxn id="40" idx="3"/>
            <a:endCxn id="41" idx="1"/>
          </p:cNvCxnSpPr>
          <p:nvPr/>
        </p:nvCxnSpPr>
        <p:spPr>
          <a:xfrm flipH="1">
            <a:off x="755560" y="3323376"/>
            <a:ext cx="599462" cy="1115788"/>
          </a:xfrm>
          <a:prstGeom prst="line">
            <a:avLst/>
          </a:prstGeom>
          <a:ln>
            <a:solidFill>
              <a:srgbClr val="FE4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>
            <a:stCxn id="42" idx="3"/>
            <a:endCxn id="43" idx="1"/>
          </p:cNvCxnSpPr>
          <p:nvPr/>
        </p:nvCxnSpPr>
        <p:spPr>
          <a:xfrm flipH="1">
            <a:off x="4840862" y="1956084"/>
            <a:ext cx="398429" cy="871845"/>
          </a:xfrm>
          <a:prstGeom prst="line">
            <a:avLst/>
          </a:prstGeom>
          <a:ln>
            <a:solidFill>
              <a:srgbClr val="FE4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>
            <a:stCxn id="43" idx="3"/>
            <a:endCxn id="44" idx="1"/>
          </p:cNvCxnSpPr>
          <p:nvPr/>
        </p:nvCxnSpPr>
        <p:spPr>
          <a:xfrm>
            <a:off x="4840862" y="3385722"/>
            <a:ext cx="715904" cy="958958"/>
          </a:xfrm>
          <a:prstGeom prst="line">
            <a:avLst/>
          </a:prstGeom>
          <a:ln>
            <a:solidFill>
              <a:srgbClr val="FE4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65"/>
          <p:cNvCxnSpPr>
            <a:stCxn id="41" idx="3"/>
          </p:cNvCxnSpPr>
          <p:nvPr/>
        </p:nvCxnSpPr>
        <p:spPr>
          <a:xfrm flipH="1">
            <a:off x="755559" y="4996957"/>
            <a:ext cx="1" cy="713055"/>
          </a:xfrm>
          <a:prstGeom prst="line">
            <a:avLst/>
          </a:prstGeom>
          <a:ln>
            <a:solidFill>
              <a:srgbClr val="FE4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>
            <a:stCxn id="44" idx="3"/>
          </p:cNvCxnSpPr>
          <p:nvPr/>
        </p:nvCxnSpPr>
        <p:spPr>
          <a:xfrm flipH="1">
            <a:off x="5556764" y="4902473"/>
            <a:ext cx="2" cy="715428"/>
          </a:xfrm>
          <a:prstGeom prst="line">
            <a:avLst/>
          </a:prstGeom>
          <a:ln>
            <a:solidFill>
              <a:srgbClr val="FE44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49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120" y="275667"/>
            <a:ext cx="5049974" cy="495201"/>
          </a:xfrm>
          <a:noFill/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Quelles perspectives pour 2020-2021 ?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59732" y="1738565"/>
            <a:ext cx="3960440" cy="3980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Conduite </a:t>
            </a:r>
            <a:r>
              <a:rPr lang="fr-FR" sz="1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de </a:t>
            </a:r>
            <a:r>
              <a:rPr lang="fr-FR" sz="1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changement en 3 axes</a:t>
            </a:r>
            <a:endParaRPr lang="fr-FR" sz="1600" dirty="0" smtClean="0">
              <a:latin typeface="Century Gothic" panose="020B0502020202020204" pitchFamily="34" charset="0"/>
            </a:endParaRPr>
          </a:p>
          <a:p>
            <a:endParaRPr lang="fr-FR" sz="1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600" dirty="0" smtClean="0">
              <a:latin typeface="Century Gothic" panose="020B0502020202020204" pitchFamily="34" charset="0"/>
            </a:endParaRPr>
          </a:p>
          <a:p>
            <a:endParaRPr lang="fr-FR" sz="1600" dirty="0"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757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i="1" dirty="0"/>
          </a:p>
        </p:txBody>
      </p:sp>
      <p:sp>
        <p:nvSpPr>
          <p:cNvPr id="8" name="Parenthèses 7"/>
          <p:cNvSpPr/>
          <p:nvPr/>
        </p:nvSpPr>
        <p:spPr>
          <a:xfrm>
            <a:off x="1547664" y="268667"/>
            <a:ext cx="5184576" cy="576064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46567" y="3923087"/>
            <a:ext cx="30603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latin typeface="Century Gothic" panose="020B0502020202020204" pitchFamily="34" charset="0"/>
              </a:rPr>
              <a:t>Continuer l’intégration </a:t>
            </a:r>
            <a:r>
              <a:rPr lang="fr-FR" sz="1600" b="1" dirty="0" smtClean="0">
                <a:latin typeface="Century Gothic" panose="020B0502020202020204" pitchFamily="34" charset="0"/>
              </a:rPr>
              <a:t>informatique et </a:t>
            </a:r>
            <a:r>
              <a:rPr lang="fr-FR" sz="1600" b="1" dirty="0">
                <a:latin typeface="Century Gothic" panose="020B0502020202020204" pitchFamily="34" charset="0"/>
              </a:rPr>
              <a:t>logistique des médiathèques </a:t>
            </a:r>
            <a:r>
              <a:rPr lang="fr-FR" sz="1600" b="1" dirty="0" smtClean="0">
                <a:latin typeface="Century Gothic" panose="020B0502020202020204" pitchFamily="34" charset="0"/>
              </a:rPr>
              <a:t>entrantes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2850" y="3592438"/>
            <a:ext cx="32026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>
                <a:latin typeface="Century Gothic" panose="020B0502020202020204" pitchFamily="34" charset="0"/>
              </a:rPr>
              <a:t>Accompagner les professionnels par des formations en intra autour de l’accueil, des services aux publics et aux usages numériques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53798" y="5288830"/>
            <a:ext cx="2772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600" b="1" dirty="0">
                <a:latin typeface="Century Gothic" panose="020B0502020202020204" pitchFamily="34" charset="0"/>
              </a:rPr>
              <a:t>Et du </a:t>
            </a:r>
            <a:r>
              <a:rPr lang="fr-FR" sz="1600" b="1" dirty="0" smtClean="0">
                <a:latin typeface="Century Gothic" panose="020B0502020202020204" pitchFamily="34" charset="0"/>
              </a:rPr>
              <a:t>développement numérique pour accompagner les usages</a:t>
            </a:r>
            <a:endParaRPr lang="fr-FR" sz="1600" b="1" dirty="0">
              <a:latin typeface="Century Gothic" panose="020B0502020202020204" pitchFamily="34" charset="0"/>
            </a:endParaRPr>
          </a:p>
        </p:txBody>
      </p:sp>
      <p:cxnSp>
        <p:nvCxnSpPr>
          <p:cNvPr id="13" name="Connecteur droit avec flèche 12"/>
          <p:cNvCxnSpPr>
            <a:stCxn id="3" idx="2"/>
            <a:endCxn id="10" idx="0"/>
          </p:cNvCxnSpPr>
          <p:nvPr/>
        </p:nvCxnSpPr>
        <p:spPr>
          <a:xfrm flipH="1">
            <a:off x="1934177" y="2136611"/>
            <a:ext cx="2205775" cy="1455827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>
            <a:stCxn id="3" idx="2"/>
            <a:endCxn id="11" idx="0"/>
          </p:cNvCxnSpPr>
          <p:nvPr/>
        </p:nvCxnSpPr>
        <p:spPr>
          <a:xfrm>
            <a:off x="4139952" y="2136611"/>
            <a:ext cx="0" cy="3152219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stCxn id="3" idx="2"/>
            <a:endCxn id="9" idx="0"/>
          </p:cNvCxnSpPr>
          <p:nvPr/>
        </p:nvCxnSpPr>
        <p:spPr>
          <a:xfrm>
            <a:off x="4139952" y="2136611"/>
            <a:ext cx="2636785" cy="1786476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560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8307" y="764704"/>
            <a:ext cx="8229600" cy="4176464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Gill Sans MT" panose="020B0502020104020203" pitchFamily="34" charset="0"/>
              </a:rPr>
              <a:t>Merci de votre attention</a:t>
            </a:r>
            <a:br>
              <a:rPr lang="fr-FR" sz="3600" b="1" dirty="0">
                <a:latin typeface="Gill Sans MT" panose="020B0502020104020203" pitchFamily="34" charset="0"/>
              </a:rPr>
            </a:br>
            <a:r>
              <a:rPr lang="fr-FR" sz="3600" b="1" dirty="0">
                <a:latin typeface="Gill Sans MT" panose="020B0502020104020203" pitchFamily="34" charset="0"/>
              </a:rPr>
              <a:t>Véronique Poyant-Merotto</a:t>
            </a:r>
            <a:br>
              <a:rPr lang="fr-FR" sz="3600" b="1" dirty="0">
                <a:latin typeface="Gill Sans MT" panose="020B0502020104020203" pitchFamily="34" charset="0"/>
              </a:rPr>
            </a:br>
            <a:r>
              <a:rPr lang="fr-FR" sz="3600" b="1" dirty="0">
                <a:latin typeface="Gill Sans MT" panose="020B0502020104020203" pitchFamily="34" charset="0"/>
              </a:rPr>
              <a:t>directrice du réseau des médiathèques </a:t>
            </a:r>
            <a:br>
              <a:rPr lang="fr-FR" sz="3600" b="1" dirty="0">
                <a:latin typeface="Gill Sans MT" panose="020B0502020104020203" pitchFamily="34" charset="0"/>
              </a:rPr>
            </a:br>
            <a:r>
              <a:rPr lang="fr-FR" sz="3600" b="1" dirty="0" smtClean="0">
                <a:latin typeface="Gill Sans MT" panose="020B0502020104020203" pitchFamily="34" charset="0"/>
                <a:hlinkClick r:id="rId3"/>
              </a:rPr>
              <a:t>veronique.poyant-merotto@sqy.fr</a:t>
            </a:r>
            <a:endParaRPr lang="fr-FR" sz="3600" dirty="0"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59757" y="18637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73049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35694" y="161319"/>
            <a:ext cx="5372100" cy="670344"/>
          </a:xfrm>
          <a:noFill/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/>
            </a:r>
            <a:b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</a:b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Le réseau de lecture publique SQY à </a:t>
            </a:r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12 </a:t>
            </a:r>
            <a:b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</a:b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>et sa zone d’intervention</a:t>
            </a:r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  <a:t/>
            </a:r>
            <a:b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  <a:ea typeface="+mn-ea"/>
                <a:cs typeface="+mn-cs"/>
              </a:rPr>
            </a:br>
            <a:endParaRPr lang="fr-FR" sz="20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r="831"/>
          <a:stretch/>
        </p:blipFill>
        <p:spPr>
          <a:xfrm>
            <a:off x="3413246" y="1021410"/>
            <a:ext cx="4896283" cy="431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AA2D5-832E-0046-BF01-55432188ACBB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181249" y="4005064"/>
            <a:ext cx="3219940" cy="189300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200" b="1" dirty="0" smtClean="0">
                <a:solidFill>
                  <a:srgbClr val="1CA6E4"/>
                </a:solidFill>
                <a:latin typeface="Century Gothic" panose="020B0502020202020204" pitchFamily="34" charset="0"/>
              </a:rPr>
              <a:t>M4 </a:t>
            </a:r>
            <a:r>
              <a:rPr lang="fr-FR" sz="1200" b="1" dirty="0">
                <a:solidFill>
                  <a:srgbClr val="1CA6E4"/>
                </a:solidFill>
                <a:latin typeface="Century Gothic" panose="020B0502020202020204" pitchFamily="34" charset="0"/>
              </a:rPr>
              <a:t>(M = Médiathèques) </a:t>
            </a:r>
            <a:r>
              <a:rPr lang="fr-FR" sz="1200" b="1" dirty="0">
                <a:latin typeface="Century Gothic" panose="020B0502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fr-FR" sz="1200" b="1" dirty="0">
                <a:latin typeface="Century Gothic" panose="020B0502020202020204" pitchFamily="34" charset="0"/>
              </a:rPr>
              <a:t>4 communes équipées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>
                <a:latin typeface="Century Gothic" panose="020B0502020202020204" pitchFamily="34" charset="0"/>
              </a:rPr>
              <a:t>Plaisir : </a:t>
            </a:r>
            <a:r>
              <a:rPr lang="fr-FR" sz="1200" dirty="0">
                <a:latin typeface="Century Gothic" panose="020B0502020202020204" pitchFamily="34" charset="0"/>
              </a:rPr>
              <a:t>1 bibliothèque  centrale + un point lecture jeunesse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>
                <a:latin typeface="Century Gothic" panose="020B0502020202020204" pitchFamily="34" charset="0"/>
              </a:rPr>
              <a:t>Villepreux : </a:t>
            </a:r>
            <a:r>
              <a:rPr lang="fr-FR" sz="1200" dirty="0">
                <a:latin typeface="Century Gothic" panose="020B0502020202020204" pitchFamily="34" charset="0"/>
              </a:rPr>
              <a:t>1 bibliothèque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>
                <a:latin typeface="Century Gothic" panose="020B0502020202020204" pitchFamily="34" charset="0"/>
              </a:rPr>
              <a:t>Les Clayes-sous-Bois : </a:t>
            </a:r>
            <a:r>
              <a:rPr lang="fr-FR" sz="1200" dirty="0">
                <a:latin typeface="Century Gothic" panose="020B0502020202020204" pitchFamily="34" charset="0"/>
              </a:rPr>
              <a:t>1 bibliothèque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>
                <a:latin typeface="Century Gothic" panose="020B0502020202020204" pitchFamily="34" charset="0"/>
              </a:rPr>
              <a:t>Maurepas : </a:t>
            </a:r>
            <a:r>
              <a:rPr lang="fr-FR" sz="1200" dirty="0">
                <a:latin typeface="Century Gothic" panose="020B0502020202020204" pitchFamily="34" charset="0"/>
              </a:rPr>
              <a:t>1 médiathèque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b="1" dirty="0">
                <a:latin typeface="Century Gothic" panose="020B0502020202020204" pitchFamily="34" charset="0"/>
              </a:rPr>
              <a:t>Coignières : </a:t>
            </a:r>
            <a:r>
              <a:rPr lang="fr-FR" sz="1200" dirty="0">
                <a:latin typeface="Century Gothic" panose="020B0502020202020204" pitchFamily="34" charset="0"/>
              </a:rPr>
              <a:t>pas de bibliothèque </a:t>
            </a:r>
            <a:r>
              <a:rPr lang="fr-FR" sz="1200" dirty="0" smtClean="0">
                <a:latin typeface="Century Gothic" panose="020B0502020202020204" pitchFamily="34" charset="0"/>
              </a:rPr>
              <a:t>municipale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print"/>
          <a:srcRect l="1575"/>
          <a:stretch/>
        </p:blipFill>
        <p:spPr>
          <a:xfrm>
            <a:off x="6300192" y="5756823"/>
            <a:ext cx="1825838" cy="58253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68771" y="5724750"/>
            <a:ext cx="896256" cy="64667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5586339" y="3490508"/>
            <a:ext cx="144153" cy="1417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4649306" y="2649524"/>
            <a:ext cx="144153" cy="14175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4444823" y="4089025"/>
            <a:ext cx="144153" cy="14175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5998118" y="3751222"/>
            <a:ext cx="144153" cy="1417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5137707" y="3180476"/>
            <a:ext cx="144153" cy="14175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4304084" y="3693242"/>
            <a:ext cx="144153" cy="14175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6571334" y="4489640"/>
            <a:ext cx="144153" cy="14175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5209784" y="2873699"/>
            <a:ext cx="144153" cy="14175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6" cstate="print"/>
          <a:srcRect l="8057" t="20049" r="17686" b="6967"/>
          <a:stretch/>
        </p:blipFill>
        <p:spPr>
          <a:xfrm>
            <a:off x="6907794" y="3579671"/>
            <a:ext cx="144153" cy="141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1467" y="894904"/>
            <a:ext cx="308119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rgbClr val="1CA6E4"/>
                </a:solidFill>
                <a:latin typeface="Century Gothic" panose="020B0502020202020204" pitchFamily="34" charset="0"/>
              </a:rPr>
              <a:t>R7 (R = Réseau historique agglo)</a:t>
            </a:r>
            <a:r>
              <a:rPr lang="fr-FR" sz="1200" b="1" dirty="0">
                <a:latin typeface="Century Gothic" panose="020B0502020202020204" pitchFamily="34" charset="0"/>
              </a:rPr>
              <a:t> : </a:t>
            </a:r>
            <a:endParaRPr lang="fr-FR" sz="1200" b="1" dirty="0" smtClean="0">
              <a:latin typeface="Century Gothic" panose="020B0502020202020204" pitchFamily="34" charset="0"/>
            </a:endParaRPr>
          </a:p>
          <a:p>
            <a:r>
              <a:rPr lang="fr-FR" sz="1200" b="1" dirty="0" smtClean="0">
                <a:latin typeface="Century Gothic" panose="020B0502020202020204" pitchFamily="34" charset="0"/>
              </a:rPr>
              <a:t>7 communes  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Elancourt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Guyancourt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Magny-les-Hameaux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Montigny-le-Bretonneux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Trappes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La Verrière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 smtClean="0">
                <a:latin typeface="Century Gothic" panose="020B0502020202020204" pitchFamily="34" charset="0"/>
              </a:rPr>
              <a:t>Voisins-le-Bretonneux</a:t>
            </a:r>
          </a:p>
          <a:p>
            <a:pPr algn="ctr"/>
            <a:r>
              <a:rPr lang="fr-F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=</a:t>
            </a:r>
          </a:p>
          <a:p>
            <a:pPr algn="ctr"/>
            <a:r>
              <a:rPr lang="fr-FR" sz="1200" b="1" dirty="0" smtClean="0">
                <a:latin typeface="Century Gothic" panose="020B0502020202020204" pitchFamily="34" charset="0"/>
              </a:rPr>
              <a:t>8 </a:t>
            </a:r>
            <a:r>
              <a:rPr lang="fr-FR" sz="1200" b="1" dirty="0">
                <a:latin typeface="Century Gothic" panose="020B0502020202020204" pitchFamily="34" charset="0"/>
              </a:rPr>
              <a:t>équipements fonctionnant en réseau </a:t>
            </a:r>
            <a:endParaRPr lang="fr-FR" sz="1200" dirty="0">
              <a:latin typeface="Century Gothic" panose="020B0502020202020204" pitchFamily="34" charset="0"/>
            </a:endParaRPr>
          </a:p>
          <a:p>
            <a:r>
              <a:rPr lang="fr-FR" sz="1200" dirty="0" smtClean="0">
                <a:latin typeface="Century Gothic" panose="020B0502020202020204" pitchFamily="34" charset="0"/>
              </a:rPr>
              <a:t>(</a:t>
            </a:r>
            <a:r>
              <a:rPr lang="fr-FR" sz="1200" dirty="0">
                <a:latin typeface="Century Gothic" panose="020B0502020202020204" pitchFamily="34" charset="0"/>
              </a:rPr>
              <a:t>7 médiathèques + 1 bibliobus)</a:t>
            </a:r>
          </a:p>
        </p:txBody>
      </p:sp>
      <p:sp>
        <p:nvSpPr>
          <p:cNvPr id="19" name="Parenthèses 18"/>
          <p:cNvSpPr/>
          <p:nvPr/>
        </p:nvSpPr>
        <p:spPr>
          <a:xfrm>
            <a:off x="1691681" y="222094"/>
            <a:ext cx="5023806" cy="493365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Plus 19"/>
          <p:cNvSpPr/>
          <p:nvPr/>
        </p:nvSpPr>
        <p:spPr>
          <a:xfrm>
            <a:off x="1398357" y="3386319"/>
            <a:ext cx="616533" cy="558764"/>
          </a:xfrm>
          <a:prstGeom prst="mathPlus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2514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826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776" y="393877"/>
            <a:ext cx="3504728" cy="36004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Le réseau en quelques clics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>
            <a:hlinkClick r:id="rId4" action="ppaction://hlinkfile" tooltip="Chiffres clés réseau SQY"/>
          </p:cNvPr>
          <p:cNvPicPr>
            <a:picLocks noChangeAspect="1"/>
          </p:cNvPicPr>
          <p:nvPr/>
        </p:nvPicPr>
        <p:blipFill rotWithShape="1">
          <a:blip r:embed="rId5" cstate="print"/>
          <a:srcRect l="8089" t="30678" r="75357" b="48024"/>
          <a:stretch/>
        </p:blipFill>
        <p:spPr>
          <a:xfrm>
            <a:off x="394049" y="2091631"/>
            <a:ext cx="1152128" cy="936104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162990" y="5526055"/>
            <a:ext cx="281801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latin typeface="Gill Sans MT" panose="020B0502020104020203" pitchFamily="34" charset="0"/>
              </a:rPr>
              <a:t>Les chiffres-clés</a:t>
            </a:r>
          </a:p>
          <a:p>
            <a:pPr algn="ctr"/>
            <a:r>
              <a:rPr lang="fr-FR" sz="2000" b="1" dirty="0" smtClean="0">
                <a:latin typeface="Gill Sans MT" panose="020B0502020104020203" pitchFamily="34" charset="0"/>
                <a:hlinkClick r:id="rId4" action="ppaction://hlinkfile"/>
              </a:rPr>
              <a:t>ici</a:t>
            </a:r>
            <a:endParaRPr lang="fr-FR" sz="2000" b="1" dirty="0">
              <a:latin typeface="Gill Sans MT" panose="020B0502020104020203" pitchFamily="34" charset="0"/>
            </a:endParaRPr>
          </a:p>
        </p:txBody>
      </p:sp>
      <p:sp>
        <p:nvSpPr>
          <p:cNvPr id="7" name="Parenthèses 6"/>
          <p:cNvSpPr/>
          <p:nvPr/>
        </p:nvSpPr>
        <p:spPr>
          <a:xfrm>
            <a:off x="2560943" y="373109"/>
            <a:ext cx="3499562" cy="432048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04759" y="232777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7 MÉDIATHÈQUES</a:t>
            </a:r>
            <a:endParaRPr lang="fr-FR" b="1" dirty="0">
              <a:solidFill>
                <a:srgbClr val="FE44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413607" y="2793440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5 ENTRANTES</a:t>
            </a:r>
            <a:endParaRPr lang="fr-FR" b="1" dirty="0">
              <a:solidFill>
                <a:srgbClr val="FE44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704728" y="3746985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1 BIBLIOBUS</a:t>
            </a:r>
            <a:endParaRPr lang="fr-FR" b="1" dirty="0">
              <a:solidFill>
                <a:srgbClr val="FE44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Plus 11"/>
          <p:cNvSpPr/>
          <p:nvPr/>
        </p:nvSpPr>
        <p:spPr>
          <a:xfrm>
            <a:off x="1863714" y="4222815"/>
            <a:ext cx="544292" cy="554850"/>
          </a:xfrm>
          <a:prstGeom prst="mathPlus">
            <a:avLst>
              <a:gd name="adj1" fmla="val 12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42273" y="4148348"/>
            <a:ext cx="22913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1 SERVICE POUR LES PROFESSIONNELS DE L’ENFANCE (CRPE)</a:t>
            </a:r>
            <a:endParaRPr lang="fr-FR" sz="1600" b="1" dirty="0">
              <a:solidFill>
                <a:srgbClr val="FE447E"/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572000" y="1520929"/>
            <a:ext cx="368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UN GRAND RÉSEAU PLURIEL QUI MAILLE LE TERRITOIRE</a:t>
            </a:r>
            <a:endParaRPr lang="fr-FR" sz="2000" b="1" dirty="0">
              <a:solidFill>
                <a:schemeClr val="accent5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 cstate="print"/>
          <a:srcRect l="10562" t="51955" r="74819" b="27826"/>
          <a:stretch/>
        </p:blipFill>
        <p:spPr>
          <a:xfrm>
            <a:off x="641947" y="3492704"/>
            <a:ext cx="1028513" cy="864096"/>
          </a:xfrm>
          <a:prstGeom prst="rect">
            <a:avLst/>
          </a:prstGeom>
        </p:spPr>
      </p:pic>
      <p:sp>
        <p:nvSpPr>
          <p:cNvPr id="20" name="Plus 19"/>
          <p:cNvSpPr/>
          <p:nvPr/>
        </p:nvSpPr>
        <p:spPr>
          <a:xfrm>
            <a:off x="2789932" y="2703532"/>
            <a:ext cx="544292" cy="554850"/>
          </a:xfrm>
          <a:prstGeom prst="mathPlus">
            <a:avLst>
              <a:gd name="adj1" fmla="val 1244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1" name="Rectangle à coins arrondis 20"/>
          <p:cNvSpPr/>
          <p:nvPr/>
        </p:nvSpPr>
        <p:spPr>
          <a:xfrm rot="21266915">
            <a:off x="3413607" y="5366824"/>
            <a:ext cx="2310521" cy="989526"/>
          </a:xfrm>
          <a:prstGeom prst="roundRect">
            <a:avLst/>
          </a:prstGeom>
          <a:noFill/>
          <a:ln>
            <a:solidFill>
              <a:srgbClr val="FE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04088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552" y="-6147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46218" y="338320"/>
            <a:ext cx="4728323" cy="745140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Un réseau historique centralisé  </a:t>
            </a: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reconnu </a:t>
            </a:r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et plébiscité par ses usagers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28569"/>
            <a:ext cx="3601080" cy="3577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400" b="1" dirty="0" smtClean="0">
                <a:latin typeface="Century Gothic" panose="020B0502020202020204" pitchFamily="34" charset="0"/>
              </a:rPr>
              <a:t>Avec des collections en prêt </a:t>
            </a:r>
            <a:r>
              <a:rPr lang="fr-FR" sz="14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illimité</a:t>
            </a:r>
          </a:p>
          <a:p>
            <a:pPr marL="0" indent="0"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400" dirty="0" smtClean="0">
              <a:latin typeface="Century Gothic" panose="020B0502020202020204" pitchFamily="34" charset="0"/>
            </a:endParaRPr>
          </a:p>
          <a:p>
            <a:endParaRPr lang="fr-FR" sz="14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4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8" name="Parenthèses 7"/>
          <p:cNvSpPr/>
          <p:nvPr/>
        </p:nvSpPr>
        <p:spPr>
          <a:xfrm>
            <a:off x="1619672" y="402914"/>
            <a:ext cx="4933528" cy="649822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596685" y="2299188"/>
            <a:ext cx="56254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Des documents en circulation sur le réseau avec un service de navette : prêts/retour dans 7 lieux différents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3027238" y="4329170"/>
            <a:ext cx="52808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Un portail multi services : </a:t>
            </a:r>
            <a:r>
              <a:rPr lang="fr-FR" sz="1400" b="1" dirty="0">
                <a:solidFill>
                  <a:srgbClr val="FE447E"/>
                </a:solidFill>
                <a:latin typeface="Century Gothic" panose="020B0502020202020204" pitchFamily="34" charset="0"/>
              </a:rPr>
              <a:t>« la e. médiathèque </a:t>
            </a:r>
            <a:r>
              <a:rPr lang="fr-FR" sz="14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10" name="Rectangle 9"/>
          <p:cNvSpPr/>
          <p:nvPr/>
        </p:nvSpPr>
        <p:spPr>
          <a:xfrm>
            <a:off x="647130" y="325318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Des ressources numériques complémentaires aux collections imprimés</a:t>
            </a:r>
          </a:p>
        </p:txBody>
      </p:sp>
      <p:cxnSp>
        <p:nvCxnSpPr>
          <p:cNvPr id="12" name="Connecteur en angle 11"/>
          <p:cNvCxnSpPr/>
          <p:nvPr/>
        </p:nvCxnSpPr>
        <p:spPr>
          <a:xfrm>
            <a:off x="1331640" y="1809206"/>
            <a:ext cx="1296144" cy="751592"/>
          </a:xfrm>
          <a:prstGeom prst="bentConnector3">
            <a:avLst>
              <a:gd name="adj1" fmla="val 384"/>
            </a:avLst>
          </a:prstGeom>
          <a:ln w="9525" cap="flat" cmpd="sng" algn="ctr">
            <a:solidFill>
              <a:srgbClr val="FE447E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10800000" flipV="1">
            <a:off x="5219130" y="2750379"/>
            <a:ext cx="1334070" cy="791895"/>
          </a:xfrm>
          <a:prstGeom prst="bentConnector3">
            <a:avLst>
              <a:gd name="adj1" fmla="val -465"/>
            </a:avLst>
          </a:prstGeom>
          <a:ln w="9525" cap="flat" cmpd="sng" algn="ctr">
            <a:solidFill>
              <a:srgbClr val="FE447E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Connecteur en angle 19"/>
          <p:cNvCxnSpPr/>
          <p:nvPr/>
        </p:nvCxnSpPr>
        <p:spPr>
          <a:xfrm>
            <a:off x="1752931" y="3722512"/>
            <a:ext cx="1252845" cy="780474"/>
          </a:xfrm>
          <a:prstGeom prst="bentConnector3">
            <a:avLst>
              <a:gd name="adj1" fmla="val 273"/>
            </a:avLst>
          </a:prstGeom>
          <a:ln w="9525" cap="flat" cmpd="sng" algn="ctr">
            <a:solidFill>
              <a:srgbClr val="FE447E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533818" y="5121535"/>
            <a:ext cx="3661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 smtClean="0">
                <a:solidFill>
                  <a:srgbClr val="FE447E"/>
                </a:solidFill>
                <a:latin typeface="Century Gothic" panose="020B0502020202020204" pitchFamily="34" charset="0"/>
              </a:rPr>
              <a:t>45h30 </a:t>
            </a:r>
            <a:r>
              <a:rPr lang="fr-FR" sz="1400" b="1" dirty="0" smtClean="0">
                <a:latin typeface="Century Gothic" panose="020B0502020202020204" pitchFamily="34" charset="0"/>
              </a:rPr>
              <a:t>d’amplitude horaire sur le réseau </a:t>
            </a:r>
            <a:endParaRPr lang="fr-FR" sz="1400" b="1" dirty="0">
              <a:latin typeface="Century Gothic" panose="020B0502020202020204" pitchFamily="34" charset="0"/>
            </a:endParaRPr>
          </a:p>
        </p:txBody>
      </p:sp>
      <p:cxnSp>
        <p:nvCxnSpPr>
          <p:cNvPr id="16" name="Connecteur en angle 15"/>
          <p:cNvCxnSpPr/>
          <p:nvPr/>
        </p:nvCxnSpPr>
        <p:spPr>
          <a:xfrm>
            <a:off x="2267773" y="4509408"/>
            <a:ext cx="1252845" cy="780474"/>
          </a:xfrm>
          <a:prstGeom prst="bentConnector3">
            <a:avLst>
              <a:gd name="adj1" fmla="val -1386"/>
            </a:avLst>
          </a:prstGeom>
          <a:ln w="9525" cap="flat" cmpd="sng" algn="ctr">
            <a:solidFill>
              <a:srgbClr val="FE447E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7" name="Imag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5525040"/>
            <a:ext cx="6696744" cy="41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662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8341" y="-27384"/>
            <a:ext cx="9180512" cy="68853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53854" y="283271"/>
            <a:ext cx="5256585" cy="784947"/>
          </a:xfrm>
          <a:noFill/>
        </p:spPr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 projets structurants pour accompagner l’élargissement  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254" y="1451715"/>
            <a:ext cx="8006049" cy="5775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1600" b="1" dirty="0" smtClean="0">
                <a:latin typeface="Century Gothic" panose="020B0502020202020204" pitchFamily="34" charset="0"/>
              </a:rPr>
              <a:t>Avec une réorganisation du réseau en profondeur pour répondre aux enjeux du nouveau territoire :</a:t>
            </a:r>
            <a:endParaRPr lang="fr-FR" sz="1600" dirty="0" smtClean="0">
              <a:latin typeface="Century Gothic" panose="020B0502020202020204" pitchFamily="34" charset="0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01335" y="250931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latin typeface="Century Gothic" panose="020B0502020202020204" pitchFamily="34" charset="0"/>
              </a:rPr>
              <a:t>Une équipe réseau renforcée pour des services mutualisés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01535" y="37354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b="1" dirty="0">
                <a:latin typeface="Century Gothic" panose="020B0502020202020204" pitchFamily="34" charset="0"/>
              </a:rPr>
              <a:t>Des regroupements d’équipements par pôles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3273543" y="4876434"/>
            <a:ext cx="3692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latin typeface="Century Gothic" panose="020B0502020202020204" pitchFamily="34" charset="0"/>
              </a:rPr>
              <a:t>Des organigrammes cibles revisités en 3 services distincts et complémentaires</a:t>
            </a:r>
          </a:p>
        </p:txBody>
      </p:sp>
      <p:sp>
        <p:nvSpPr>
          <p:cNvPr id="32" name="Demi-cadre 31"/>
          <p:cNvSpPr/>
          <p:nvPr/>
        </p:nvSpPr>
        <p:spPr>
          <a:xfrm rot="16200000">
            <a:off x="1224231" y="2471990"/>
            <a:ext cx="692303" cy="766943"/>
          </a:xfrm>
          <a:prstGeom prst="halfFrame">
            <a:avLst>
              <a:gd name="adj1" fmla="val 11169"/>
              <a:gd name="adj2" fmla="val 11169"/>
            </a:avLst>
          </a:prstGeom>
          <a:noFill/>
          <a:ln>
            <a:solidFill>
              <a:srgbClr val="FE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3" name="Demi-cadre 32"/>
          <p:cNvSpPr/>
          <p:nvPr/>
        </p:nvSpPr>
        <p:spPr>
          <a:xfrm rot="5400000">
            <a:off x="6719471" y="3505887"/>
            <a:ext cx="692303" cy="766943"/>
          </a:xfrm>
          <a:prstGeom prst="halfFrame">
            <a:avLst>
              <a:gd name="adj1" fmla="val 11169"/>
              <a:gd name="adj2" fmla="val 11169"/>
            </a:avLst>
          </a:prstGeom>
          <a:noFill/>
          <a:ln>
            <a:solidFill>
              <a:srgbClr val="FE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4" name="Demi-cadre 33"/>
          <p:cNvSpPr/>
          <p:nvPr/>
        </p:nvSpPr>
        <p:spPr>
          <a:xfrm>
            <a:off x="2995032" y="4754572"/>
            <a:ext cx="692303" cy="766943"/>
          </a:xfrm>
          <a:prstGeom prst="halfFrame">
            <a:avLst>
              <a:gd name="adj1" fmla="val 11169"/>
              <a:gd name="adj2" fmla="val 11169"/>
            </a:avLst>
          </a:prstGeom>
          <a:noFill/>
          <a:ln>
            <a:solidFill>
              <a:srgbClr val="FE44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38" name="Connecteur en angle 37"/>
          <p:cNvCxnSpPr/>
          <p:nvPr/>
        </p:nvCxnSpPr>
        <p:spPr>
          <a:xfrm>
            <a:off x="2124284" y="3182876"/>
            <a:ext cx="4405496" cy="376872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E447E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Connecteur en angle 44"/>
          <p:cNvCxnSpPr/>
          <p:nvPr/>
        </p:nvCxnSpPr>
        <p:spPr>
          <a:xfrm flipV="1">
            <a:off x="3779912" y="4229443"/>
            <a:ext cx="3528392" cy="551533"/>
          </a:xfrm>
          <a:prstGeom prst="bentConnector3">
            <a:avLst>
              <a:gd name="adj1" fmla="val 50000"/>
            </a:avLst>
          </a:prstGeom>
          <a:ln w="9525" cap="flat" cmpd="sng" algn="ctr">
            <a:solidFill>
              <a:srgbClr val="FE447E"/>
            </a:solidFill>
            <a:prstDash val="dash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8" name="Parenthèses 47"/>
          <p:cNvSpPr/>
          <p:nvPr/>
        </p:nvSpPr>
        <p:spPr>
          <a:xfrm>
            <a:off x="2483768" y="350833"/>
            <a:ext cx="4198383" cy="649822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256197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26706" y="154423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9" name="Image 8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381" y="0"/>
            <a:ext cx="9180512" cy="688538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37123" y="1468250"/>
            <a:ext cx="5306265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DES SERVICES SUPPORTS ET</a:t>
            </a:r>
          </a:p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DES MISSIONS TRANSVERSALES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7529" y="253184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Pour mutualiser </a:t>
            </a:r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les compétences</a:t>
            </a:r>
          </a:p>
          <a:p>
            <a:pPr algn="ctr"/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 et les </a:t>
            </a: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fonctions supports </a:t>
            </a:r>
            <a:endParaRPr lang="fr-FR" sz="2000" b="1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6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_s3087"/>
          <p:cNvSpPr>
            <a:spLocks noChangeArrowheads="1"/>
          </p:cNvSpPr>
          <p:nvPr/>
        </p:nvSpPr>
        <p:spPr bwMode="auto">
          <a:xfrm>
            <a:off x="116876" y="3718280"/>
            <a:ext cx="1382165" cy="1925102"/>
          </a:xfrm>
          <a:prstGeom prst="cube">
            <a:avLst>
              <a:gd name="adj" fmla="val 10764"/>
            </a:avLst>
          </a:prstGeom>
          <a:ln>
            <a:solidFill>
              <a:schemeClr val="accent3">
                <a:lumMod val="9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7170" tIns="13585" rIns="27170" bIns="1358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583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583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583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Accompagnement </a:t>
            </a:r>
            <a:endParaRPr lang="fr-FR" altLang="fr-FR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élargissement des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médiathèques entrantes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endParaRPr lang="fr-FR" altLang="fr-FR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Mise à niveau et développement des services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Formation agents</a:t>
            </a:r>
          </a:p>
        </p:txBody>
      </p:sp>
      <p:sp>
        <p:nvSpPr>
          <p:cNvPr id="241" name="_s3105"/>
          <p:cNvSpPr>
            <a:spLocks noChangeArrowheads="1"/>
          </p:cNvSpPr>
          <p:nvPr/>
        </p:nvSpPr>
        <p:spPr bwMode="auto">
          <a:xfrm>
            <a:off x="4718936" y="3718279"/>
            <a:ext cx="1337306" cy="1897287"/>
          </a:xfrm>
          <a:prstGeom prst="cube">
            <a:avLst>
              <a:gd name="adj" fmla="val 10764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5545" tIns="17772" rIns="35545" bIns="1777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CTD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(Centre Technique du Document)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Commande, Equipement et mise à disposition des </a:t>
            </a: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documents</a:t>
            </a:r>
            <a:endParaRPr lang="fr-FR" altLang="fr-FR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 Suivi </a:t>
            </a: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budgétaire</a:t>
            </a:r>
            <a:endParaRPr lang="fr-FR" altLang="fr-FR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Gestion logistique </a:t>
            </a: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Transit</a:t>
            </a:r>
            <a:endParaRPr lang="fr-FR" altLang="fr-FR" sz="8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Gestion des stocks </a:t>
            </a: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:matériel </a:t>
            </a: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et fournitures des médiathèques</a:t>
            </a:r>
          </a:p>
        </p:txBody>
      </p:sp>
      <p:sp>
        <p:nvSpPr>
          <p:cNvPr id="3198" name="Rectangle 3197"/>
          <p:cNvSpPr/>
          <p:nvPr/>
        </p:nvSpPr>
        <p:spPr bwMode="auto">
          <a:xfrm>
            <a:off x="1477222" y="4730388"/>
            <a:ext cx="625906" cy="798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252" tIns="29625" rIns="59252" bIns="296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sz="833" dirty="0">
              <a:solidFill>
                <a:srgbClr val="000000"/>
              </a:solidFill>
            </a:endParaRPr>
          </a:p>
        </p:txBody>
      </p:sp>
      <p:sp>
        <p:nvSpPr>
          <p:cNvPr id="3199" name="Rectangle 3198"/>
          <p:cNvSpPr/>
          <p:nvPr/>
        </p:nvSpPr>
        <p:spPr bwMode="auto">
          <a:xfrm>
            <a:off x="2279642" y="5054715"/>
            <a:ext cx="1190676" cy="6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252" tIns="29625" rIns="59252" bIns="296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sz="833" dirty="0">
              <a:solidFill>
                <a:srgbClr val="000000"/>
              </a:solidFill>
            </a:endParaRPr>
          </a:p>
        </p:txBody>
      </p:sp>
      <p:sp>
        <p:nvSpPr>
          <p:cNvPr id="130" name="Rectangle 129"/>
          <p:cNvSpPr/>
          <p:nvPr/>
        </p:nvSpPr>
        <p:spPr bwMode="auto">
          <a:xfrm>
            <a:off x="5369322" y="5042611"/>
            <a:ext cx="1145703" cy="57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9252" tIns="29625" rIns="59252" bIns="2962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fr-FR" sz="833" dirty="0">
              <a:solidFill>
                <a:srgbClr val="000000"/>
              </a:solidFill>
            </a:endParaRPr>
          </a:p>
        </p:txBody>
      </p:sp>
      <p:sp>
        <p:nvSpPr>
          <p:cNvPr id="131" name="Rectangle 130"/>
          <p:cNvSpPr/>
          <p:nvPr/>
        </p:nvSpPr>
        <p:spPr bwMode="auto">
          <a:xfrm>
            <a:off x="4644796" y="5700958"/>
            <a:ext cx="1236003" cy="44300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9252" tIns="29625" rIns="59252" bIns="29625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Responsable</a:t>
            </a:r>
            <a:r>
              <a:rPr lang="fr-F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043608" y="532337"/>
            <a:ext cx="641716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Organigramme cible </a:t>
            </a:r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du réseau de lecture publique à 12 communes SQY </a:t>
            </a:r>
            <a:r>
              <a:rPr lang="fr-FR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après réorganisation </a:t>
            </a:r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au 1</a:t>
            </a:r>
            <a:r>
              <a:rPr lang="fr-FR" b="1" baseline="30000" dirty="0">
                <a:solidFill>
                  <a:srgbClr val="002060"/>
                </a:solidFill>
                <a:latin typeface="Gill Sans MT" panose="020B0502020104020203" pitchFamily="34" charset="0"/>
              </a:rPr>
              <a:t>er</a:t>
            </a:r>
            <a:r>
              <a:rPr lang="fr-FR" b="1" dirty="0">
                <a:solidFill>
                  <a:srgbClr val="002060"/>
                </a:solidFill>
                <a:latin typeface="Gill Sans MT" panose="020B0502020104020203" pitchFamily="34" charset="0"/>
              </a:rPr>
              <a:t> janvier 2018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3384" y="212632"/>
            <a:ext cx="1304081" cy="754505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 flipH="1">
            <a:off x="116876" y="3920851"/>
            <a:ext cx="137782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050" b="1" dirty="0">
                <a:solidFill>
                  <a:srgbClr val="000000"/>
                </a:solidFill>
                <a:latin typeface="Gill Sans MT" panose="020B0502020104020203" pitchFamily="34" charset="0"/>
              </a:rPr>
              <a:t>MISSIONS ELARGISSEMENT </a:t>
            </a:r>
            <a:r>
              <a:rPr lang="fr-FR" sz="1050" b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RESEAU </a:t>
            </a:r>
            <a:endParaRPr lang="fr-FR" sz="105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80" name="_s3105"/>
          <p:cNvSpPr>
            <a:spLocks noChangeArrowheads="1"/>
          </p:cNvSpPr>
          <p:nvPr/>
        </p:nvSpPr>
        <p:spPr bwMode="auto">
          <a:xfrm>
            <a:off x="7548217" y="3727935"/>
            <a:ext cx="1334529" cy="1887631"/>
          </a:xfrm>
          <a:prstGeom prst="cube">
            <a:avLst>
              <a:gd name="adj" fmla="val 9234"/>
            </a:avLst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5545" tIns="17772" rIns="35545" bIns="1777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1100" b="1" dirty="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BIBLIOBUS </a:t>
            </a: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- </a:t>
            </a:r>
            <a:r>
              <a:rPr lang="fr-FR" altLang="fr-FR" sz="1100" b="1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CRPE</a:t>
            </a:r>
            <a:endParaRPr lang="fr-FR" altLang="fr-FR" sz="11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000" b="1" u="sng" dirty="0">
                <a:solidFill>
                  <a:srgbClr val="000000"/>
                </a:solidFill>
                <a:latin typeface="Gill Sans MT" panose="020B0502020104020203" pitchFamily="34" charset="0"/>
              </a:rPr>
              <a:t>BIBLIOBUS</a:t>
            </a:r>
            <a:r>
              <a:rPr lang="fr-FR" sz="1000" b="1" dirty="0">
                <a:solidFill>
                  <a:srgbClr val="000000"/>
                </a:solidFill>
                <a:latin typeface="Gill Sans MT" panose="020B0502020104020203" pitchFamily="34" charset="0"/>
              </a:rPr>
              <a:t> :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un rayonnement territorial élargi avec + de dessertes publiques et un service adossé aux équipements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800" b="1" u="sng" dirty="0">
                <a:solidFill>
                  <a:srgbClr val="000000"/>
                </a:solidFill>
                <a:latin typeface="Gill Sans MT" panose="020B0502020104020203" pitchFamily="34" charset="0"/>
              </a:rPr>
              <a:t>CRPE</a:t>
            </a:r>
            <a:r>
              <a:rPr lang="fr-FR" sz="800" b="1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: à destination des professionnels : sélection, coordination et accompagnement des projets.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Mise à disposition des collections et malles thématiques pour les professionnels de l’enfance</a:t>
            </a:r>
          </a:p>
          <a:p>
            <a:pPr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Formations</a:t>
            </a:r>
            <a:endParaRPr lang="fr-FR" altLang="fr-FR" sz="8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8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altLang="fr-FR" sz="583" b="1" dirty="0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03604" y="6274152"/>
            <a:ext cx="2253861" cy="642009"/>
          </a:xfrm>
        </p:spPr>
        <p:txBody>
          <a:bodyPr/>
          <a:lstStyle/>
          <a:p>
            <a:fld id="{82116DD0-EA9B-4818-A055-5E97938631F6}" type="slidenum">
              <a:rPr lang="fr-FR" smtClean="0">
                <a:solidFill>
                  <a:srgbClr val="000000"/>
                </a:solidFill>
              </a:rPr>
              <a:pPr/>
              <a:t>8</a:t>
            </a:fld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1" name="Parenthèses 80"/>
          <p:cNvSpPr/>
          <p:nvPr/>
        </p:nvSpPr>
        <p:spPr>
          <a:xfrm>
            <a:off x="1043608" y="476672"/>
            <a:ext cx="6452115" cy="649822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9" name="_s3089"/>
          <p:cNvSpPr>
            <a:spLocks noChangeArrowheads="1"/>
          </p:cNvSpPr>
          <p:nvPr/>
        </p:nvSpPr>
        <p:spPr bwMode="auto">
          <a:xfrm>
            <a:off x="2923625" y="3727935"/>
            <a:ext cx="1261010" cy="1881103"/>
          </a:xfrm>
          <a:prstGeom prst="cube">
            <a:avLst>
              <a:gd name="adj" fmla="val 10764"/>
            </a:avLst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7170" tIns="13585" rIns="27170" bIns="1358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583" b="1" dirty="0">
                <a:solidFill>
                  <a:srgbClr val="000000"/>
                </a:solidFill>
              </a:rPr>
              <a:t> </a:t>
            </a: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POLITIQUE D’ACTIONS CULTURELLES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POLDAC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700" b="1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00" dirty="0">
                <a:solidFill>
                  <a:srgbClr val="000000"/>
                </a:solidFill>
                <a:latin typeface="Gill Sans MT" panose="020B0502020104020203" pitchFamily="34" charset="0"/>
              </a:rPr>
              <a:t>Coordination et pilotage de l’organisation réseau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00" dirty="0">
                <a:solidFill>
                  <a:srgbClr val="000000"/>
                </a:solidFill>
                <a:latin typeface="Gill Sans MT" panose="020B0502020104020203" pitchFamily="34" charset="0"/>
              </a:rPr>
              <a:t>Coordination DRC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00" dirty="0">
                <a:solidFill>
                  <a:srgbClr val="000000"/>
                </a:solidFill>
                <a:latin typeface="Gill Sans MT" panose="020B0502020104020203" pitchFamily="34" charset="0"/>
              </a:rPr>
              <a:t>Pilotage budgétaire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00" dirty="0">
                <a:solidFill>
                  <a:srgbClr val="000000"/>
                </a:solidFill>
                <a:latin typeface="Gill Sans MT" panose="020B0502020104020203" pitchFamily="34" charset="0"/>
              </a:rPr>
              <a:t>Garantir la programmation médiathèques :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00" dirty="0">
                <a:solidFill>
                  <a:srgbClr val="000000"/>
                </a:solidFill>
                <a:latin typeface="Gill Sans MT" panose="020B0502020104020203" pitchFamily="34" charset="0"/>
              </a:rPr>
              <a:t>      - Gestion et évaluation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700" dirty="0">
                <a:solidFill>
                  <a:srgbClr val="000000"/>
                </a:solidFill>
                <a:latin typeface="Gill Sans MT" panose="020B0502020104020203" pitchFamily="34" charset="0"/>
              </a:rPr>
              <a:t>        des actions culturelles</a:t>
            </a:r>
          </a:p>
        </p:txBody>
      </p:sp>
      <p:sp>
        <p:nvSpPr>
          <p:cNvPr id="90" name="_s3088"/>
          <p:cNvSpPr>
            <a:spLocks noChangeArrowheads="1"/>
          </p:cNvSpPr>
          <p:nvPr/>
        </p:nvSpPr>
        <p:spPr bwMode="auto">
          <a:xfrm>
            <a:off x="1572766" y="3727936"/>
            <a:ext cx="1346523" cy="1891368"/>
          </a:xfrm>
          <a:prstGeom prst="cube">
            <a:avLst>
              <a:gd name="adj" fmla="val 10764"/>
            </a:avLst>
          </a:prstGeom>
          <a:ln>
            <a:solidFill>
              <a:srgbClr val="0070C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27170" tIns="13585" rIns="27170" bIns="13585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solidFill>
                  <a:srgbClr val="000000"/>
                </a:solidFill>
              </a:rPr>
              <a:t> </a:t>
            </a:r>
            <a:r>
              <a:rPr lang="fr-FR" altLang="fr-FR" sz="1000" b="1" dirty="0">
                <a:solidFill>
                  <a:srgbClr val="000000"/>
                </a:solidFill>
                <a:latin typeface="Gill Sans MT" panose="020B0502020104020203" pitchFamily="34" charset="0"/>
              </a:rPr>
              <a:t>POLITIQUE DOCUMENTAIRE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000" b="1" dirty="0">
                <a:solidFill>
                  <a:srgbClr val="000000"/>
                </a:solidFill>
                <a:latin typeface="Gill Sans MT" panose="020B0502020104020203" pitchFamily="34" charset="0"/>
              </a:rPr>
              <a:t> POLDOC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583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Plan de développement des collections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Gestion et évaluation des collections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Pilotage budgétaire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Pilotage des instances et groupes de travail documentaire</a:t>
            </a:r>
          </a:p>
        </p:txBody>
      </p:sp>
      <p:sp>
        <p:nvSpPr>
          <p:cNvPr id="92" name="_s3105"/>
          <p:cNvSpPr>
            <a:spLocks noChangeArrowheads="1"/>
          </p:cNvSpPr>
          <p:nvPr/>
        </p:nvSpPr>
        <p:spPr bwMode="auto">
          <a:xfrm>
            <a:off x="6143411" y="3727934"/>
            <a:ext cx="1317361" cy="1887632"/>
          </a:xfrm>
          <a:prstGeom prst="cube">
            <a:avLst>
              <a:gd name="adj" fmla="val 9234"/>
            </a:avLst>
          </a:prstGeom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35545" tIns="17772" rIns="35545" bIns="1777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SIRM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100" b="1" dirty="0">
                <a:solidFill>
                  <a:srgbClr val="000000"/>
                </a:solidFill>
                <a:latin typeface="Gill Sans MT" panose="020B0502020104020203" pitchFamily="34" charset="0"/>
              </a:rPr>
              <a:t>(Système d’information réseau des médiathèques</a:t>
            </a: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SIGB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Portail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Suivi statistiques et outils de pilotage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2017-2018 </a:t>
            </a: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: projet de changement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800" dirty="0">
                <a:solidFill>
                  <a:srgbClr val="000000"/>
                </a:solidFill>
                <a:latin typeface="Gill Sans MT" panose="020B0502020104020203" pitchFamily="34" charset="0"/>
              </a:rPr>
              <a:t>SIGB-portail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216057" y="1522811"/>
            <a:ext cx="4107215" cy="338554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Directrice du réseau des Médiathèques</a:t>
            </a:r>
          </a:p>
        </p:txBody>
      </p:sp>
      <p:sp>
        <p:nvSpPr>
          <p:cNvPr id="98" name="Rectangle 97"/>
          <p:cNvSpPr/>
          <p:nvPr/>
        </p:nvSpPr>
        <p:spPr>
          <a:xfrm>
            <a:off x="7059615" y="1952915"/>
            <a:ext cx="1864613" cy="276999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Assistante de direction</a:t>
            </a:r>
            <a:endParaRPr lang="fr-FR" altLang="fr-FR" sz="12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4002" y="2639359"/>
            <a:ext cx="3252815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 missions transversales réseau</a:t>
            </a:r>
            <a:endParaRPr lang="fr-FR" altLang="fr-FR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5153" y="2646880"/>
            <a:ext cx="2053767" cy="33855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altLang="fr-FR" sz="16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3 services supports</a:t>
            </a:r>
            <a:endParaRPr lang="fr-FR" altLang="fr-FR" sz="1600" b="1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44" name="Connecteur en angle 43"/>
          <p:cNvCxnSpPr>
            <a:stCxn id="32" idx="3"/>
            <a:endCxn id="98" idx="1"/>
          </p:cNvCxnSpPr>
          <p:nvPr/>
        </p:nvCxnSpPr>
        <p:spPr bwMode="auto">
          <a:xfrm>
            <a:off x="6323272" y="1692088"/>
            <a:ext cx="736343" cy="399327"/>
          </a:xfrm>
          <a:prstGeom prst="bentConnector3">
            <a:avLst>
              <a:gd name="adj1" fmla="val 50000"/>
            </a:avLst>
          </a:prstGeom>
          <a:ln>
            <a:solidFill>
              <a:srgbClr val="FE447E"/>
            </a:solidFill>
            <a:headEnd type="none" w="med" len="med"/>
            <a:tailEnd type="arrow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32" idx="2"/>
            <a:endCxn id="34" idx="0"/>
          </p:cNvCxnSpPr>
          <p:nvPr/>
        </p:nvCxnSpPr>
        <p:spPr bwMode="auto">
          <a:xfrm flipH="1">
            <a:off x="2250410" y="1861365"/>
            <a:ext cx="2019255" cy="777994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4" name="Connecteur droit avec flèche 113"/>
          <p:cNvCxnSpPr>
            <a:stCxn id="32" idx="2"/>
            <a:endCxn id="35" idx="0"/>
          </p:cNvCxnSpPr>
          <p:nvPr/>
        </p:nvCxnSpPr>
        <p:spPr bwMode="auto">
          <a:xfrm>
            <a:off x="4269665" y="1861365"/>
            <a:ext cx="2032372" cy="785515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3" name="Connecteur droit avec flèche 122"/>
          <p:cNvCxnSpPr>
            <a:stCxn id="34" idx="2"/>
            <a:endCxn id="91" idx="0"/>
          </p:cNvCxnSpPr>
          <p:nvPr/>
        </p:nvCxnSpPr>
        <p:spPr bwMode="auto">
          <a:xfrm flipH="1">
            <a:off x="882347" y="2977913"/>
            <a:ext cx="1368063" cy="740367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7" name="Connecteur droit avec flèche 126"/>
          <p:cNvCxnSpPr>
            <a:stCxn id="34" idx="2"/>
            <a:endCxn id="90" idx="0"/>
          </p:cNvCxnSpPr>
          <p:nvPr/>
        </p:nvCxnSpPr>
        <p:spPr bwMode="auto">
          <a:xfrm>
            <a:off x="2250410" y="2977913"/>
            <a:ext cx="68087" cy="750023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3" name="Connecteur droit avec flèche 132"/>
          <p:cNvCxnSpPr>
            <a:stCxn id="34" idx="2"/>
            <a:endCxn id="89" idx="0"/>
          </p:cNvCxnSpPr>
          <p:nvPr/>
        </p:nvCxnSpPr>
        <p:spPr bwMode="auto">
          <a:xfrm>
            <a:off x="2250410" y="2977913"/>
            <a:ext cx="1371588" cy="750022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>
            <a:stCxn id="35" idx="2"/>
            <a:endCxn id="80" idx="0"/>
          </p:cNvCxnSpPr>
          <p:nvPr/>
        </p:nvCxnSpPr>
        <p:spPr bwMode="auto">
          <a:xfrm>
            <a:off x="6302037" y="2985434"/>
            <a:ext cx="1975060" cy="742501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6" name="Connecteur droit avec flèche 135"/>
          <p:cNvCxnSpPr>
            <a:stCxn id="35" idx="2"/>
            <a:endCxn id="92" idx="0"/>
          </p:cNvCxnSpPr>
          <p:nvPr/>
        </p:nvCxnSpPr>
        <p:spPr bwMode="auto">
          <a:xfrm>
            <a:off x="6302037" y="2985434"/>
            <a:ext cx="560877" cy="742500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>
            <a:stCxn id="35" idx="2"/>
            <a:endCxn id="241" idx="0"/>
          </p:cNvCxnSpPr>
          <p:nvPr/>
        </p:nvCxnSpPr>
        <p:spPr bwMode="auto">
          <a:xfrm flipH="1">
            <a:off x="5459563" y="2985434"/>
            <a:ext cx="842474" cy="732845"/>
          </a:xfrm>
          <a:prstGeom prst="straightConnector1">
            <a:avLst/>
          </a:prstGeom>
          <a:ln>
            <a:solidFill>
              <a:srgbClr val="FE447E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7" name="Rectangle 176"/>
          <p:cNvSpPr/>
          <p:nvPr/>
        </p:nvSpPr>
        <p:spPr bwMode="auto">
          <a:xfrm>
            <a:off x="6080417" y="5700958"/>
            <a:ext cx="1236003" cy="4430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9252" tIns="29625" rIns="59252" bIns="29625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Responsable</a:t>
            </a:r>
            <a:r>
              <a:rPr lang="fr-FR" sz="11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8" name="Rectangle 177"/>
          <p:cNvSpPr/>
          <p:nvPr/>
        </p:nvSpPr>
        <p:spPr bwMode="auto">
          <a:xfrm>
            <a:off x="7548217" y="5766050"/>
            <a:ext cx="1236003" cy="44300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9252" tIns="29625" rIns="59252" bIns="29625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100" b="1" dirty="0">
                <a:solidFill>
                  <a:srgbClr val="000000"/>
                </a:solidFill>
                <a:latin typeface="Century Gothic" panose="020B0502020202020204" pitchFamily="34" charset="0"/>
              </a:rPr>
              <a:t>Responsable</a:t>
            </a:r>
            <a:r>
              <a:rPr lang="fr-FR" sz="90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79" name="Rectangle 178"/>
          <p:cNvSpPr/>
          <p:nvPr/>
        </p:nvSpPr>
        <p:spPr bwMode="auto">
          <a:xfrm>
            <a:off x="2817497" y="5730451"/>
            <a:ext cx="1178439" cy="443009"/>
          </a:xfrm>
          <a:prstGeom prst="rect">
            <a:avLst/>
          </a:prstGeom>
          <a:noFill/>
          <a:ln>
            <a:solidFill>
              <a:srgbClr val="FFFF00"/>
            </a:solidFill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9252" tIns="29625" rIns="59252" bIns="29625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Responsable</a:t>
            </a:r>
            <a:r>
              <a:rPr lang="fr-FR" sz="11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fr-FR" sz="11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Rectangle 179"/>
          <p:cNvSpPr/>
          <p:nvPr/>
        </p:nvSpPr>
        <p:spPr bwMode="auto">
          <a:xfrm>
            <a:off x="1494706" y="5730451"/>
            <a:ext cx="1178439" cy="443009"/>
          </a:xfrm>
          <a:prstGeom prst="rect">
            <a:avLst/>
          </a:prstGeom>
          <a:noFill/>
          <a:ln>
            <a:solidFill>
              <a:srgbClr val="FFFF00"/>
            </a:solidFill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9252" tIns="29625" rIns="59252" bIns="29625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1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Responsable</a:t>
            </a:r>
          </a:p>
        </p:txBody>
      </p:sp>
      <p:sp>
        <p:nvSpPr>
          <p:cNvPr id="181" name="Rectangle 180"/>
          <p:cNvSpPr/>
          <p:nvPr/>
        </p:nvSpPr>
        <p:spPr bwMode="auto">
          <a:xfrm>
            <a:off x="143796" y="5730451"/>
            <a:ext cx="1178439" cy="443009"/>
          </a:xfrm>
          <a:prstGeom prst="rect">
            <a:avLst/>
          </a:prstGeom>
          <a:noFill/>
          <a:ln>
            <a:solidFill>
              <a:schemeClr val="bg1">
                <a:lumMod val="95000"/>
              </a:schemeClr>
            </a:solidFill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59252" tIns="29625" rIns="59252" bIns="29625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fr-FR" sz="1200" b="1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Chargé(é) de gestion</a:t>
            </a:r>
            <a:endParaRPr lang="fr-FR" sz="120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415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ROXIMITE - RAYONNEMENT CULTUREL page intern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1150" y="561552"/>
            <a:ext cx="5892237" cy="418058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POLDOC : </a:t>
            </a:r>
            <a:r>
              <a:rPr lang="fr-FR" sz="2000" b="1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la politique documentaire en </a:t>
            </a:r>
            <a:r>
              <a:rPr lang="fr-FR" sz="2000" b="1" dirty="0">
                <a:solidFill>
                  <a:srgbClr val="002060"/>
                </a:solidFill>
                <a:latin typeface="Gill Sans MT" panose="020B0502020104020203" pitchFamily="34" charset="0"/>
              </a:rPr>
              <a:t>réseau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274498" y="6264268"/>
            <a:ext cx="2133599" cy="476250"/>
          </a:xfrm>
        </p:spPr>
        <p:txBody>
          <a:bodyPr/>
          <a:lstStyle/>
          <a:p>
            <a:r>
              <a:rPr lang="fr-FR" dirty="0"/>
              <a:t>12</a:t>
            </a: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28650" y="2265377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763688" y="4292818"/>
            <a:ext cx="58928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6274" lvl="1"/>
            <a:r>
              <a:rPr lang="fr-FR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Budgétaires: Economies d’échelle</a:t>
            </a:r>
          </a:p>
          <a:p>
            <a:pPr marL="296274" lvl="1"/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96274" lvl="1"/>
            <a:r>
              <a:rPr lang="fr-FR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Techniques: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des outils communs et </a:t>
            </a:r>
            <a:r>
              <a:rPr lang="fr-FR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partagés</a:t>
            </a:r>
          </a:p>
          <a:p>
            <a:pPr marL="296274" lvl="1"/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96274" lvl="1"/>
            <a:r>
              <a:rPr lang="fr-FR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Humains: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des groupes de travail transversaux pour un partage de connaissances et de compétences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9672" y="1787672"/>
            <a:ext cx="6229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</a:pPr>
            <a:r>
              <a:rPr lang="fr-FR" sz="1400" dirty="0" smtClean="0">
                <a:latin typeface="Century Gothic" panose="020B0502020202020204" pitchFamily="34" charset="0"/>
              </a:rPr>
              <a:t>Répondre </a:t>
            </a:r>
            <a:r>
              <a:rPr lang="fr-FR" sz="1400" dirty="0">
                <a:latin typeface="Century Gothic" panose="020B0502020202020204" pitchFamily="34" charset="0"/>
              </a:rPr>
              <a:t>aux besoins d’une collection qui circule sur le </a:t>
            </a:r>
            <a:r>
              <a:rPr lang="fr-FR" sz="1400" dirty="0" smtClean="0">
                <a:latin typeface="Century Gothic" panose="020B0502020202020204" pitchFamily="34" charset="0"/>
              </a:rPr>
              <a:t>territoire: </a:t>
            </a:r>
            <a:r>
              <a:rPr lang="fr-FR" sz="1400" dirty="0">
                <a:latin typeface="Century Gothic" panose="020B0502020202020204" pitchFamily="34" charset="0"/>
              </a:rPr>
              <a:t>agir sur la profondeur et largeur de l’offre, sa répartition sur le territoire, ses complémentarités et ses spécificités</a:t>
            </a:r>
          </a:p>
          <a:p>
            <a:pPr lvl="1">
              <a:spcAft>
                <a:spcPts val="600"/>
              </a:spcAft>
            </a:pPr>
            <a:r>
              <a:rPr lang="fr-FR" sz="1400" dirty="0">
                <a:latin typeface="Century Gothic" panose="020B0502020202020204" pitchFamily="34" charset="0"/>
              </a:rPr>
              <a:t>Se doter d’un plan de développement des collections </a:t>
            </a:r>
            <a:r>
              <a:rPr lang="fr-FR" sz="1400" dirty="0" smtClean="0">
                <a:latin typeface="Century Gothic" panose="020B0502020202020204" pitchFamily="34" charset="0"/>
              </a:rPr>
              <a:t>pluriannuelles</a:t>
            </a:r>
            <a:endParaRPr lang="fr-FR" sz="1400" dirty="0">
              <a:latin typeface="Century Gothic" panose="020B0502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fr-FR" sz="1400" dirty="0">
                <a:latin typeface="Century Gothic" panose="020B0502020202020204" pitchFamily="34" charset="0"/>
              </a:rPr>
              <a:t>Prendre en compte les besoins et les attentes des publics : articulation réseau/local</a:t>
            </a:r>
          </a:p>
        </p:txBody>
      </p:sp>
      <p:sp>
        <p:nvSpPr>
          <p:cNvPr id="11" name="Parenthèses 10"/>
          <p:cNvSpPr/>
          <p:nvPr/>
        </p:nvSpPr>
        <p:spPr>
          <a:xfrm>
            <a:off x="1331640" y="494849"/>
            <a:ext cx="6043850" cy="557887"/>
          </a:xfrm>
          <a:prstGeom prst="bracketPair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Virage 11"/>
          <p:cNvSpPr/>
          <p:nvPr/>
        </p:nvSpPr>
        <p:spPr bwMode="auto">
          <a:xfrm flipV="1">
            <a:off x="1654857" y="1971681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4" name="Virage 13"/>
          <p:cNvSpPr/>
          <p:nvPr/>
        </p:nvSpPr>
        <p:spPr bwMode="auto">
          <a:xfrm flipV="1">
            <a:off x="1654857" y="3054530"/>
            <a:ext cx="376994" cy="2278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Virage 14"/>
          <p:cNvSpPr/>
          <p:nvPr/>
        </p:nvSpPr>
        <p:spPr bwMode="auto">
          <a:xfrm flipV="1">
            <a:off x="1654857" y="2566009"/>
            <a:ext cx="376994" cy="227836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Virage 15"/>
          <p:cNvSpPr/>
          <p:nvPr/>
        </p:nvSpPr>
        <p:spPr bwMode="auto">
          <a:xfrm flipV="1">
            <a:off x="1691680" y="4290979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7" name="Virage 16"/>
          <p:cNvSpPr/>
          <p:nvPr/>
        </p:nvSpPr>
        <p:spPr bwMode="auto">
          <a:xfrm flipV="1">
            <a:off x="1691680" y="4693350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Virage 17"/>
          <p:cNvSpPr/>
          <p:nvPr/>
        </p:nvSpPr>
        <p:spPr bwMode="auto">
          <a:xfrm flipV="1">
            <a:off x="1691680" y="5237165"/>
            <a:ext cx="376994" cy="24180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14764"/>
            </a:avLst>
          </a:prstGeom>
          <a:solidFill>
            <a:srgbClr val="FE447E"/>
          </a:solidFill>
          <a:ln>
            <a:solidFill>
              <a:srgbClr val="FE447E"/>
            </a:solidFill>
          </a:ln>
          <a:ex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28650" y="3925189"/>
            <a:ext cx="61024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fr-FR" sz="1400" b="1" dirty="0">
                <a:latin typeface="Century Gothic" panose="020B0502020202020204" pitchFamily="34" charset="0"/>
              </a:rPr>
              <a:t>Optimiser les ressources et mutualiser les moyens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8650" y="1469715"/>
            <a:ext cx="599079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Amélioration des services et de l’offre aux habitants</a:t>
            </a:r>
          </a:p>
        </p:txBody>
      </p:sp>
    </p:spTree>
    <p:extLst>
      <p:ext uri="{BB962C8B-B14F-4D97-AF65-F5344CB8AC3E}">
        <p14:creationId xmlns:p14="http://schemas.microsoft.com/office/powerpoint/2010/main" xmlns="" val="13360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sorgchart01">
  <a:themeElements>
    <a:clrScheme name="msorgchart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sorgchart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sorgchart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orgchart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orgchart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orgchart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orgchart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orgchart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orgchart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orgchart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orgchart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orgchart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orgchart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orgchart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1471</Words>
  <Application>Microsoft Office PowerPoint</Application>
  <PresentationFormat>Affichage à l'écran (4:3)</PresentationFormat>
  <Paragraphs>324</Paragraphs>
  <Slides>24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24</vt:i4>
      </vt:variant>
    </vt:vector>
  </HeadingPairs>
  <TitlesOfParts>
    <vt:vector size="27" baseType="lpstr">
      <vt:lpstr>Thème Office</vt:lpstr>
      <vt:lpstr>msorgchart01</vt:lpstr>
      <vt:lpstr>1_Thème Office</vt:lpstr>
      <vt:lpstr>Diapositive 1</vt:lpstr>
      <vt:lpstr>Les médiathèques du réseau sur 12 Communes </vt:lpstr>
      <vt:lpstr> Le réseau de lecture publique SQY à 12  et sa zone d’intervention </vt:lpstr>
      <vt:lpstr>Le réseau en quelques clics</vt:lpstr>
      <vt:lpstr>Un réseau historique centralisé  reconnu et plébiscité par ses usagers</vt:lpstr>
      <vt:lpstr>Des projets structurants pour accompagner l’élargissement  </vt:lpstr>
      <vt:lpstr>Diapositive 7</vt:lpstr>
      <vt:lpstr>Diapositive 8</vt:lpstr>
      <vt:lpstr>POLDOC : la politique documentaire en réseau </vt:lpstr>
      <vt:lpstr>POLDAC La politique d’action culturelle en réseau</vt:lpstr>
      <vt:lpstr>Diapositive 11</vt:lpstr>
      <vt:lpstr>Diapositive 12</vt:lpstr>
      <vt:lpstr>Diapositive 13</vt:lpstr>
      <vt:lpstr>Diapositive 14</vt:lpstr>
      <vt:lpstr>DES PROJETS STRUCTURANTS POUR ACCOMPAGNER L’ELARGISSEMENT  </vt:lpstr>
      <vt:lpstr>Le portail réseau : accessible  24h/24</vt:lpstr>
      <vt:lpstr>Diapositive 17</vt:lpstr>
      <vt:lpstr>DES TARIFS ET DES SERVICES HOMOGENES</vt:lpstr>
      <vt:lpstr>Diapositive 19</vt:lpstr>
      <vt:lpstr>UN NOUVEAU BIBLIOBUS POUR DE NOUVEAUX TERRITOIRES </vt:lpstr>
      <vt:lpstr>Un bibliobus pour mailler le territoire</vt:lpstr>
      <vt:lpstr>EVOLUTION DES HORAIRES D’OUVERTURE :  l’étude ouvrir + ouvrir mieux</vt:lpstr>
      <vt:lpstr>Quelles perspectives pour 2020-2021 ?</vt:lpstr>
      <vt:lpstr>Merci de votre attention Véronique Poyant-Merotto directrice du réseau des médiathèques  veronique.poyant-merotto@sqy.fr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Martial MEROTTO</dc:creator>
  <cp:lastModifiedBy>Martial MEROTTO</cp:lastModifiedBy>
  <cp:revision>138</cp:revision>
  <cp:lastPrinted>2018-01-16T08:40:27Z</cp:lastPrinted>
  <dcterms:created xsi:type="dcterms:W3CDTF">2018-01-14T17:00:57Z</dcterms:created>
  <dcterms:modified xsi:type="dcterms:W3CDTF">2019-06-06T06:00:32Z</dcterms:modified>
</cp:coreProperties>
</file>