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0" r:id="rId3"/>
    <p:sldId id="257" r:id="rId4"/>
    <p:sldId id="261" r:id="rId5"/>
    <p:sldId id="258" r:id="rId6"/>
    <p:sldId id="274" r:id="rId7"/>
    <p:sldId id="259" r:id="rId8"/>
    <p:sldId id="267" r:id="rId9"/>
    <p:sldId id="275" r:id="rId10"/>
    <p:sldId id="276" r:id="rId11"/>
    <p:sldId id="277" r:id="rId12"/>
    <p:sldId id="278" r:id="rId13"/>
    <p:sldId id="279" r:id="rId14"/>
    <p:sldId id="280" r:id="rId15"/>
    <p:sldId id="282" r:id="rId16"/>
    <p:sldId id="283" r:id="rId17"/>
    <p:sldId id="295" r:id="rId18"/>
    <p:sldId id="303" r:id="rId19"/>
    <p:sldId id="311" r:id="rId20"/>
    <p:sldId id="304" r:id="rId21"/>
    <p:sldId id="305" r:id="rId22"/>
    <p:sldId id="306" r:id="rId23"/>
    <p:sldId id="307" r:id="rId24"/>
    <p:sldId id="308" r:id="rId25"/>
    <p:sldId id="309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14A6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AD10B-E071-4022-A983-5EAF302ADDF5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E988B-4FB4-4A0B-8C92-6E433BA58F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72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fr-FR">
                <a:ea typeface="ＭＳ Ｐゴシック" panose="020B0600070205080204" pitchFamily="34" charset="-128"/>
              </a:rPr>
              <a:t>Ceci nous amène à rassembler près de 80-100 millions d'habitants dans un rayon d'environ 3 heures. Un des lieux les plus dynamiques (et créatifs!) au monde.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E60462A-28A9-430B-A5D5-C7DAC8F4433D}" type="slidenum">
              <a:rPr lang="en-US" altLang="fr-FR" sz="1200">
                <a:latin typeface="Calibri" panose="020F0502020204030204" pitchFamily="34" charset="0"/>
              </a:rPr>
              <a:pPr eaLnBrk="1" hangingPunct="1"/>
              <a:t>2</a:t>
            </a:fld>
            <a:endParaRPr lang="en-US" altLang="fr-FR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240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A2B429-EF73-43A2-AB59-E1C2F36C23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79B129-9CDF-4509-BCA8-B4A693C29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ED1C2B-B92F-47E8-AAFF-457BA4E8B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10FA-D97A-4FAB-83D4-2A0F73B2490B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72A3C7-1469-46F8-8A42-047208C4B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C1E65C-9A9A-4990-8398-40206E0CD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63505-F1DE-4B39-A52B-A3BD6B92E5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6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F4628-695A-47E3-8D80-73109E61C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D2420D6-0E52-415B-AB49-2AAB6A157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95A565-3F9B-4E73-AC23-965CEDB45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10FA-D97A-4FAB-83D4-2A0F73B2490B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F24446-70CF-4B35-B095-0381116C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C7E80F-9813-4910-BA7F-77919AD55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63505-F1DE-4B39-A52B-A3BD6B92E5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91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4009EC6-A7B1-4FBE-BB18-EE666F1203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84262C5-78DC-4345-82DF-31E6062E6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5074F9-258E-4CDF-B7F6-A5F266427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10FA-D97A-4FAB-83D4-2A0F73B2490B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9687E7-9938-4FC4-BE16-8B84B34B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18A941-2CAA-4AE3-8365-C82A53D7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63505-F1DE-4B39-A52B-A3BD6B92E5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748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68CCD8-09BB-404B-882F-F330531D7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ADC519-325D-474F-8EBD-BCF6A9666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93C2B7-E76A-419C-9728-C2D0CB813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10FA-D97A-4FAB-83D4-2A0F73B2490B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7C9324-A7DC-4FF6-83B1-F28BE202A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A82B7A-92BC-4648-A0F4-CA8304972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63505-F1DE-4B39-A52B-A3BD6B92E5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2974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D450F7-7A99-4F82-9985-DF80FDE87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A689C8-BE7C-4F1D-8623-A919CCC40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83D517-8800-4228-AB43-8C26012BB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10FA-D97A-4FAB-83D4-2A0F73B2490B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075511-2382-4EA1-8965-076CF4B30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525F67-95FD-4A11-ACF5-A934D42F2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63505-F1DE-4B39-A52B-A3BD6B92E5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49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7B4C6-E3C4-44F7-A390-481BF4A26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BEBFE2-2212-4046-AE68-93952F5577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2954C7A-27BA-40E5-9B39-B5CFD3AC0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FC8A707-5F40-4754-8FB7-AE49ADD1A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10FA-D97A-4FAB-83D4-2A0F73B2490B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1657E5-B1DF-4E62-8BC0-2D1E9D761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84E15-20B0-4F1F-9C64-E32179991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63505-F1DE-4B39-A52B-A3BD6B92E5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51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5F536B-264C-4DE6-9F00-B0B2AC3ED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D25BB7-50DA-4B8E-8B64-027FBFFAF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F2F2998-4453-4C8D-B29E-48B50B178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CF873D-F653-4173-A5C2-CFE0E1D634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79E1418-5D73-4DE8-993E-46D5E57627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E1B3876-5DFF-4F3A-A629-CCAF635ED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10FA-D97A-4FAB-83D4-2A0F73B2490B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942F19C-61B8-4179-B65A-A67E8A9FF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0D2CC06-F40B-49CA-8FF0-899BDE6E3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63505-F1DE-4B39-A52B-A3BD6B92E5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004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5EEEF9-5344-4303-8A32-7D1B8CBB6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5B84A71-EF74-4E3C-BF34-6E4584C79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10FA-D97A-4FAB-83D4-2A0F73B2490B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A21587-723C-4459-9290-92448A43B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951164-1005-4634-9701-BCFCDF2CD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63505-F1DE-4B39-A52B-A3BD6B92E5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062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6E8573C-00FC-4C45-86D1-A060883C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10FA-D97A-4FAB-83D4-2A0F73B2490B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126A9BE-11B4-415B-A5F2-3791528A8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1476BE-3AB8-4D9D-AE55-490430BF3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63505-F1DE-4B39-A52B-A3BD6B92E5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2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5C9002-CCCF-4818-8B32-8F0F8A545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CEC303-9764-4549-88DE-0D4BA561F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C4F8AE-F73A-4DFA-97DC-9E5E722B7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C03B09-F240-4C34-827A-4BFA4CE05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10FA-D97A-4FAB-83D4-2A0F73B2490B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0289BED-A0E1-47D3-99F2-8BD6143B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7E08DCF-5429-47CA-8B15-D0F827E27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63505-F1DE-4B39-A52B-A3BD6B92E5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15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FD506D-BFFF-4C13-AA3A-DBA0575C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F6F4FBB-94E1-4505-895E-D11D5D0F70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66581D-93F8-4B6D-A736-5517F2E05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2E4361-517D-43B1-A597-1F5F14599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10FA-D97A-4FAB-83D4-2A0F73B2490B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8154AAA-72E1-440F-8343-2B2217712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BCA8B8E-4A4C-43EB-B413-3960B63F1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63505-F1DE-4B39-A52B-A3BD6B92E5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065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8DE75C4-D182-40CA-9161-38EA1175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7DF529-DD68-4C2E-A5C3-51EC76CD5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5BE249-3EC8-4F53-AD43-1452B1AC8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E10FA-D97A-4FAB-83D4-2A0F73B2490B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FD2E24-48E3-4DA8-BBAE-8A8118F12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3C44CD-B639-4166-B3C2-C04716F89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63505-F1DE-4B39-A52B-A3BD6B92E5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75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389E23-850B-420A-9272-3F49E8BC73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Ces partenariats qui bousculent les frontières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99EEDF-9F58-4E95-8588-DCD9C33A9A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8 juin, congrès de l’ABF</a:t>
            </a:r>
          </a:p>
          <a:p>
            <a:r>
              <a:rPr lang="fr-FR" sz="3200" dirty="0"/>
              <a:t>Amaël Dumoulin</a:t>
            </a:r>
          </a:p>
        </p:txBody>
      </p:sp>
    </p:spTree>
    <p:extLst>
      <p:ext uri="{BB962C8B-B14F-4D97-AF65-F5344CB8AC3E}">
        <p14:creationId xmlns:p14="http://schemas.microsoft.com/office/powerpoint/2010/main" val="607769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0ECB47-8ECC-4AE6-AF51-CA740F701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975" y="2155825"/>
            <a:ext cx="3848100" cy="500697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Et faire entrer le train fantôme au chausse-pied.</a:t>
            </a:r>
          </a:p>
        </p:txBody>
      </p:sp>
    </p:spTree>
    <p:extLst>
      <p:ext uri="{BB962C8B-B14F-4D97-AF65-F5344CB8AC3E}">
        <p14:creationId xmlns:p14="http://schemas.microsoft.com/office/powerpoint/2010/main" val="885380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09BA21-AB1A-473C-B9A3-42817A4C0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40300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Étape 3 : détoner pour étonner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bousculer les codes, aller là où nous ne sommes pas attendus, secouer un peu pour changer d’image et élargir nos publics…</a:t>
            </a:r>
            <a:b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…avec une constante qui vous parlera : un tout petit budget, mais des partenaires désormais contributeurs.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532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C7C0F1A-4081-49CE-B651-A99D9D36F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953227C-0816-4CED-93DB-43BB0B643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81" y="0"/>
            <a:ext cx="48466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59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508783-A0A2-4FA2-A91A-57EDAA975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21300"/>
          </a:xfrm>
        </p:spPr>
        <p:txBody>
          <a:bodyPr>
            <a:noAutofit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Principes des partenariats en action culturelle, sociale, éducative : </a:t>
            </a:r>
            <a:b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-co-construction jusqu’à l’incompréhension provisoire des partenaires historiques (ex : les professeurs)</a:t>
            </a:r>
            <a:b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- un prêté pour un rendu (ex : convention ville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Aduges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avec les maisons de quartier)</a:t>
            </a:r>
            <a:b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- un coup chez vous un coup chez nous (ex : été des Balises)</a:t>
            </a:r>
            <a:b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- inclusion des publics facilitée par la gratuité totale, rassembler des publics et des partenaires qui ne se croisent pas habituellement.</a:t>
            </a:r>
          </a:p>
        </p:txBody>
      </p:sp>
    </p:spTree>
    <p:extLst>
      <p:ext uri="{BB962C8B-B14F-4D97-AF65-F5344CB8AC3E}">
        <p14:creationId xmlns:p14="http://schemas.microsoft.com/office/powerpoint/2010/main" val="4020737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B4C6EB-073C-4B2B-B5E6-FA118779F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0550"/>
            <a:ext cx="10515600" cy="558641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Ça fait des étincelles et ça nous fait des souvenirs, y compris d’expériences ratées (Dunkerque en survêt)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Ça constitue un réseau professionnel incroyablement riche et sur lequel on peut vraiment compter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Ça multiplie par 3 le public des actions culturelles (en 5 ans).</a:t>
            </a:r>
          </a:p>
        </p:txBody>
      </p:sp>
    </p:spTree>
    <p:extLst>
      <p:ext uri="{BB962C8B-B14F-4D97-AF65-F5344CB8AC3E}">
        <p14:creationId xmlns:p14="http://schemas.microsoft.com/office/powerpoint/2010/main" val="3415560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139EC3-1BCE-43D2-8B0F-C8207BB4F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0"/>
            <a:ext cx="9144000" cy="906462"/>
          </a:xfrm>
        </p:spPr>
        <p:txBody>
          <a:bodyPr>
            <a:normAutofit/>
          </a:bodyPr>
          <a:lstStyle/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Mais tout cela ne serait rien sans…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3D82BD5-9E99-499E-A5C8-5FB6B6EAC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2266950"/>
            <a:ext cx="11753850" cy="3981450"/>
          </a:xfrm>
        </p:spPr>
        <p:txBody>
          <a:bodyPr>
            <a:noAutofit/>
          </a:bodyPr>
          <a:lstStyle/>
          <a:p>
            <a:pPr algn="l"/>
            <a:r>
              <a:rPr lang="fr-FR" sz="4000" dirty="0"/>
              <a:t>2. Les apports de la stratégie culturelle de territoire :</a:t>
            </a:r>
          </a:p>
          <a:p>
            <a:pPr algn="l"/>
            <a:endParaRPr lang="fr-FR" sz="3200" dirty="0"/>
          </a:p>
          <a:p>
            <a:pPr algn="l"/>
            <a:r>
              <a:rPr lang="fr-FR" sz="3200" dirty="0"/>
              <a:t>inventive</a:t>
            </a:r>
          </a:p>
          <a:p>
            <a:pPr algn="l"/>
            <a:r>
              <a:rPr lang="fr-FR" sz="3200" dirty="0"/>
              <a:t>participative et inclusive</a:t>
            </a:r>
          </a:p>
          <a:p>
            <a:pPr algn="l"/>
            <a:r>
              <a:rPr lang="fr-FR" sz="3200" dirty="0"/>
              <a:t>durable</a:t>
            </a:r>
          </a:p>
          <a:p>
            <a:pPr algn="l"/>
            <a:r>
              <a:rPr lang="fr-FR" sz="3200" dirty="0"/>
              <a:t>ouverte sur l’Europe et le monde</a:t>
            </a:r>
          </a:p>
          <a:p>
            <a:pPr algn="l"/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4126698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6ED1C2-8096-4004-B489-3CF847BAB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NB : Un cadre tardif (votée en décembre 2018), à l’appui de nombreux autres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79CDB5-785E-4599-895A-EC9D0AAD4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Brochure du service éducatif des bibliothèques</a:t>
            </a:r>
          </a:p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Projet de service</a:t>
            </a:r>
          </a:p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Projet de direction</a:t>
            </a:r>
          </a:p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Contrat ville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Aduges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Plan de mandat</a:t>
            </a:r>
          </a:p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Projet d’administration…				une véritable graphomanie !</a:t>
            </a: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4300" dirty="0">
                <a:latin typeface="Arial" panose="020B0604020202020204" pitchFamily="34" charset="0"/>
                <a:cs typeface="Arial" panose="020B0604020202020204" pitchFamily="34" charset="0"/>
              </a:rPr>
              <a:t>= des cadres libérateurs et des frontières salvatrices pour le travail en partenariat</a:t>
            </a:r>
          </a:p>
          <a:p>
            <a:pPr marL="0" indent="0">
              <a:buNone/>
            </a:pPr>
            <a:r>
              <a:rPr lang="fr-FR" sz="4300" dirty="0">
                <a:latin typeface="Arial" panose="020B0604020202020204" pitchFamily="34" charset="0"/>
                <a:cs typeface="Arial" panose="020B0604020202020204" pitchFamily="34" charset="0"/>
              </a:rPr>
              <a:t>= un appui pour faire plus légitimement ce que nous tentions de faire depuis longtemps</a:t>
            </a:r>
          </a:p>
        </p:txBody>
      </p:sp>
    </p:spTree>
    <p:extLst>
      <p:ext uri="{BB962C8B-B14F-4D97-AF65-F5344CB8AC3E}">
        <p14:creationId xmlns:p14="http://schemas.microsoft.com/office/powerpoint/2010/main" val="1203778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138873" y="987985"/>
            <a:ext cx="59329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800" b="1" dirty="0">
                <a:solidFill>
                  <a:srgbClr val="FFFFFF"/>
                </a:solidFill>
              </a:rPr>
              <a:t>deux types de finalités</a:t>
            </a:r>
          </a:p>
        </p:txBody>
      </p:sp>
      <p:sp>
        <p:nvSpPr>
          <p:cNvPr id="5" name="Rectangle 4"/>
          <p:cNvSpPr/>
          <p:nvPr/>
        </p:nvSpPr>
        <p:spPr>
          <a:xfrm>
            <a:off x="2644627" y="2577588"/>
            <a:ext cx="3125303" cy="34990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solidFill>
                  <a:srgbClr val="FFFFFF"/>
                </a:solidFill>
              </a:rPr>
              <a:t>la culture comme fin en soi</a:t>
            </a:r>
          </a:p>
        </p:txBody>
      </p:sp>
      <p:sp>
        <p:nvSpPr>
          <p:cNvPr id="6" name="Rectangle 5"/>
          <p:cNvSpPr/>
          <p:nvPr/>
        </p:nvSpPr>
        <p:spPr>
          <a:xfrm>
            <a:off x="6395479" y="2580563"/>
            <a:ext cx="3125303" cy="34990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2305" y="2664752"/>
            <a:ext cx="301324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FFFFF"/>
                </a:solidFill>
              </a:rPr>
              <a:t>la culture comme "</a:t>
            </a:r>
            <a:r>
              <a:rPr lang="fr-FR" sz="2000" b="1" dirty="0">
                <a:solidFill>
                  <a:srgbClr val="FFFFFF"/>
                </a:solidFill>
              </a:rPr>
              <a:t>levier</a:t>
            </a:r>
            <a:r>
              <a:rPr lang="fr-FR" sz="2000" dirty="0">
                <a:solidFill>
                  <a:srgbClr val="FFFFFF"/>
                </a:solidFill>
              </a:rPr>
              <a:t>" :</a:t>
            </a:r>
          </a:p>
          <a:p>
            <a:endParaRPr lang="fr-FR" sz="2000" dirty="0">
              <a:solidFill>
                <a:srgbClr val="FFFF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2000" dirty="0">
                <a:solidFill>
                  <a:srgbClr val="FFFFFF"/>
                </a:solidFill>
              </a:rPr>
              <a:t>de développement durable</a:t>
            </a:r>
          </a:p>
          <a:p>
            <a:endParaRPr lang="fr-FR" sz="500" dirty="0">
              <a:solidFill>
                <a:srgbClr val="FFFF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2000" dirty="0">
                <a:solidFill>
                  <a:srgbClr val="FFFFFF"/>
                </a:solidFill>
              </a:rPr>
              <a:t>de cohésion sociale</a:t>
            </a:r>
          </a:p>
          <a:p>
            <a:endParaRPr lang="fr-FR" sz="500" dirty="0">
              <a:solidFill>
                <a:srgbClr val="FFFF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2000" dirty="0">
                <a:solidFill>
                  <a:srgbClr val="FFFFFF"/>
                </a:solidFill>
              </a:rPr>
              <a:t>de développement urbain</a:t>
            </a:r>
          </a:p>
          <a:p>
            <a:endParaRPr lang="fr-FR" sz="500" dirty="0">
              <a:solidFill>
                <a:srgbClr val="FFFF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2000" dirty="0">
                <a:solidFill>
                  <a:srgbClr val="FFFFFF"/>
                </a:solidFill>
              </a:rPr>
              <a:t>de rayonnement et d'attractivité</a:t>
            </a:r>
          </a:p>
          <a:p>
            <a:endParaRPr lang="fr-FR" sz="2000" dirty="0">
              <a:solidFill>
                <a:srgbClr val="FFFFFF"/>
              </a:solidFill>
            </a:endParaRPr>
          </a:p>
          <a:p>
            <a:endParaRPr lang="fr-FR" sz="2000" dirty="0">
              <a:solidFill>
                <a:srgbClr val="FFFFFF"/>
              </a:solidFill>
            </a:endParaRPr>
          </a:p>
          <a:p>
            <a:endParaRPr lang="fr-FR" sz="2000" dirty="0">
              <a:solidFill>
                <a:srgbClr val="FFFFFF"/>
              </a:solidFill>
            </a:endParaRPr>
          </a:p>
          <a:p>
            <a:endParaRPr lang="fr-FR" sz="2000" dirty="0">
              <a:solidFill>
                <a:srgbClr val="FFFFFF"/>
              </a:solidFill>
            </a:endParaRPr>
          </a:p>
          <a:p>
            <a:endParaRPr lang="fr-FR" sz="2000" dirty="0">
              <a:solidFill>
                <a:srgbClr val="FFFFFF"/>
              </a:solidFill>
            </a:endParaRPr>
          </a:p>
          <a:p>
            <a:endParaRPr lang="fr-FR" sz="2000" dirty="0">
              <a:solidFill>
                <a:srgbClr val="FFFFFF"/>
              </a:solidFill>
            </a:endParaRPr>
          </a:p>
          <a:p>
            <a:endParaRPr lang="fr-FR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06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835323" y="987985"/>
            <a:ext cx="52115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4800" b="1" dirty="0">
                <a:solidFill>
                  <a:srgbClr val="FFFFFF"/>
                </a:solidFill>
              </a:rPr>
              <a:t>5 axes transversaux</a:t>
            </a:r>
          </a:p>
        </p:txBody>
      </p:sp>
      <p:sp>
        <p:nvSpPr>
          <p:cNvPr id="5" name="Rectangle 4"/>
          <p:cNvSpPr/>
          <p:nvPr/>
        </p:nvSpPr>
        <p:spPr>
          <a:xfrm>
            <a:off x="2657079" y="2253835"/>
            <a:ext cx="3075497" cy="13074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rgbClr val="FFFFFF"/>
                </a:solidFill>
              </a:rPr>
              <a:t>faire vivre les </a:t>
            </a:r>
            <a:r>
              <a:rPr lang="fr-FR" sz="2000" b="1" u="sng" dirty="0">
                <a:solidFill>
                  <a:srgbClr val="FFFFFF"/>
                </a:solidFill>
              </a:rPr>
              <a:t>patrimoines</a:t>
            </a:r>
            <a:r>
              <a:rPr lang="fr-FR" sz="2000" dirty="0">
                <a:solidFill>
                  <a:srgbClr val="FFFFFF"/>
                </a:solidFill>
              </a:rPr>
              <a:t> de manière </a:t>
            </a:r>
            <a:r>
              <a:rPr lang="fr-FR" sz="2000" b="1" u="sng" dirty="0">
                <a:solidFill>
                  <a:srgbClr val="FFFFFF"/>
                </a:solidFill>
              </a:rPr>
              <a:t>ouverte</a:t>
            </a:r>
            <a:r>
              <a:rPr lang="fr-FR" sz="2000" dirty="0">
                <a:solidFill>
                  <a:srgbClr val="FFFFFF"/>
                </a:solidFill>
              </a:rPr>
              <a:t> et innovante</a:t>
            </a:r>
          </a:p>
        </p:txBody>
      </p:sp>
      <p:sp>
        <p:nvSpPr>
          <p:cNvPr id="6" name="Rectangle 5"/>
          <p:cNvSpPr/>
          <p:nvPr/>
        </p:nvSpPr>
        <p:spPr>
          <a:xfrm>
            <a:off x="2647610" y="3663898"/>
            <a:ext cx="3075497" cy="13074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rgbClr val="FFFFFF"/>
                </a:solidFill>
              </a:rPr>
              <a:t>engager la plus grande </a:t>
            </a:r>
            <a:r>
              <a:rPr lang="fr-FR" sz="2000" b="1" u="sng" dirty="0">
                <a:solidFill>
                  <a:srgbClr val="FFFFFF"/>
                </a:solidFill>
              </a:rPr>
              <a:t>diversité de publics</a:t>
            </a:r>
            <a:r>
              <a:rPr lang="fr-FR" sz="2000" b="1" dirty="0">
                <a:solidFill>
                  <a:srgbClr val="FFFFFF"/>
                </a:solidFill>
              </a:rPr>
              <a:t> </a:t>
            </a:r>
            <a:r>
              <a:rPr lang="fr-FR" sz="2000" dirty="0">
                <a:solidFill>
                  <a:srgbClr val="FFFFFF"/>
                </a:solidFill>
              </a:rPr>
              <a:t>dans des activités artistiques et culturelles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625690" y="5061509"/>
            <a:ext cx="3075497" cy="13074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rgbClr val="FFFFFF"/>
                </a:solidFill>
              </a:rPr>
              <a:t>développer le profil de la </a:t>
            </a:r>
            <a:r>
              <a:rPr lang="fr-FR" sz="2000" b="1" u="sng" dirty="0">
                <a:solidFill>
                  <a:srgbClr val="FFFFFF"/>
                </a:solidFill>
              </a:rPr>
              <a:t>ville portuaire </a:t>
            </a:r>
          </a:p>
          <a:p>
            <a:pPr algn="ctr"/>
            <a:r>
              <a:rPr lang="fr-FR" sz="2000" b="1" u="sng" dirty="0">
                <a:solidFill>
                  <a:srgbClr val="FFFFFF"/>
                </a:solidFill>
              </a:rPr>
              <a:t>européenne créative</a:t>
            </a:r>
          </a:p>
        </p:txBody>
      </p:sp>
      <p:sp>
        <p:nvSpPr>
          <p:cNvPr id="8" name="Rectangle 7"/>
          <p:cNvSpPr/>
          <p:nvPr/>
        </p:nvSpPr>
        <p:spPr>
          <a:xfrm>
            <a:off x="5937764" y="2259784"/>
            <a:ext cx="3075497" cy="19988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rgbClr val="FFFFFF"/>
                </a:solidFill>
              </a:rPr>
              <a:t>innover en matière d'</a:t>
            </a:r>
            <a:r>
              <a:rPr lang="fr-FR" sz="2000" b="1" u="sng" dirty="0">
                <a:solidFill>
                  <a:srgbClr val="FFFFFF"/>
                </a:solidFill>
              </a:rPr>
              <a:t>éducation populaire</a:t>
            </a:r>
            <a:r>
              <a:rPr lang="fr-FR" sz="2000" b="1" dirty="0">
                <a:solidFill>
                  <a:srgbClr val="FFFFFF"/>
                </a:solidFill>
              </a:rPr>
              <a:t> </a:t>
            </a:r>
            <a:r>
              <a:rPr lang="fr-FR" sz="2000" dirty="0">
                <a:solidFill>
                  <a:srgbClr val="FFFFFF"/>
                </a:solidFill>
              </a:rPr>
              <a:t>et d'apprentissage tout au long de la vie</a:t>
            </a:r>
          </a:p>
        </p:txBody>
      </p:sp>
      <p:sp>
        <p:nvSpPr>
          <p:cNvPr id="9" name="Rectangle 8"/>
          <p:cNvSpPr/>
          <p:nvPr/>
        </p:nvSpPr>
        <p:spPr>
          <a:xfrm>
            <a:off x="5953199" y="4379618"/>
            <a:ext cx="3075497" cy="19988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rgbClr val="FFFFFF"/>
                </a:solidFill>
              </a:rPr>
              <a:t>rendre </a:t>
            </a:r>
            <a:r>
              <a:rPr lang="fr-FR" sz="2000" b="1" u="sng" dirty="0">
                <a:solidFill>
                  <a:srgbClr val="FFFFFF"/>
                </a:solidFill>
              </a:rPr>
              <a:t>plus visible</a:t>
            </a:r>
            <a:r>
              <a:rPr lang="fr-FR" sz="2000" b="1" dirty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fr-FR" sz="2000" dirty="0">
                <a:solidFill>
                  <a:srgbClr val="FFFFFF"/>
                </a:solidFill>
              </a:rPr>
              <a:t>et plus lisible l'offre culturelle et artistique </a:t>
            </a:r>
          </a:p>
          <a:p>
            <a:pPr algn="ctr"/>
            <a:r>
              <a:rPr lang="fr-FR" sz="2000" dirty="0">
                <a:solidFill>
                  <a:srgbClr val="FFFFFF"/>
                </a:solidFill>
              </a:rPr>
              <a:t>de Dunkerque</a:t>
            </a:r>
          </a:p>
        </p:txBody>
      </p:sp>
    </p:spTree>
    <p:extLst>
      <p:ext uri="{BB962C8B-B14F-4D97-AF65-F5344CB8AC3E}">
        <p14:creationId xmlns:p14="http://schemas.microsoft.com/office/powerpoint/2010/main" val="109939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068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0438"/>
            <a:ext cx="16965613" cy="149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02" name="Group 4"/>
          <p:cNvGrpSpPr>
            <a:grpSpLocks/>
          </p:cNvGrpSpPr>
          <p:nvPr/>
        </p:nvGrpSpPr>
        <p:grpSpPr bwMode="auto">
          <a:xfrm>
            <a:off x="2788451" y="2940051"/>
            <a:ext cx="2554287" cy="1928813"/>
            <a:chOff x="0" y="0"/>
            <a:chExt cx="2288" cy="1728"/>
          </a:xfrm>
        </p:grpSpPr>
        <p:sp>
          <p:nvSpPr>
            <p:cNvPr id="51206" name="Oval 2"/>
            <p:cNvSpPr>
              <a:spLocks/>
            </p:cNvSpPr>
            <p:nvPr/>
          </p:nvSpPr>
          <p:spPr bwMode="auto">
            <a:xfrm>
              <a:off x="32" y="32"/>
              <a:ext cx="2224" cy="166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fr-FR" altLang="fr-FR" sz="1800"/>
            </a:p>
          </p:txBody>
        </p:sp>
        <p:pic>
          <p:nvPicPr>
            <p:cNvPr id="51207" name="Picture 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88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03" name="Oval 5"/>
          <p:cNvSpPr>
            <a:spLocks/>
          </p:cNvSpPr>
          <p:nvPr/>
        </p:nvSpPr>
        <p:spPr bwMode="auto">
          <a:xfrm>
            <a:off x="3887002" y="3804019"/>
            <a:ext cx="357187" cy="384175"/>
          </a:xfrm>
          <a:prstGeom prst="ellipse">
            <a:avLst/>
          </a:prstGeom>
          <a:solidFill>
            <a:srgbClr val="FF4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800"/>
          </a:p>
        </p:txBody>
      </p:sp>
      <p:sp>
        <p:nvSpPr>
          <p:cNvPr id="34822" name="Rectangle 6"/>
          <p:cNvSpPr>
            <a:spLocks/>
          </p:cNvSpPr>
          <p:nvPr/>
        </p:nvSpPr>
        <p:spPr bwMode="auto">
          <a:xfrm>
            <a:off x="1376630" y="3165109"/>
            <a:ext cx="7694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fr-FR" sz="1800" dirty="0">
                <a:solidFill>
                  <a:srgbClr val="FF3C00"/>
                </a:solidFill>
              </a:rPr>
              <a:t>80-100</a:t>
            </a:r>
            <a:br>
              <a:rPr lang="en-US" altLang="fr-FR" sz="1800" dirty="0">
                <a:solidFill>
                  <a:srgbClr val="FF3C00"/>
                </a:solidFill>
              </a:rPr>
            </a:br>
            <a:r>
              <a:rPr lang="en-US" altLang="fr-FR" sz="1800" dirty="0">
                <a:solidFill>
                  <a:srgbClr val="FF3C00"/>
                </a:solidFill>
              </a:rPr>
              <a:t>millions</a:t>
            </a:r>
          </a:p>
          <a:p>
            <a:pPr eaLnBrk="1" hangingPunct="1"/>
            <a:r>
              <a:rPr lang="en-US" altLang="fr-FR" sz="1800" dirty="0" err="1">
                <a:solidFill>
                  <a:srgbClr val="FF3C00"/>
                </a:solidFill>
              </a:rPr>
              <a:t>habts</a:t>
            </a:r>
            <a:endParaRPr lang="en-US" altLang="fr-FR" sz="1800" dirty="0">
              <a:solidFill>
                <a:srgbClr val="FF3C00"/>
              </a:solidFill>
            </a:endParaRPr>
          </a:p>
        </p:txBody>
      </p:sp>
      <p:sp>
        <p:nvSpPr>
          <p:cNvPr id="34823" name="Rectangle 7"/>
          <p:cNvSpPr>
            <a:spLocks/>
          </p:cNvSpPr>
          <p:nvPr/>
        </p:nvSpPr>
        <p:spPr bwMode="auto">
          <a:xfrm>
            <a:off x="4244189" y="2191912"/>
            <a:ext cx="8985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fr-FR" sz="1800" dirty="0">
                <a:solidFill>
                  <a:srgbClr val="FF3C00"/>
                </a:solidFill>
              </a:rPr>
              <a:t>3 </a:t>
            </a:r>
            <a:r>
              <a:rPr lang="en-US" altLang="fr-FR" sz="1800" dirty="0" err="1">
                <a:solidFill>
                  <a:srgbClr val="FF3C00"/>
                </a:solidFill>
              </a:rPr>
              <a:t>heures</a:t>
            </a:r>
            <a:endParaRPr lang="en-US" altLang="fr-FR" sz="1800" dirty="0">
              <a:solidFill>
                <a:srgbClr val="FF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5863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utoUpdateAnimBg="0"/>
      <p:bldP spid="3482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E7B492-F869-4C1B-BFAC-3357F7E3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Quelles conséquences pour nos partenariats et nos actions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DBA0A9-7BEF-47F1-BB1C-49068C37E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Pas de rigidifications dans des conventions bilatérales superflues. On se concentre ensemble sur </a:t>
            </a:r>
            <a:r>
              <a:rPr lang="fr-FR" b="1" dirty="0"/>
              <a:t>le sens et le fond, moins sur la forme</a:t>
            </a:r>
          </a:p>
          <a:p>
            <a:r>
              <a:rPr lang="fr-FR" dirty="0"/>
              <a:t>Les acteurs culturels et les bibliothécaires sont désormais légitimes pour travailler à la </a:t>
            </a:r>
            <a:r>
              <a:rPr lang="fr-FR" b="1" dirty="0"/>
              <a:t>mise en œuvre d’autres politiques publiques </a:t>
            </a:r>
            <a:r>
              <a:rPr lang="fr-FR" dirty="0"/>
              <a:t>(aménagement du territoire et urbanisme, emploi, social…)</a:t>
            </a:r>
          </a:p>
          <a:p>
            <a:r>
              <a:rPr lang="fr-FR" dirty="0"/>
              <a:t>Les bibliothèques sont des acteurs majeurs de la vie culturelle, mais pas seulement : la politique culturelle nous invite à déborder de ce cadre. Nos entrées ne sont plus appréhendées comme des sous-entrées réitérées et gratuites mais interprétées comme la preuve de la </a:t>
            </a:r>
            <a:r>
              <a:rPr lang="fr-FR" b="1" dirty="0"/>
              <a:t>largeur et de la profondeur de notre champ d’intervention</a:t>
            </a:r>
            <a:r>
              <a:rPr lang="fr-FR" dirty="0"/>
              <a:t>, ce qui nous rend très attractifs auprès des partenaires. </a:t>
            </a:r>
          </a:p>
        </p:txBody>
      </p:sp>
    </p:spTree>
    <p:extLst>
      <p:ext uri="{BB962C8B-B14F-4D97-AF65-F5344CB8AC3E}">
        <p14:creationId xmlns:p14="http://schemas.microsoft.com/office/powerpoint/2010/main" val="3371392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8923F8-DFE0-4EBA-BE53-44BCDA183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100" y="-234950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rgbClr val="E014A6"/>
                </a:solidFill>
              </a:rPr>
              <a:t>3. Derniers résultats et perspectives</a:t>
            </a:r>
          </a:p>
        </p:txBody>
      </p:sp>
    </p:spTree>
    <p:extLst>
      <p:ext uri="{BB962C8B-B14F-4D97-AF65-F5344CB8AC3E}">
        <p14:creationId xmlns:p14="http://schemas.microsoft.com/office/powerpoint/2010/main" val="1786713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445F59-EA27-4D8F-B32C-6FD779257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225"/>
            <a:ext cx="10515600" cy="59007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- Les partenaires se bousculent pour travailler avec nous, la frontière est franchie dans l’autre sens !</a:t>
            </a:r>
          </a:p>
          <a:p>
            <a:pPr>
              <a:buFontTx/>
              <a:buChar char="-"/>
            </a:pPr>
            <a:r>
              <a:rPr lang="fr-FR" dirty="0"/>
              <a:t>Présence massive du public</a:t>
            </a:r>
          </a:p>
          <a:p>
            <a:pPr>
              <a:buFontTx/>
              <a:buChar char="-"/>
            </a:pPr>
            <a:r>
              <a:rPr lang="fr-FR" dirty="0"/>
              <a:t>BIB+ est en plein développement, avec l’idée que les bibliothèques pourraient être au cœur d’une stratégie numérique de territoire</a:t>
            </a:r>
          </a:p>
          <a:p>
            <a:pPr>
              <a:buFontTx/>
              <a:buChar char="-"/>
            </a:pPr>
            <a:r>
              <a:rPr lang="fr-FR" dirty="0"/>
              <a:t>Dunkerque est une « smart city » : bus gratuit + bibliothèque gratuite = THNS</a:t>
            </a:r>
          </a:p>
          <a:p>
            <a:pPr>
              <a:buFontTx/>
              <a:buChar char="-"/>
            </a:pPr>
            <a:r>
              <a:rPr lang="fr-FR" dirty="0"/>
              <a:t>Forts de nos expériences innovantes, des partenariats institutionnels en plein développement : partir en livre, nuit de la lecture, EMI, grandes manifestations locales (carré plage, fun </a:t>
            </a:r>
            <a:r>
              <a:rPr lang="fr-FR" dirty="0" err="1"/>
              <a:t>game</a:t>
            </a:r>
            <a:r>
              <a:rPr lang="fr-FR" dirty="0"/>
              <a:t> </a:t>
            </a:r>
            <a:r>
              <a:rPr lang="fr-FR" dirty="0" err="1"/>
              <a:t>week</a:t>
            </a:r>
            <a:r>
              <a:rPr lang="fr-FR" dirty="0"/>
              <a:t>, tous acteurs pour dunkerque, dunkerque la féérique, marché du végétal…)</a:t>
            </a:r>
          </a:p>
          <a:p>
            <a:pPr marL="0" indent="0">
              <a:buNone/>
            </a:pPr>
            <a:endParaRPr lang="fr-FR" dirty="0">
              <a:solidFill>
                <a:srgbClr val="E014A6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E014A6"/>
                </a:solidFill>
              </a:rPr>
              <a:t>€€€ : ces partenariats représentent aujourd’hui presque 3x notre budget d’action culturelle, sociale et éducative annuel.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0813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9426DA-3E65-457E-898E-7B581C177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Conclusion : ne pas se brûler les ailes…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1B96A7-ECED-4EB6-9BED-15C477375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La transformation d’un service qui produit comme un artisan en un service qui produit en masse et pour les masses est éreintante et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questionnante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pour tous.</a:t>
            </a:r>
          </a:p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Il nous faut digérer notre nouvelle relation partenariale et accepter de renoncer aux petits bijoux de créativité, très couteux en ressources humaines.</a:t>
            </a:r>
          </a:p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Les frontières se sont élargies, notre identité s’est affirmée, on nous fait confiance. C’est une nouvelle échelle de travail, un nouveau défi.</a:t>
            </a:r>
          </a:p>
        </p:txBody>
      </p:sp>
    </p:spTree>
    <p:extLst>
      <p:ext uri="{BB962C8B-B14F-4D97-AF65-F5344CB8AC3E}">
        <p14:creationId xmlns:p14="http://schemas.microsoft.com/office/powerpoint/2010/main" val="992723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366E20-E3A8-4EB5-94C4-8BE2B9365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Parfois, les bibliothécaires se cachent pour pleurer le </a:t>
            </a:r>
            <a:r>
              <a:rPr lang="fr-FR" dirty="0" err="1"/>
              <a:t>chocostar</a:t>
            </a:r>
            <a:r>
              <a:rPr lang="fr-FR" dirty="0"/>
              <a:t>…</a:t>
            </a:r>
          </a:p>
        </p:txBody>
      </p:sp>
      <p:pic>
        <p:nvPicPr>
          <p:cNvPr id="15" name="Espace réservé du contenu 14">
            <a:extLst>
              <a:ext uri="{FF2B5EF4-FFF2-40B4-BE49-F238E27FC236}">
                <a16:creationId xmlns:a16="http://schemas.microsoft.com/office/drawing/2014/main" id="{1361D3FD-EE87-4132-A193-323C28294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14737"/>
            <a:ext cx="2143125" cy="2143125"/>
          </a:xfr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17E4A8F-F7FA-44F1-9B19-C8AA7F795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718" y="4205287"/>
            <a:ext cx="2943225" cy="155257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3373729-D776-416F-8042-8373BE3BFF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0" y="3614738"/>
            <a:ext cx="2143125" cy="21431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01DB804-B2D8-4E44-8CB7-521ED4ABC6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282" y="3661385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18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DFC821-387D-4FE4-923D-91B3B1FE2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25324" cy="5314949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Merci 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Vous pouvez nous suivre sur Instagram, Facebook, venir nous voir quand vous voulez. </a:t>
            </a:r>
            <a:b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Surtout, pensez bien à votre maillot de bain pour l’an prochain.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8900" dirty="0">
                <a:solidFill>
                  <a:srgbClr val="E01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ABF2020 : Dunkerque !</a:t>
            </a:r>
          </a:p>
        </p:txBody>
      </p:sp>
    </p:spTree>
    <p:extLst>
      <p:ext uri="{BB962C8B-B14F-4D97-AF65-F5344CB8AC3E}">
        <p14:creationId xmlns:p14="http://schemas.microsoft.com/office/powerpoint/2010/main" val="985369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361066-98AC-468B-A339-5224002B2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Dunkirk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? The place to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479F2E-19DA-4701-BA11-F52485E78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 septentrion ? Une terre d’échanges majeurs, un gros bassin de population, des habitants polyglottes aux identités culturelles multiples.</a:t>
            </a:r>
          </a:p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Quelles frontières pour notre politique culturelle ? </a:t>
            </a:r>
          </a:p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Une autre manière de voir qui produit des changements d’échelle libérateurs : </a:t>
            </a:r>
          </a:p>
          <a:p>
            <a:pPr>
              <a:buFontTx/>
              <a:buChar char="-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la fin des logiques d’établissements pour un projet culturel global</a:t>
            </a:r>
          </a:p>
          <a:p>
            <a:pPr>
              <a:buFontTx/>
              <a:buChar char="-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l’élargissement du réseau ville au réseau des Balises</a:t>
            </a:r>
          </a:p>
          <a:p>
            <a:pPr>
              <a:buFontTx/>
              <a:buChar char="-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 travail avec ses voisins dans une logique de développement durable</a:t>
            </a: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28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70B01A-0094-4611-9ACF-106DFCC4B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00150"/>
          </a:xfrm>
        </p:spPr>
        <p:txBody>
          <a:bodyPr>
            <a:normAutofit fontScale="90000"/>
          </a:bodyPr>
          <a:lstStyle/>
          <a:p>
            <a:pPr algn="r"/>
            <a:b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les hommes de la situation : Jean-Luc du Val </a:t>
            </a:r>
            <a:b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et Bruno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Cooren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17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ADC2BA-547E-4B2E-9AB0-C230F92BB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1. Contre mauvaise fortune, bon cœur 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C9CF7D-4386-47AC-A53B-727B93BD8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2013: pas de politique de lecture publique</a:t>
            </a:r>
          </a:p>
          <a:p>
            <a:pPr marL="0" indent="0">
              <a:buNone/>
            </a:pPr>
            <a:r>
              <a:rPr lang="fr-FR" dirty="0"/>
              <a:t>Pas de locaux adaptés / un réseau mal maillé / indicateurs au rouge / action culturelle pratiquement limitée à la jeunesse / action éducative et sociale concentrées sur les dépôts et les visites de classe ou de groupes</a:t>
            </a:r>
          </a:p>
          <a:p>
            <a:pPr marL="0" indent="0">
              <a:buNone/>
            </a:pPr>
            <a:r>
              <a:rPr lang="fr-FR" dirty="0"/>
              <a:t>Face à ce défaut d’image et de notoriété : refonte des principes de l’action culturelle en même temps qu’une stratégie de communication s’élabore. </a:t>
            </a:r>
          </a:p>
        </p:txBody>
      </p:sp>
    </p:spTree>
    <p:extLst>
      <p:ext uri="{BB962C8B-B14F-4D97-AF65-F5344CB8AC3E}">
        <p14:creationId xmlns:p14="http://schemas.microsoft.com/office/powerpoint/2010/main" val="3451897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1">
            <a:extLst>
              <a:ext uri="{FF2B5EF4-FFF2-40B4-BE49-F238E27FC236}">
                <a16:creationId xmlns:a16="http://schemas.microsoft.com/office/drawing/2014/main" id="{A465D431-3BCD-4211-9577-08BA8682D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0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785754"/>
      </p:ext>
    </p:extLst>
  </p:cSld>
  <p:clrMapOvr>
    <a:masterClrMapping/>
  </p:clrMapOvr>
  <p:transition spd="slow" advTm="9137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F7A61-C7AD-4FEC-8C0B-38ABB600C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Étape 1 : Nécessité fait loi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048DD0-DBF5-4938-AA82-D1058C984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775" y="1587500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Mal chez nous ? Allons chez les autres en apportant le dessert !</a:t>
            </a:r>
          </a:p>
          <a:p>
            <a:pPr marL="0" indent="0">
              <a:buNone/>
            </a:pPr>
            <a:r>
              <a:rPr lang="fr-FR" dirty="0"/>
              <a:t>Refuser la prestation de services</a:t>
            </a:r>
          </a:p>
          <a:p>
            <a:pPr marL="0" indent="0">
              <a:buNone/>
            </a:pPr>
            <a:r>
              <a:rPr lang="fr-FR" dirty="0"/>
              <a:t>Souligner, sublimer les propositions des autres, </a:t>
            </a:r>
            <a:r>
              <a:rPr lang="fr-FR" dirty="0" err="1"/>
              <a:t>co-construire</a:t>
            </a:r>
            <a:r>
              <a:rPr lang="fr-FR" dirty="0"/>
              <a:t>, s’embarquer pour des expériences inédites.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Bousculer nos frontières internes, réaffirmer nos missions et les traduire en actes auprès des partenaires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Ex : au cinéma, au musée. Accepter d’être d’abord peu identifiés par le public pour devenir progressivement indispensables auprès des partenaires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2795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oneTexte 4">
            <a:extLst>
              <a:ext uri="{FF2B5EF4-FFF2-40B4-BE49-F238E27FC236}">
                <a16:creationId xmlns:a16="http://schemas.microsoft.com/office/drawing/2014/main" id="{99890A04-DB3C-48B6-B631-9266F1B74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9" y="500063"/>
            <a:ext cx="17331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3200" dirty="0">
                <a:solidFill>
                  <a:srgbClr val="FF6699"/>
                </a:solidFill>
                <a:latin typeface="Arial" panose="020B0604020202020204" pitchFamily="34" charset="0"/>
              </a:rPr>
              <a:t>curieuse</a:t>
            </a:r>
          </a:p>
        </p:txBody>
      </p:sp>
      <p:sp>
        <p:nvSpPr>
          <p:cNvPr id="10243" name="ZoneTexte 5">
            <a:extLst>
              <a:ext uri="{FF2B5EF4-FFF2-40B4-BE49-F238E27FC236}">
                <a16:creationId xmlns:a16="http://schemas.microsoft.com/office/drawing/2014/main" id="{9B96A395-48D8-408A-AC70-7CB6C0EDD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4559" y="1279812"/>
            <a:ext cx="23695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3200" dirty="0">
                <a:solidFill>
                  <a:srgbClr val="FF6699"/>
                </a:solidFill>
                <a:latin typeface="Arial" panose="020B0604020202020204" pitchFamily="34" charset="0"/>
              </a:rPr>
              <a:t>surprenante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C182991-F4B7-4C4A-B4EB-4CB96F610CD5}"/>
              </a:ext>
            </a:extLst>
          </p:cNvPr>
          <p:cNvSpPr txBox="1"/>
          <p:nvPr/>
        </p:nvSpPr>
        <p:spPr>
          <a:xfrm>
            <a:off x="9008901" y="1113124"/>
            <a:ext cx="144539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partout</a:t>
            </a:r>
          </a:p>
        </p:txBody>
      </p:sp>
      <p:sp>
        <p:nvSpPr>
          <p:cNvPr id="10245" name="ZoneTexte 7">
            <a:extLst>
              <a:ext uri="{FF2B5EF4-FFF2-40B4-BE49-F238E27FC236}">
                <a16:creationId xmlns:a16="http://schemas.microsoft.com/office/drawing/2014/main" id="{C448A18D-F98B-4BCE-9CA2-181B09D57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3141663"/>
            <a:ext cx="1596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3200" dirty="0">
                <a:solidFill>
                  <a:srgbClr val="00B050"/>
                </a:solidFill>
                <a:latin typeface="Arial" panose="020B0604020202020204" pitchFamily="34" charset="0"/>
              </a:rPr>
              <a:t>amicale</a:t>
            </a:r>
          </a:p>
        </p:txBody>
      </p:sp>
      <p:sp>
        <p:nvSpPr>
          <p:cNvPr id="10246" name="ZoneTexte 8">
            <a:extLst>
              <a:ext uri="{FF2B5EF4-FFF2-40B4-BE49-F238E27FC236}">
                <a16:creationId xmlns:a16="http://schemas.microsoft.com/office/drawing/2014/main" id="{80271FFA-404E-481D-9BFA-FC8E9A235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7998" y="1980912"/>
            <a:ext cx="21194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3200" dirty="0">
                <a:solidFill>
                  <a:srgbClr val="00B050"/>
                </a:solidFill>
                <a:latin typeface="Arial" panose="020B0604020202020204" pitchFamily="34" charset="0"/>
              </a:rPr>
              <a:t>généreuse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F8E807-77B8-41F4-98AE-9F8F7F0FFA33}"/>
              </a:ext>
            </a:extLst>
          </p:cNvPr>
          <p:cNvSpPr txBox="1"/>
          <p:nvPr/>
        </p:nvSpPr>
        <p:spPr>
          <a:xfrm>
            <a:off x="8040688" y="2273300"/>
            <a:ext cx="241360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dirty="0">
                <a:solidFill>
                  <a:srgbClr val="E01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tout</a:t>
            </a:r>
            <a:r>
              <a:rPr lang="fr-FR" sz="3200" dirty="0">
                <a:solidFill>
                  <a:srgbClr val="E014A6"/>
                </a:solidFill>
                <a:cs typeface="Arial" charset="0"/>
              </a:rPr>
              <a:t> le temps</a:t>
            </a:r>
          </a:p>
        </p:txBody>
      </p:sp>
      <p:sp>
        <p:nvSpPr>
          <p:cNvPr id="10248" name="ZoneTexte 10">
            <a:extLst>
              <a:ext uri="{FF2B5EF4-FFF2-40B4-BE49-F238E27FC236}">
                <a16:creationId xmlns:a16="http://schemas.microsoft.com/office/drawing/2014/main" id="{31E91937-6CA2-4E8A-952C-975D116BE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689" y="4800600"/>
            <a:ext cx="11416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3200" dirty="0">
                <a:solidFill>
                  <a:srgbClr val="E014A6"/>
                </a:solidFill>
                <a:latin typeface="Arial" panose="020B0604020202020204" pitchFamily="34" charset="0"/>
              </a:rPr>
              <a:t>facile</a:t>
            </a:r>
          </a:p>
        </p:txBody>
      </p:sp>
      <p:sp>
        <p:nvSpPr>
          <p:cNvPr id="10249" name="ZoneTexte 11">
            <a:extLst>
              <a:ext uri="{FF2B5EF4-FFF2-40B4-BE49-F238E27FC236}">
                <a16:creationId xmlns:a16="http://schemas.microsoft.com/office/drawing/2014/main" id="{BEBC894D-B4EB-4C8B-BA9C-08791E4B3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4214" y="4937125"/>
            <a:ext cx="1984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3200" dirty="0">
                <a:solidFill>
                  <a:srgbClr val="E014A6"/>
                </a:solidFill>
              </a:rPr>
              <a:t>séduisante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522A211-1488-40B6-AFBC-669D5A696BA7}"/>
              </a:ext>
            </a:extLst>
          </p:cNvPr>
          <p:cNvSpPr txBox="1"/>
          <p:nvPr/>
        </p:nvSpPr>
        <p:spPr>
          <a:xfrm>
            <a:off x="8040688" y="3919976"/>
            <a:ext cx="173316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évidente</a:t>
            </a:r>
          </a:p>
        </p:txBody>
      </p:sp>
      <p:sp>
        <p:nvSpPr>
          <p:cNvPr id="10251" name="ZoneTexte 13">
            <a:extLst>
              <a:ext uri="{FF2B5EF4-FFF2-40B4-BE49-F238E27FC236}">
                <a16:creationId xmlns:a16="http://schemas.microsoft.com/office/drawing/2014/main" id="{F76248A5-05B3-43BF-982D-04D9131F4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322" y="3461761"/>
            <a:ext cx="2284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3200" dirty="0">
                <a:solidFill>
                  <a:srgbClr val="FF6699"/>
                </a:solidFill>
                <a:latin typeface="Arial" panose="020B0604020202020204" pitchFamily="34" charset="0"/>
              </a:rPr>
              <a:t>efficace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863ED67-402F-40FA-9B9F-3030452DA5A4}"/>
              </a:ext>
            </a:extLst>
          </p:cNvPr>
          <p:cNvSpPr txBox="1"/>
          <p:nvPr/>
        </p:nvSpPr>
        <p:spPr>
          <a:xfrm>
            <a:off x="5179310" y="5263864"/>
            <a:ext cx="155042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gratuite</a:t>
            </a:r>
          </a:p>
        </p:txBody>
      </p:sp>
    </p:spTree>
    <p:extLst>
      <p:ext uri="{BB962C8B-B14F-4D97-AF65-F5344CB8AC3E}">
        <p14:creationId xmlns:p14="http://schemas.microsoft.com/office/powerpoint/2010/main" val="3571150509"/>
      </p:ext>
    </p:extLst>
  </p:cSld>
  <p:clrMapOvr>
    <a:masterClrMapping/>
  </p:clrMapOvr>
  <p:transition spd="slow" advTm="10193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D2C563-AF64-401F-9489-BECA370D6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77887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1"/>
                </a:solidFill>
              </a:rPr>
              <a:t>Étape 2 : les premiers retours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3F010E-6167-4F50-B2DE-B77FCF2E22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Lectures au cinéma ? Ateliers stop motion à la bibliothèque !</a:t>
            </a:r>
          </a:p>
          <a:p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bibliothèques pop-up ? Les semaines de la mer à la bibliothèque !</a:t>
            </a:r>
          </a:p>
          <a:p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implication active dans un festival ? Des spectacles de la scène nationale à la bibliothèque !</a:t>
            </a:r>
          </a:p>
        </p:txBody>
      </p:sp>
    </p:spTree>
    <p:extLst>
      <p:ext uri="{BB962C8B-B14F-4D97-AF65-F5344CB8AC3E}">
        <p14:creationId xmlns:p14="http://schemas.microsoft.com/office/powerpoint/2010/main" val="42333269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854</Words>
  <Application>Microsoft Office PowerPoint</Application>
  <PresentationFormat>Grand écran</PresentationFormat>
  <Paragraphs>117</Paragraphs>
  <Slides>25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ＭＳ Ｐゴシック</vt:lpstr>
      <vt:lpstr>Arial</vt:lpstr>
      <vt:lpstr>Calibri</vt:lpstr>
      <vt:lpstr>Calibri Light</vt:lpstr>
      <vt:lpstr>Thème Office</vt:lpstr>
      <vt:lpstr>Ces partenariats qui bousculent les frontières</vt:lpstr>
      <vt:lpstr>Présentation PowerPoint</vt:lpstr>
      <vt:lpstr>Dunkirk ? The place to be !</vt:lpstr>
      <vt:lpstr> les hommes de la situation : Jean-Luc du Val  et Bruno Cooren</vt:lpstr>
      <vt:lpstr>1. Contre mauvaise fortune, bon cœur !</vt:lpstr>
      <vt:lpstr>Présentation PowerPoint</vt:lpstr>
      <vt:lpstr>Étape 1 : Nécessité fait loi</vt:lpstr>
      <vt:lpstr>Présentation PowerPoint</vt:lpstr>
      <vt:lpstr>Étape 2 : les premiers retours </vt:lpstr>
      <vt:lpstr>Et faire entrer le train fantôme au chausse-pied.</vt:lpstr>
      <vt:lpstr>Étape 3 : détoner pour étonner  bousculer les codes, aller là où nous ne sommes pas attendus, secouer un peu pour changer d’image et élargir nos publics…  …avec une constante qui vous parlera : un tout petit budget, mais des partenaires désormais contributeurs.</vt:lpstr>
      <vt:lpstr>Présentation PowerPoint</vt:lpstr>
      <vt:lpstr>Principes des partenariats en action culturelle, sociale, éducative :    -co-construction jusqu’à l’incompréhension provisoire des partenaires historiques (ex : les professeurs) - un prêté pour un rendu (ex : convention ville Aduges avec les maisons de quartier) - un coup chez vous un coup chez nous (ex : été des Balises) - inclusion des publics facilitée par la gratuité totale, rassembler des publics et des partenaires qui ne se croisent pas habituellement.</vt:lpstr>
      <vt:lpstr>Présentation PowerPoint</vt:lpstr>
      <vt:lpstr>Mais tout cela ne serait rien sans…</vt:lpstr>
      <vt:lpstr>NB : Un cadre tardif (votée en décembre 2018), à l’appui de nombreux autres :</vt:lpstr>
      <vt:lpstr>Présentation PowerPoint</vt:lpstr>
      <vt:lpstr>Présentation PowerPoint</vt:lpstr>
      <vt:lpstr>Présentation PowerPoint</vt:lpstr>
      <vt:lpstr>Quelles conséquences pour nos partenariats et nos actions ? </vt:lpstr>
      <vt:lpstr>3. Derniers résultats et perspectives</vt:lpstr>
      <vt:lpstr>Présentation PowerPoint</vt:lpstr>
      <vt:lpstr>Conclusion : ne pas se brûler les ailes…</vt:lpstr>
      <vt:lpstr>Parfois, les bibliothécaires se cachent pour pleurer le chocostar…</vt:lpstr>
      <vt:lpstr>          Merci  Vous pouvez nous suivre sur Instagram, Facebook, venir nous voir quand vous voulez.  Surtout, pensez bien à votre maillot de bain pour l’an prochain.   ABF2020 : Dunkerque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 partenariats qui bousculent les frontières</dc:title>
  <dc:creator>Amaël DUMOULIN</dc:creator>
  <cp:lastModifiedBy>Amaël DUMOULIN</cp:lastModifiedBy>
  <cp:revision>27</cp:revision>
  <dcterms:created xsi:type="dcterms:W3CDTF">2019-06-04T07:52:55Z</dcterms:created>
  <dcterms:modified xsi:type="dcterms:W3CDTF">2019-06-04T19:53:32Z</dcterms:modified>
</cp:coreProperties>
</file>