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82" r:id="rId3"/>
    <p:sldId id="281" r:id="rId4"/>
    <p:sldId id="266" r:id="rId5"/>
    <p:sldId id="283" r:id="rId6"/>
    <p:sldId id="287" r:id="rId7"/>
    <p:sldId id="288" r:id="rId8"/>
    <p:sldId id="293" r:id="rId9"/>
    <p:sldId id="301" r:id="rId10"/>
    <p:sldId id="259" r:id="rId11"/>
    <p:sldId id="279" r:id="rId12"/>
    <p:sldId id="290" r:id="rId13"/>
    <p:sldId id="271" r:id="rId14"/>
    <p:sldId id="298" r:id="rId15"/>
    <p:sldId id="292" r:id="rId16"/>
    <p:sldId id="276" r:id="rId17"/>
    <p:sldId id="294" r:id="rId18"/>
    <p:sldId id="299" r:id="rId19"/>
    <p:sldId id="300" r:id="rId20"/>
    <p:sldId id="303" r:id="rId21"/>
    <p:sldId id="296" r:id="rId22"/>
    <p:sldId id="258" r:id="rId23"/>
    <p:sldId id="275" r:id="rId24"/>
    <p:sldId id="295" r:id="rId25"/>
    <p:sldId id="270" r:id="rId26"/>
    <p:sldId id="264" r:id="rId27"/>
    <p:sldId id="304" r:id="rId28"/>
    <p:sldId id="269" r:id="rId29"/>
    <p:sldId id="257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F845E84-C48A-4F94-99DC-B03A80DE7649}">
          <p14:sldIdLst>
            <p14:sldId id="280"/>
            <p14:sldId id="282"/>
            <p14:sldId id="281"/>
            <p14:sldId id="266"/>
            <p14:sldId id="283"/>
            <p14:sldId id="287"/>
            <p14:sldId id="288"/>
            <p14:sldId id="293"/>
            <p14:sldId id="301"/>
            <p14:sldId id="259"/>
            <p14:sldId id="279"/>
            <p14:sldId id="290"/>
            <p14:sldId id="271"/>
            <p14:sldId id="298"/>
            <p14:sldId id="292"/>
            <p14:sldId id="276"/>
            <p14:sldId id="294"/>
            <p14:sldId id="299"/>
            <p14:sldId id="300"/>
            <p14:sldId id="303"/>
            <p14:sldId id="296"/>
            <p14:sldId id="258"/>
            <p14:sldId id="275"/>
            <p14:sldId id="295"/>
            <p14:sldId id="270"/>
            <p14:sldId id="264"/>
            <p14:sldId id="304"/>
            <p14:sldId id="269"/>
            <p14:sldId id="257"/>
            <p14:sldId id="285"/>
          </p14:sldIdLst>
        </p14:section>
        <p14:section name="Section sans titre" id="{A53A1BE8-272E-41F3-81CF-292A76B5FAB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C83"/>
    <a:srgbClr val="97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303" autoAdjust="0"/>
  </p:normalViewPr>
  <p:slideViewPr>
    <p:cSldViewPr>
      <p:cViewPr varScale="1">
        <p:scale>
          <a:sx n="100" d="100"/>
          <a:sy n="100" d="100"/>
        </p:scale>
        <p:origin x="8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2E657-7BD3-4827-B1CF-C18295EEEE6D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29B7-A595-47D0-BC1F-1DD5AF7D22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0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29B7-A595-47D0-BC1F-1DD5AF7D220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29B7-A595-47D0-BC1F-1DD5AF7D220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29B7-A595-47D0-BC1F-1DD5AF7D220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2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29B7-A595-47D0-BC1F-1DD5AF7D220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55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9CC445-1181-4631-964C-4D0584CE199E}" type="slidenum">
              <a:rPr lang="fr-FR" smtClean="0"/>
              <a:pPr rtl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0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29B7-A595-47D0-BC1F-1DD5AF7D220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46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EA30-799C-436E-ABE1-F4385C370CD7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968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6965-A12F-4FEA-A4B0-0E6F639020AA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86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791F-4965-4E85-9D43-F1B8715878FB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2223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images sur la couverture et à l’intérieur du jou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e 72" descr="Arrière-plan journal">
            <a:extLst>
              <a:ext uri="{FF2B5EF4-FFF2-40B4-BE49-F238E27FC236}">
                <a16:creationId xmlns:a16="http://schemas.microsoft.com/office/drawing/2014/main" id="{304DB375-DD2E-45CD-9749-6CC5BE3C5697}"/>
              </a:ext>
            </a:extLst>
          </p:cNvPr>
          <p:cNvGrpSpPr/>
          <p:nvPr userDrawn="1"/>
        </p:nvGrpSpPr>
        <p:grpSpPr>
          <a:xfrm>
            <a:off x="601886" y="17547"/>
            <a:ext cx="8220235" cy="7016196"/>
            <a:chOff x="802514" y="17547"/>
            <a:chExt cx="10960313" cy="7016196"/>
          </a:xfrm>
        </p:grpSpPr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A943B6F-383D-4428-AB57-3CAB16378D77}"/>
                </a:ext>
              </a:extLst>
            </p:cNvPr>
            <p:cNvSpPr/>
            <p:nvPr userDrawn="1"/>
          </p:nvSpPr>
          <p:spPr>
            <a:xfrm rot="180000">
              <a:off x="5787266" y="249159"/>
              <a:ext cx="5975561" cy="6784584"/>
            </a:xfrm>
            <a:custGeom>
              <a:avLst/>
              <a:gdLst>
                <a:gd name="connsiteX0" fmla="*/ 0 w 5975561"/>
                <a:gd name="connsiteY0" fmla="*/ 0 h 6784584"/>
                <a:gd name="connsiteX1" fmla="*/ 5975560 w 5975561"/>
                <a:gd name="connsiteY1" fmla="*/ 0 h 6784584"/>
                <a:gd name="connsiteX2" fmla="*/ 5975561 w 5975561"/>
                <a:gd name="connsiteY2" fmla="*/ 6471418 h 6784584"/>
                <a:gd name="connsiteX3" fmla="*/ 0 w 5975561"/>
                <a:gd name="connsiteY3" fmla="*/ 6784584 h 67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5561" h="6784584">
                  <a:moveTo>
                    <a:pt x="0" y="0"/>
                  </a:moveTo>
                  <a:lnTo>
                    <a:pt x="5975560" y="0"/>
                  </a:lnTo>
                  <a:lnTo>
                    <a:pt x="5975561" y="6471418"/>
                  </a:lnTo>
                  <a:lnTo>
                    <a:pt x="0" y="6784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79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350" noProof="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D32C1C-3328-43F6-821C-18463048EF06}"/>
                </a:ext>
              </a:extLst>
            </p:cNvPr>
            <p:cNvSpPr/>
            <p:nvPr userDrawn="1"/>
          </p:nvSpPr>
          <p:spPr>
            <a:xfrm rot="180000">
              <a:off x="7786740" y="554001"/>
              <a:ext cx="3852000" cy="30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350" noProof="0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4FA3D63-A0ED-49E8-A492-4EA737EAE450}"/>
                </a:ext>
              </a:extLst>
            </p:cNvPr>
            <p:cNvSpPr/>
            <p:nvPr/>
          </p:nvSpPr>
          <p:spPr>
            <a:xfrm rot="21540000">
              <a:off x="811571" y="99534"/>
              <a:ext cx="7300685" cy="6839319"/>
            </a:xfrm>
            <a:custGeom>
              <a:avLst/>
              <a:gdLst>
                <a:gd name="connsiteX0" fmla="*/ 7300685 w 7300685"/>
                <a:gd name="connsiteY0" fmla="*/ 0 h 6839319"/>
                <a:gd name="connsiteX1" fmla="*/ 7300685 w 7300685"/>
                <a:gd name="connsiteY1" fmla="*/ 6839319 h 6839319"/>
                <a:gd name="connsiteX2" fmla="*/ 0 w 7300685"/>
                <a:gd name="connsiteY2" fmla="*/ 6711885 h 6839319"/>
                <a:gd name="connsiteX3" fmla="*/ 0 w 7300685"/>
                <a:gd name="connsiteY3" fmla="*/ 0 h 68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0685" h="6839319">
                  <a:moveTo>
                    <a:pt x="7300685" y="0"/>
                  </a:moveTo>
                  <a:lnTo>
                    <a:pt x="7300685" y="6839319"/>
                  </a:lnTo>
                  <a:lnTo>
                    <a:pt x="0" y="6711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350" noProof="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2BCCF94-4CDC-417A-948C-AB2D8944B0D9}"/>
                </a:ext>
              </a:extLst>
            </p:cNvPr>
            <p:cNvSpPr/>
            <p:nvPr/>
          </p:nvSpPr>
          <p:spPr>
            <a:xfrm rot="21480000">
              <a:off x="802514" y="17547"/>
              <a:ext cx="7300685" cy="6986600"/>
            </a:xfrm>
            <a:custGeom>
              <a:avLst/>
              <a:gdLst>
                <a:gd name="connsiteX0" fmla="*/ 4214144 w 7300685"/>
                <a:gd name="connsiteY0" fmla="*/ 0 h 6986600"/>
                <a:gd name="connsiteX1" fmla="*/ 7300685 w 7300685"/>
                <a:gd name="connsiteY1" fmla="*/ 107785 h 6986600"/>
                <a:gd name="connsiteX2" fmla="*/ 7300685 w 7300685"/>
                <a:gd name="connsiteY2" fmla="*/ 6986600 h 6986600"/>
                <a:gd name="connsiteX3" fmla="*/ 0 w 7300685"/>
                <a:gd name="connsiteY3" fmla="*/ 6731654 h 6986600"/>
                <a:gd name="connsiteX4" fmla="*/ 0 w 7300685"/>
                <a:gd name="connsiteY4" fmla="*/ 0 h 698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0685" h="6986600">
                  <a:moveTo>
                    <a:pt x="4214144" y="0"/>
                  </a:moveTo>
                  <a:lnTo>
                    <a:pt x="7300685" y="107785"/>
                  </a:lnTo>
                  <a:lnTo>
                    <a:pt x="7300685" y="6986600"/>
                  </a:lnTo>
                  <a:lnTo>
                    <a:pt x="0" y="673165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  <a:gs pos="79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350" noProof="0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BCBB27ED-05D1-489E-BD57-C95DD0A5B737}"/>
                </a:ext>
              </a:extLst>
            </p:cNvPr>
            <p:cNvSpPr/>
            <p:nvPr userDrawn="1"/>
          </p:nvSpPr>
          <p:spPr>
            <a:xfrm rot="21480000">
              <a:off x="1223915" y="1943034"/>
              <a:ext cx="6552000" cy="5047459"/>
            </a:xfrm>
            <a:custGeom>
              <a:avLst/>
              <a:gdLst>
                <a:gd name="connsiteX0" fmla="*/ 6552000 w 6552000"/>
                <a:gd name="connsiteY0" fmla="*/ 0 h 5047459"/>
                <a:gd name="connsiteX1" fmla="*/ 6552000 w 6552000"/>
                <a:gd name="connsiteY1" fmla="*/ 5047459 h 5047459"/>
                <a:gd name="connsiteX2" fmla="*/ 0 w 6552000"/>
                <a:gd name="connsiteY2" fmla="*/ 4818658 h 5047459"/>
                <a:gd name="connsiteX3" fmla="*/ 0 w 6552000"/>
                <a:gd name="connsiteY3" fmla="*/ 0 h 50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2000" h="5047459">
                  <a:moveTo>
                    <a:pt x="6552000" y="0"/>
                  </a:moveTo>
                  <a:lnTo>
                    <a:pt x="6552000" y="5047459"/>
                  </a:lnTo>
                  <a:lnTo>
                    <a:pt x="0" y="4818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350" noProof="0" dirty="0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10755BE-626B-47FD-81BB-EF99B3695766}"/>
                </a:ext>
              </a:extLst>
            </p:cNvPr>
            <p:cNvCxnSpPr/>
            <p:nvPr userDrawn="1"/>
          </p:nvCxnSpPr>
          <p:spPr>
            <a:xfrm rot="21480000">
              <a:off x="961418" y="1737052"/>
              <a:ext cx="2712914" cy="0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CE2764F-9956-4002-8E27-D431CF7286BA}"/>
                </a:ext>
              </a:extLst>
            </p:cNvPr>
            <p:cNvCxnSpPr/>
            <p:nvPr userDrawn="1"/>
          </p:nvCxnSpPr>
          <p:spPr>
            <a:xfrm rot="21480000">
              <a:off x="5102446" y="1592444"/>
              <a:ext cx="2712914" cy="0"/>
            </a:xfrm>
            <a:prstGeom prst="line">
              <a:avLst/>
            </a:prstGeom>
            <a:ln>
              <a:solidFill>
                <a:schemeClr val="tx1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6E0E19B-F9EC-450E-8924-5D03944A4E73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 rot="180000">
            <a:off x="6399609" y="4316413"/>
            <a:ext cx="1080000" cy="1440000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 sz="900" i="1"/>
            </a:lvl1pPr>
          </a:lstStyle>
          <a:p>
            <a:pPr rtl="0"/>
            <a:r>
              <a:rPr lang="fr-FR" noProof="0" dirty="0"/>
              <a:t>Insérez ou glissez-déplacez plusieurs photos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9ADB903C-D174-43C2-A256-4BCABEF187E4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180000">
            <a:off x="7721204" y="3865563"/>
            <a:ext cx="837000" cy="1116000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 sz="900" i="1"/>
            </a:lvl1pPr>
          </a:lstStyle>
          <a:p>
            <a:pPr rtl="0"/>
            <a:r>
              <a:rPr lang="fr-FR" noProof="0" dirty="0"/>
              <a:t>Insérez ou glissez-déplacez une photo</a:t>
            </a:r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A9D68D87-AC5B-47C0-8498-256D7B8432A8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 rot="180000">
            <a:off x="7774781" y="5324475"/>
            <a:ext cx="756000" cy="1008000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 sz="900" i="1"/>
            </a:lvl1pPr>
          </a:lstStyle>
          <a:p>
            <a:pPr rtl="0"/>
            <a:r>
              <a:rPr lang="fr-FR" noProof="0" dirty="0"/>
              <a:t>Insérez ou glissez-déplacez une photo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F931D65A-67E7-45FE-A562-09DB0DB05253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 rot="180000">
            <a:off x="6412207" y="3782305"/>
            <a:ext cx="1018967" cy="313930"/>
          </a:xfrm>
        </p:spPr>
        <p:txBody>
          <a:bodyPr rtlCol="0"/>
          <a:lstStyle>
            <a:lvl1pPr marL="0" indent="0">
              <a:buNone/>
              <a:defRPr sz="9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 dirty="0"/>
              <a:t>Placez la légende de votre photo ici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13D3B13-4F6A-48BE-8477-3BD765F2246F}"/>
              </a:ext>
            </a:extLst>
          </p:cNvPr>
          <p:cNvCxnSpPr>
            <a:cxnSpLocks/>
          </p:cNvCxnSpPr>
          <p:nvPr userDrawn="1"/>
        </p:nvCxnSpPr>
        <p:spPr>
          <a:xfrm rot="21480000">
            <a:off x="1527731" y="591790"/>
            <a:ext cx="0" cy="921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2284C1B-8602-4E0C-B66F-E679F55292FB}"/>
              </a:ext>
            </a:extLst>
          </p:cNvPr>
          <p:cNvCxnSpPr>
            <a:cxnSpLocks/>
          </p:cNvCxnSpPr>
          <p:nvPr userDrawn="1"/>
        </p:nvCxnSpPr>
        <p:spPr>
          <a:xfrm rot="21480000">
            <a:off x="5018522" y="429257"/>
            <a:ext cx="0" cy="9208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’image 57">
            <a:extLst>
              <a:ext uri="{FF2B5EF4-FFF2-40B4-BE49-F238E27FC236}">
                <a16:creationId xmlns:a16="http://schemas.microsoft.com/office/drawing/2014/main" id="{66ACBC8E-31E4-49FA-9FA0-65C7CF597CA9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 rot="-120000">
            <a:off x="1056479" y="2122952"/>
            <a:ext cx="4644000" cy="4861203"/>
          </a:xfrm>
          <a:custGeom>
            <a:avLst/>
            <a:gdLst>
              <a:gd name="connsiteX0" fmla="*/ 6192000 w 6192000"/>
              <a:gd name="connsiteY0" fmla="*/ 0 h 4861203"/>
              <a:gd name="connsiteX1" fmla="*/ 6192000 w 6192000"/>
              <a:gd name="connsiteY1" fmla="*/ 4861203 h 4861203"/>
              <a:gd name="connsiteX2" fmla="*/ 0 w 6192000"/>
              <a:gd name="connsiteY2" fmla="*/ 4644974 h 4861203"/>
              <a:gd name="connsiteX3" fmla="*/ 0 w 6192000"/>
              <a:gd name="connsiteY3" fmla="*/ 0 h 48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000" h="4861203">
                <a:moveTo>
                  <a:pt x="6192000" y="0"/>
                </a:moveTo>
                <a:lnTo>
                  <a:pt x="6192000" y="4861203"/>
                </a:lnTo>
                <a:lnTo>
                  <a:pt x="0" y="46449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 cap="sq">
            <a:noFill/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/>
            </a:lvl1pPr>
          </a:lstStyle>
          <a:p>
            <a:pPr rtl="0"/>
            <a:r>
              <a:rPr lang="fr-FR" noProof="0" dirty="0"/>
              <a:t>Insérez ou glissez-déplacez une photo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B9F88CA1-FF67-4493-92A4-72AD8F0E30F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rot="-120000">
            <a:off x="2799759" y="1571400"/>
            <a:ext cx="997419" cy="219075"/>
          </a:xfrm>
        </p:spPr>
        <p:txBody>
          <a:bodyPr rtlCol="0" anchor="ctr"/>
          <a:lstStyle>
            <a:lvl1pPr marL="0" indent="0" algn="ctr">
              <a:buNone/>
              <a:defRPr sz="900" i="1"/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fr-FR" noProof="0" dirty="0"/>
              <a:t>Date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5AE3D1C-ADE1-42E6-881B-3B2123640C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 rot="-120000">
            <a:off x="697133" y="609880"/>
            <a:ext cx="768404" cy="867599"/>
          </a:xfrm>
          <a:ln w="44450" cmpd="dbl">
            <a:solidFill>
              <a:schemeClr val="bg1">
                <a:lumMod val="8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675"/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fr-FR" noProof="0" dirty="0"/>
              <a:t>Note Gauche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1BDF8071-3156-4037-BA7C-C1191CCDD63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 rot="-120000">
            <a:off x="5085172" y="408180"/>
            <a:ext cx="768401" cy="975582"/>
          </a:xfrm>
        </p:spPr>
        <p:txBody>
          <a:bodyPr rtlCol="0"/>
          <a:lstStyle>
            <a:lvl1pPr marL="0" indent="0" algn="r">
              <a:buNone/>
              <a:defRPr sz="675"/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fr-FR" noProof="0" dirty="0"/>
              <a:t>Note Droite</a:t>
            </a:r>
          </a:p>
        </p:txBody>
      </p:sp>
      <p:sp>
        <p:nvSpPr>
          <p:cNvPr id="12" name="Zone de texte 11">
            <a:extLst>
              <a:ext uri="{FF2B5EF4-FFF2-40B4-BE49-F238E27FC236}">
                <a16:creationId xmlns:a16="http://schemas.microsoft.com/office/drawing/2014/main" id="{E29D506E-0E44-4A2C-B6C5-B16A23A59AC1}"/>
              </a:ext>
            </a:extLst>
          </p:cNvPr>
          <p:cNvSpPr txBox="1"/>
          <p:nvPr userDrawn="1"/>
        </p:nvSpPr>
        <p:spPr>
          <a:xfrm rot="-120000">
            <a:off x="2280141" y="183592"/>
            <a:ext cx="2182739" cy="19620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fr-FR" sz="1275" noProof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Fêter le départ à la retraite de 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1A4CE4-19C4-4019-BB46-CB72DA585FB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70DCAE40-70AE-47C6-99EB-7E5B06FB017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 rot="-120000">
            <a:off x="2280141" y="142001"/>
            <a:ext cx="2182739" cy="271521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fr-FR" noProof="0" dirty="0"/>
              <a:t>Sous-titre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484EC088-D3A5-44A0-8058-421399618A9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 rot="-120000">
            <a:off x="3846796" y="5526041"/>
            <a:ext cx="1789409" cy="900000"/>
          </a:xfrm>
          <a:solidFill>
            <a:schemeClr val="bg1"/>
          </a:solidFill>
        </p:spPr>
        <p:txBody>
          <a:bodyPr rIns="72000" rtlCol="0" anchor="ctr"/>
          <a:lstStyle>
            <a:lvl1pPr marL="0" indent="0" algn="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400" b="1" spc="-113"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64" name="Espace réservé d’image 63">
            <a:extLst>
              <a:ext uri="{FF2B5EF4-FFF2-40B4-BE49-F238E27FC236}">
                <a16:creationId xmlns:a16="http://schemas.microsoft.com/office/drawing/2014/main" id="{884405B5-1519-4F54-AE22-BEF35819413C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 rot="180000">
            <a:off x="5992741" y="728336"/>
            <a:ext cx="2601428" cy="2669189"/>
          </a:xfrm>
          <a:custGeom>
            <a:avLst/>
            <a:gdLst>
              <a:gd name="connsiteX0" fmla="*/ 0 w 3468570"/>
              <a:gd name="connsiteY0" fmla="*/ 0 h 2669189"/>
              <a:gd name="connsiteX1" fmla="*/ 3468570 w 3468570"/>
              <a:gd name="connsiteY1" fmla="*/ 5189 h 2669189"/>
              <a:gd name="connsiteX2" fmla="*/ 3468570 w 3468570"/>
              <a:gd name="connsiteY2" fmla="*/ 2669189 h 2669189"/>
              <a:gd name="connsiteX3" fmla="*/ 186648 w 3468570"/>
              <a:gd name="connsiteY3" fmla="*/ 2669189 h 266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570" h="2669189">
                <a:moveTo>
                  <a:pt x="0" y="0"/>
                </a:moveTo>
                <a:lnTo>
                  <a:pt x="3468570" y="5189"/>
                </a:lnTo>
                <a:lnTo>
                  <a:pt x="3468570" y="2669189"/>
                </a:lnTo>
                <a:lnTo>
                  <a:pt x="186648" y="26691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/>
            </a:lvl1pPr>
          </a:lstStyle>
          <a:p>
            <a:pPr rtl="0"/>
            <a:r>
              <a:rPr lang="fr-FR" noProof="0" dirty="0"/>
              <a:t>Insérez ou glissez-déplacez plusieurs photos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F0B981B-5176-4B62-A05B-FE0A6EBEE49F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281675" y="898916"/>
            <a:ext cx="1323257" cy="527050"/>
          </a:xfrm>
          <a:solidFill>
            <a:schemeClr val="bg1"/>
          </a:solidFill>
        </p:spPr>
        <p:txBody>
          <a:bodyPr rIns="108000" rtlCol="0" anchor="ctr"/>
          <a:lstStyle>
            <a:lvl1pPr marL="0" indent="0" algn="r">
              <a:buFont typeface="Arial" panose="020B0604020202020204" pitchFamily="34" charset="0"/>
              <a:buNone/>
              <a:defRPr sz="1050"/>
            </a:lvl1pPr>
          </a:lstStyle>
          <a:p>
            <a:pPr lvl="0" rtl="0"/>
            <a:r>
              <a:rPr lang="fr-FR" noProof="0" dirty="0"/>
              <a:t>Légende sur fond blanc</a:t>
            </a:r>
          </a:p>
        </p:txBody>
      </p:sp>
      <p:sp>
        <p:nvSpPr>
          <p:cNvPr id="69" name="Espace réservé du pied de page 68">
            <a:extLst>
              <a:ext uri="{FF2B5EF4-FFF2-40B4-BE49-F238E27FC236}">
                <a16:creationId xmlns:a16="http://schemas.microsoft.com/office/drawing/2014/main" id="{C6D9D84D-DFA1-4C17-BF4D-2EDFCFFD8761}"/>
              </a:ext>
            </a:extLst>
          </p:cNvPr>
          <p:cNvSpPr>
            <a:spLocks noGrp="1"/>
          </p:cNvSpPr>
          <p:nvPr userDrawn="1">
            <p:ph type="ftr" sz="quarter" idx="25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A5BDD57B-3019-43C3-8FE8-6BCE41A1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20000">
            <a:off x="1571076" y="440787"/>
            <a:ext cx="3378084" cy="1083858"/>
          </a:xfrm>
        </p:spPr>
        <p:txBody>
          <a:bodyPr vert="horz" lIns="0" tIns="180000" rIns="0" bIns="0" rtlCol="0" anchor="ctr">
            <a:noAutofit/>
          </a:bodyPr>
          <a:lstStyle>
            <a:lvl1pPr algn="ctr">
              <a:defRPr lang="en-US" sz="3600" cap="all" baseline="0"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8777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91BC-196C-491C-8F15-DA92ABB0FA25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377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9A60-8C34-4B97-9D46-0B4123A76E94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10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2C23-1572-4599-B0C0-C47885838849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58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706F-1447-402F-B833-529823BF724F}" type="datetime1">
              <a:rPr lang="fr-FR" smtClean="0"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519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CAC3-BFD8-4642-AA3A-CA14C53D578D}" type="datetime1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87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236-9583-48B9-8443-9E1DB2744CA1}" type="datetime1">
              <a:rPr lang="fr-FR" smtClean="0"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644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0BEC-65F1-47EB-BD0E-75F17960ED60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8672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697-B85C-4027-80DD-FB5286CC2D02}" type="datetime1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3744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6638-8DEC-4FCD-9ECE-73D694825802}" type="datetime1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36B6-00B2-4073-B455-EF07A0D0D4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FOYER DE VIE LES CATTELAINES</a:t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HAUBOURDIN</a:t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LES PAPILLONS BLANCS DE LILLE</a:t>
            </a:r>
            <a:b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820673" cy="4355306"/>
          </a:xfrm>
          <a:prstGeom prst="rect">
            <a:avLst/>
          </a:prstGeom>
        </p:spPr>
      </p:pic>
      <p:pic>
        <p:nvPicPr>
          <p:cNvPr id="4" name="Image 3" descr="https://scontent-amt2-1.xx.fbcdn.net/v/t1.0-1/p200x200/37301745_278110579417336_8599901420092653568_n.jpg?_nc_cat=101&amp;oh=3b38ecb29355ba0d41b3730216c1bf65&amp;oe=5C61D03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73" y="450912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14120"/>
            <a:ext cx="2133600" cy="365125"/>
          </a:xfrm>
        </p:spPr>
        <p:txBody>
          <a:bodyPr/>
          <a:lstStyle/>
          <a:p>
            <a:fld id="{7E6872F1-A0F8-4DC3-91D3-6A2CF9D080C6}" type="slidenum">
              <a:rPr lang="fr-FR" sz="2400" smtClean="0">
                <a:solidFill>
                  <a:schemeClr val="tx1"/>
                </a:solidFill>
              </a:rPr>
              <a:t>1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6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Association des donneurs de voix </a:t>
            </a:r>
            <a:b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1840" y="1484784"/>
            <a:ext cx="5554960" cy="464137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Ces bénévoles nous proposent :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 L</a:t>
            </a:r>
            <a:r>
              <a:rPr lang="fr-FR" sz="1600" dirty="0" smtClean="0"/>
              <a:t>’accès aux ouvrages déjà enregistrés en prêt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/>
              <a:t>L’enregistrement d’ ouvrages que nous aurons choisi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/>
              <a:t>L’enregistrement d’ histoires courtes créer avec Brigitte </a:t>
            </a:r>
            <a:r>
              <a:rPr lang="fr-FR" sz="1600" dirty="0" err="1" smtClean="0"/>
              <a:t>Adgnot</a:t>
            </a:r>
            <a:r>
              <a:rPr lang="fr-FR" sz="1600" dirty="0" smtClean="0"/>
              <a:t>  </a:t>
            </a:r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4098" name="Picture 2" descr="RÃ©sultat de recherche d'images pour &quot;livre audi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8" y="3805473"/>
            <a:ext cx="25922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3" y="1417638"/>
            <a:ext cx="1944217" cy="19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34497" y="6309320"/>
            <a:ext cx="2133600" cy="365125"/>
          </a:xfrm>
        </p:spPr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10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713"/>
            <a:ext cx="2952328" cy="2301199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1993"/>
            <a:ext cx="2236160" cy="223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7747" y="11631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magazine « J’existe, je veux » réalisé par l’</a:t>
            </a:r>
            <a:r>
              <a:rPr lang="fr-FR" dirty="0" err="1"/>
              <a:t>Adapei</a:t>
            </a:r>
            <a:r>
              <a:rPr lang="fr-FR" dirty="0"/>
              <a:t> du </a:t>
            </a:r>
            <a:r>
              <a:rPr lang="fr-FR" dirty="0" smtClean="0"/>
              <a:t>Var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35896" y="4330073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plateforme littéraire communautaire dédiée aux formats courts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11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5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2800" dirty="0" smtClean="0"/>
              <a:t>Mise en place de la médiathèque</a:t>
            </a:r>
            <a:br>
              <a:rPr lang="fr-FR" sz="2800" dirty="0" smtClean="0"/>
            </a:br>
            <a:r>
              <a:rPr lang="fr-FR" sz="2800" dirty="0" smtClean="0"/>
              <a:t>Aménagement de 2 espaces distincts : 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     une bibliothèque                      une audiothèque </a:t>
            </a:r>
            <a:endParaRPr lang="fr-FR" sz="2800" dirty="0"/>
          </a:p>
        </p:txBody>
      </p:sp>
      <p:pic>
        <p:nvPicPr>
          <p:cNvPr id="5" name="Picture 3" descr="C:\Users\PC\Pictures\IMG_2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80917"/>
            <a:ext cx="30233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DSC0357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8" y="2132856"/>
            <a:ext cx="4781484" cy="3980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12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2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</a:rPr>
              <a:t/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>
                <a:solidFill>
                  <a:srgbClr val="7030A0"/>
                </a:solidFill>
              </a:rPr>
              <a:t/>
            </a:r>
            <a:br>
              <a:rPr lang="fr-FR" sz="2000" dirty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>                      Voici l’équipe de bibliothécaires bénévoles. </a:t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/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>Leurs missions sont : </a:t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>l’accueil, le conseil et l’information des usagers</a:t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>la gestion des emprunts et des retours des ouvrages. </a:t>
            </a:r>
            <a:br>
              <a:rPr lang="fr-FR" sz="2000" dirty="0" smtClean="0">
                <a:solidFill>
                  <a:srgbClr val="7030A0"/>
                </a:solidFill>
              </a:rPr>
            </a:br>
            <a:r>
              <a:rPr lang="fr-FR" sz="2000" dirty="0" smtClean="0">
                <a:solidFill>
                  <a:srgbClr val="7030A0"/>
                </a:solidFill>
              </a:rPr>
              <a:t> 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4" name="Espace réservé du contenu 3" descr="\\fichier\personnel\hfrancois\Desktop\Photo pb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48072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13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5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501874" y="1010097"/>
            <a:ext cx="8229600" cy="59046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créneaux d’ouverture : les mardis et vendredis de 13h à 14h et le dimanche de 11h à 12h30.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ce jour, les usagers consultent les ouvrages sur place.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 et mise en place de repères visuels et d’outils adaptés à l’accueil du public et à la gestion des emprunts et des retours.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2" y="26064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Fonctionnement de la médiathèque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92" y="2924944"/>
            <a:ext cx="2592288" cy="3456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624830" cy="34997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42" y="2924944"/>
            <a:ext cx="2592288" cy="345638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14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7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bibliothécaires bénévoles aident les usagers à choisir un livre et à lire l’ouvrage.  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4"/>
            <a:ext cx="4038600" cy="2501875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116" y="2401071"/>
            <a:ext cx="4525963" cy="2922636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15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4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Dans l’audiothèque, les usagers peuvent écouter de la musique et lire des livres audio. </a:t>
            </a:r>
            <a:endParaRPr lang="fr-FR" sz="2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4" y="2113124"/>
            <a:ext cx="4115156" cy="2900052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76872"/>
            <a:ext cx="4120318" cy="252028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16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0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espace culturel vivant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Ateliers autour de la médiathèque </a:t>
            </a:r>
          </a:p>
          <a:p>
            <a:r>
              <a:rPr lang="fr-FR" dirty="0"/>
              <a:t>Semaine </a:t>
            </a:r>
            <a:r>
              <a:rPr lang="fr-FR" dirty="0" smtClean="0"/>
              <a:t>thématique</a:t>
            </a:r>
          </a:p>
          <a:p>
            <a:r>
              <a:rPr lang="fr-FR" dirty="0" smtClean="0"/>
              <a:t>Ateliers écriture et dessin</a:t>
            </a:r>
          </a:p>
          <a:p>
            <a:r>
              <a:rPr lang="fr-FR" dirty="0" smtClean="0"/>
              <a:t>Projet de création de livres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Livre sonore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Livre en pictogramme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BD Pop’art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17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90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Ateliers autour de la médiathèque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56" y="3227813"/>
            <a:ext cx="1944216" cy="14581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2030"/>
            <a:ext cx="1944216" cy="1303902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03" y="1641624"/>
            <a:ext cx="1944216" cy="1458162"/>
          </a:xfrm>
          <a:prstGeom prst="rect">
            <a:avLst/>
          </a:prstGeom>
        </p:spPr>
      </p:pic>
      <p:sp>
        <p:nvSpPr>
          <p:cNvPr id="9" name="Espace réservé du contenu 5"/>
          <p:cNvSpPr txBox="1">
            <a:spLocks/>
          </p:cNvSpPr>
          <p:nvPr/>
        </p:nvSpPr>
        <p:spPr>
          <a:xfrm>
            <a:off x="2357422" y="5286388"/>
            <a:ext cx="6131024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Communication sur le projet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500298" y="200024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Activité création d’outils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28860" y="3500438"/>
            <a:ext cx="67151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Activité création de fiches </a:t>
            </a:r>
          </a:p>
          <a:p>
            <a:r>
              <a:rPr lang="fr-FR" sz="2800" dirty="0" smtClean="0"/>
              <a:t>sur les pays en FALC</a:t>
            </a:r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18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0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Image 1034"/>
          <p:cNvPicPr>
            <a:picLocks noChangeAspect="1"/>
          </p:cNvPicPr>
          <p:nvPr/>
        </p:nvPicPr>
        <p:blipFill rotWithShape="1">
          <a:blip r:embed="rId2"/>
          <a:srcRect l="35825" t="17100" r="9972" b="9768"/>
          <a:stretch/>
        </p:blipFill>
        <p:spPr>
          <a:xfrm>
            <a:off x="59109" y="0"/>
            <a:ext cx="8977387" cy="681337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19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796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08912" cy="458606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fr-F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L’association Les Papillons Blancs de Lille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foyer de vie les </a:t>
            </a:r>
            <a:r>
              <a:rPr lang="fr-F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Cattelaines</a:t>
            </a:r>
            <a:endParaRPr lang="fr-F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public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0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80000">
            <a:off x="5903161" y="4307602"/>
            <a:ext cx="1385462" cy="1385462"/>
          </a:xfrm>
        </p:spPr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80000">
            <a:off x="7487901" y="3483804"/>
            <a:ext cx="1120454" cy="1120454"/>
          </a:xfrm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180000">
            <a:off x="7356441" y="4608487"/>
            <a:ext cx="1275879" cy="1275879"/>
          </a:xfrm>
        </p:spPr>
      </p:pic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B639CC57-DF03-441F-BE46-4048B82D75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80000">
            <a:off x="6130498" y="3345570"/>
            <a:ext cx="1145727" cy="1022080"/>
          </a:xfrm>
        </p:spPr>
        <p:txBody>
          <a:bodyPr rtlCol="0"/>
          <a:lstStyle/>
          <a:p>
            <a:pPr algn="ctr" rtl="0"/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Création du film d’animation « Camping »</a:t>
            </a:r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5" b="20565"/>
          <a:stretch>
            <a:fillRect/>
          </a:stretch>
        </p:blipFill>
        <p:spPr>
          <a:xfrm rot="-120000">
            <a:off x="915255" y="2202500"/>
            <a:ext cx="4912510" cy="3856703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C1A276-720E-40C4-8C25-F52ACCEF61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Avril 2019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E21631-E867-4474-A0AB-B8DA732A4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0759279">
            <a:off x="298068" y="898163"/>
            <a:ext cx="1454337" cy="106346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Exposition </a:t>
            </a:r>
          </a:p>
          <a:p>
            <a:pPr rtl="0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Documentaire sur la naissance du cinéma présenté par :</a:t>
            </a:r>
          </a:p>
          <a:p>
            <a:pPr rtl="0"/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 Franck </a:t>
            </a:r>
            <a:r>
              <a:rPr lang="fr-F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Branquart</a:t>
            </a:r>
            <a:endParaRPr lang="fr-FR" sz="105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788C3F-BF68-4F7D-9FD3-203AA0F81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477814">
            <a:off x="4825346" y="879801"/>
            <a:ext cx="1324482" cy="1014851"/>
          </a:xfrm>
        </p:spPr>
        <p:txBody>
          <a:bodyPr rtlCol="0"/>
          <a:lstStyle/>
          <a:p>
            <a:pPr rtl="0"/>
            <a:endParaRPr lang="fr-FR" noProof="1" smtClean="0"/>
          </a:p>
          <a:p>
            <a:pPr algn="ctr" rtl="0"/>
            <a:r>
              <a:rPr lang="fr-FR" sz="1050" b="1" noProof="1">
                <a:latin typeface="Arial" panose="020B0604020202020204" pitchFamily="34" charset="0"/>
                <a:cs typeface="Arial" panose="020B0604020202020204" pitchFamily="34" charset="0"/>
              </a:rPr>
              <a:t>Super quiz sur les répliques cultes du cinéma.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91B84-5676-4CBE-A23F-62891B125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26699011-AD31-4C1E-9097-A1CA72DD0DA4}" type="slidenum">
              <a:rPr lang="fr-FR" sz="2400" smtClean="0">
                <a:solidFill>
                  <a:schemeClr val="tx1"/>
                </a:solidFill>
              </a:rPr>
              <a:pPr rtl="0"/>
              <a:t>20</a:t>
            </a:fld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1FA764-04D6-4EF8-A3E3-2E23DE9AB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sz="12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 de Cinéma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226037-F2FE-428F-8D45-05FAD6BFC3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20741361">
            <a:off x="3886223" y="5090949"/>
            <a:ext cx="1975517" cy="782426"/>
          </a:xfrm>
        </p:spPr>
        <p:txBody>
          <a:bodyPr rtlCol="0"/>
          <a:lstStyle/>
          <a:p>
            <a:pPr algn="ctr" rtl="0"/>
            <a:r>
              <a:rPr lang="fr-FR" dirty="0" smtClean="0">
                <a:solidFill>
                  <a:srgbClr val="FF0000"/>
                </a:solidFill>
              </a:rPr>
              <a:t>Projection de films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257"/>
          <a:stretch>
            <a:fillRect/>
          </a:stretch>
        </p:blipFill>
        <p:spPr>
          <a:xfrm rot="180000">
            <a:off x="6175681" y="1492974"/>
            <a:ext cx="2373754" cy="1826689"/>
          </a:xfrm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19633D1-F8B7-48A2-914F-B7CF795760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799637">
            <a:off x="7281675" y="1531437"/>
            <a:ext cx="1323257" cy="39528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Découverte de la boite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Balbu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-ciné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4A3716E1-DF36-4A1C-BCD5-CECB9199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1800" dirty="0"/>
              <a:t> la médiathèque fait son cinéma aux </a:t>
            </a:r>
            <a:r>
              <a:rPr lang="fr-FR" sz="1800" dirty="0" err="1"/>
              <a:t>Cattelaines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045224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" grpId="0" build="p"/>
      <p:bldP spid="4" grpId="0" uiExpand="1" build="p" animBg="1"/>
      <p:bldP spid="5" grpId="0" build="p"/>
      <p:bldP spid="6" grpId="0"/>
      <p:bldP spid="7" grpId="0" build="p" animBg="1"/>
      <p:bldP spid="9" grpId="0" build="p" animBg="1"/>
      <p:bldP spid="23" grpId="0" build="p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écriture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8597"/>
            <a:ext cx="7272808" cy="4909277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21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5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512168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Atelier écriture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smtClean="0"/>
              <a:t>                                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                              </a:t>
            </a: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Brigitte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Agdnot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l’association Vadrouilles anime chaque semaine                                         un atelier d’écriture pour 2 groupes de 5 personnes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groupe de lecteurs et un groupe de non lecteurs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4" name="AutoShape 2" descr="RÃ©sultat de recherche d'images pour &quot;brigitte adgn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175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22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0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Atelier dessin</a:t>
            </a:r>
            <a:b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7272807" cy="47085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23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8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Atelier dessin</a:t>
            </a: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Nicolas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Delestret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auteur de bandes dessinées publiées, anime chaque vendred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 atelier dessin auprès de 6 personnes.</a:t>
            </a:r>
          </a:p>
          <a:p>
            <a:pPr marL="0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078312" cy="27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24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9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Projets de création de livres adaptés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" name="Picture 2" descr="61HNMvdJ-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108">
            <a:off x="705308" y="1509126"/>
            <a:ext cx="2900986" cy="29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aractère bandes dessinées rétro-teinte avec bulle de dialogu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02">
            <a:off x="3952648" y="4431393"/>
            <a:ext cx="2860119" cy="210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oule Rousse est en vente en ligne!&#10;cliquez ICI&#10;ou sur le bouton âcommander en ligne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5" y="1268760"/>
            <a:ext cx="2931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25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65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512168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Livre en pictogrammes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836712"/>
            <a:ext cx="8229601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Mme Sylvie Sternis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éditrice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Lescalire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adapte des contes traditionnels à l’aide de  pictogrammes, synchronisés avec le texte littéral. Ces livres sont destinés aux enfants autistes et DYS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Voici l’exemple du conte « Poule Rousse ».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66.media.tumblr.com/090e1bb6a850ed09cfc9620a6729f8cd/tumblr_inline_p6ctjjLx4A1ucmxld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" y="1833280"/>
            <a:ext cx="8856984" cy="49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48264" y="6425719"/>
            <a:ext cx="2133600" cy="365125"/>
          </a:xfrm>
        </p:spPr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26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2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Maquette du livre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picto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3" y="1417638"/>
            <a:ext cx="3177833" cy="4708525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1936002"/>
            <a:ext cx="3384376" cy="419016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27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88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Livre sonore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34939" y="1679609"/>
            <a:ext cx="57606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 d’un livre sonore en partenariat avec le lycée technique Placide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Courtoy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Haumont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équipe de professeurs de technologie travaille sur un prototype avec notre cahier des charges :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papier moins cartonné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quantité raisonnable de puces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durée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d’enregistrement des puces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sonores plus  longue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un casque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audio pourrait y être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intégré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/>
          </a:p>
        </p:txBody>
      </p:sp>
      <p:pic>
        <p:nvPicPr>
          <p:cNvPr id="5" name="Picture 2" descr="61HNMvdJ-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" y="1035046"/>
            <a:ext cx="22443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Ã©sultat de recherche d'images pour &quot;puce sonore enregistrab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0" y="4045296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28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02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BD Pop Art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488" y="2357430"/>
            <a:ext cx="5112568" cy="3960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souhaitons créer une BD Pop Art </a:t>
            </a: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images sont très expressives et le texte court.</a:t>
            </a: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Nous sommes  accompagnés par  Nicolas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Delestret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,dessinateur, scénariste afin de créer la BD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Déçu fem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87220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aractère bandes dessinées rétro-teinte avec bulle de dialogu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" y="3418114"/>
            <a:ext cx="1617345" cy="135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Pop art bande dessinée yeux femme verser des larmes tristes broken hearted girl pleurer pour illustration vectorielle de solitud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9" y="5013176"/>
            <a:ext cx="1617345" cy="982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29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1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/>
              <a:t>                                La genèse 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136904" cy="69127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fr-FR" sz="1600" spc="-1" dirty="0" smtClean="0">
              <a:latin typeface="Arial"/>
            </a:endParaRPr>
          </a:p>
          <a:p>
            <a:pPr marL="0" indent="0">
              <a:buNone/>
            </a:pPr>
            <a:endParaRPr lang="fr-FR" sz="1600" spc="-1" dirty="0" smtClean="0">
              <a:latin typeface="Arial"/>
            </a:endParaRPr>
          </a:p>
          <a:p>
            <a:pPr marL="0" indent="0">
              <a:buNone/>
            </a:pPr>
            <a:endParaRPr lang="fr-FR" sz="1600" spc="-1" dirty="0" smtClean="0">
              <a:latin typeface="Arial"/>
            </a:endParaRPr>
          </a:p>
          <a:p>
            <a:pPr marL="0" indent="0">
              <a:buNone/>
            </a:pPr>
            <a:r>
              <a:rPr lang="fr-FR" sz="4300" b="1" u="sng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fr-FR" sz="4300" b="1" u="sng" spc="-1" dirty="0">
                <a:latin typeface="Arial" panose="020B0604020202020204" pitchFamily="34" charset="0"/>
                <a:cs typeface="Arial" panose="020B0604020202020204" pitchFamily="34" charset="0"/>
              </a:rPr>
              <a:t>souhait : 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43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spc="-1" dirty="0">
                <a:latin typeface="Arial" panose="020B0604020202020204" pitchFamily="34" charset="0"/>
                <a:cs typeface="Arial" panose="020B0604020202020204" pitchFamily="34" charset="0"/>
              </a:rPr>
              <a:t>créer un espace culturel autour du livre accessible et adapté à </a:t>
            </a:r>
            <a:r>
              <a:rPr lang="fr-FR" sz="43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chacun</a:t>
            </a:r>
            <a:r>
              <a:rPr lang="fr-FR" sz="4300" spc="-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sz="43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b="1" u="sng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Nos constats </a:t>
            </a:r>
            <a:r>
              <a:rPr lang="fr-FR" sz="4300" b="1" u="sng" spc="-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FR" sz="4300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bsence 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d’ouvrages destinés à des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adultes en situation de handicap mental :  </a:t>
            </a: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3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Dans le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: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Les 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livres adaptés ciblent essentiellement des personnes malvoyantes ou malentendantes (braille, cd audio,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gros caractères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r-FR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Dans 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le secteur jeunesse, se développent des livres enfants /ados déficients visuels, autistes, dyslexiques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4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4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 public se situe entre les deux et quasiment tout est à créer dans ce domaine</a:t>
            </a:r>
            <a:endParaRPr lang="fr-FR" sz="4300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3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b="1" u="sng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4300" b="1" u="sng" spc="-1" dirty="0">
                <a:latin typeface="Arial" panose="020B0604020202020204" pitchFamily="34" charset="0"/>
                <a:cs typeface="Arial" panose="020B0604020202020204" pitchFamily="34" charset="0"/>
              </a:rPr>
              <a:t>besoins identifiés : </a:t>
            </a:r>
            <a:endParaRPr lang="fr-FR" sz="4300" b="1" u="sng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lecteurs (20%)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non lecteurs</a:t>
            </a:r>
            <a:r>
              <a:rPr lang="fr-F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(80%)</a:t>
            </a:r>
            <a:endParaRPr lang="fr-FR" sz="43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43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300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3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0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944215"/>
          </a:xfrm>
        </p:spPr>
        <p:txBody>
          <a:bodyPr>
            <a:normAutofit/>
          </a:bodyPr>
          <a:lstStyle/>
          <a:p>
            <a:pPr algn="l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59405" y="548680"/>
            <a:ext cx="7630616" cy="5616624"/>
          </a:xfrm>
        </p:spPr>
        <p:txBody>
          <a:bodyPr>
            <a:normAutofit/>
          </a:bodyPr>
          <a:lstStyle/>
          <a:p>
            <a:pPr algn="l"/>
            <a:r>
              <a:rPr lang="fr-F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perspectives septembre 2019 :</a:t>
            </a:r>
          </a:p>
          <a:p>
            <a:pPr algn="l"/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Ouvrir un créneau supplémentaire au public autour de la découverte des livres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Permettre l’emprunt de livres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Ouvrir la médiathèque aux autres structures de l’association et au public extérieur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de financements pour continuer à développer nos projets</a:t>
            </a:r>
          </a:p>
          <a:p>
            <a:pPr algn="l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et édition du livre </a:t>
            </a:r>
            <a:r>
              <a:rPr lang="fr-F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</a:t>
            </a: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30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8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os rencontres décisives </a:t>
            </a:r>
            <a:b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lors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du mois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de l’édition adaptée à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Cultura 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411760" y="1484784"/>
            <a:ext cx="6275040" cy="4837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Alexandra Thomas (Responsable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Marketing &amp;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commercial) et Marion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Boistel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l’association Signe de Sens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Virginie </a:t>
            </a:r>
            <a:r>
              <a:rPr lang="fr-FR" sz="1600" dirty="0" err="1" smtClean="0"/>
              <a:t>Brivady</a:t>
            </a:r>
            <a:r>
              <a:rPr lang="fr-FR" sz="1600" dirty="0" smtClean="0"/>
              <a:t>  fondatrice du  premier portail de l’édition adaptée pour la jeunesse : </a:t>
            </a:r>
            <a:r>
              <a:rPr lang="fr-FR" sz="1600" b="1" dirty="0" smtClean="0"/>
              <a:t>Livres- </a:t>
            </a:r>
            <a:r>
              <a:rPr lang="fr-FR" sz="1600" b="1" dirty="0" err="1"/>
              <a:t>A</a:t>
            </a:r>
            <a:r>
              <a:rPr lang="fr-FR" sz="1600" b="1" dirty="0" err="1" smtClean="0"/>
              <a:t>cces</a:t>
            </a:r>
            <a:r>
              <a:rPr lang="fr-FR" sz="1600" dirty="0" smtClean="0"/>
              <a:t>.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Sylvie Sternis, </a:t>
            </a:r>
            <a:r>
              <a:rPr lang="fr-FR" sz="1600" b="1" dirty="0" smtClean="0"/>
              <a:t>édition </a:t>
            </a:r>
            <a:r>
              <a:rPr lang="fr-FR" sz="1600" b="1" dirty="0" err="1" smtClean="0"/>
              <a:t>Lescalire</a:t>
            </a:r>
            <a:endParaRPr lang="fr-FR" sz="1600" dirty="0" smtClean="0"/>
          </a:p>
          <a:p>
            <a:endParaRPr lang="fr-FR" sz="1600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0200"/>
            <a:ext cx="1933035" cy="93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1728192" cy="12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5" y="4869160"/>
            <a:ext cx="1453158" cy="145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4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3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fr-FR" dirty="0" smtClean="0"/>
              <a:t>NOS OBJECTIFS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7520880" cy="4154016"/>
          </a:xfrm>
        </p:spPr>
        <p:txBody>
          <a:bodyPr>
            <a:normAutofit lnSpcReduction="10000"/>
          </a:bodyPr>
          <a:lstStyle/>
          <a:p>
            <a:pPr marL="432000" indent="-324000" algn="l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fr-FR" sz="1600" spc="-1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créer un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espace culturel autour du livre accessible et adapté à chacun, composé d’une bibliothèque et d’une audiothèque</a:t>
            </a:r>
          </a:p>
          <a:p>
            <a:pPr marL="432000" indent="-324000" algn="l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Former un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groupe de résidents aux missions de bibliothécaire (accueil, conseil, gestion des emprunts/retours)</a:t>
            </a:r>
          </a:p>
          <a:p>
            <a:pPr marL="432000" indent="-324000" algn="l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Elaborer un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projet transversal grâce à la mise en </a:t>
            </a: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place d’ateliers/d’animations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autour de ces espaces culturels </a:t>
            </a: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et des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projets d’activité </a:t>
            </a: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hebdomadaire (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lecture conte, reportage photos, ciné club, lecture journal)</a:t>
            </a:r>
          </a:p>
          <a:p>
            <a:pPr marL="432000" indent="-324000" algn="l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Développer un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projet innovant par la création de livres adaptés à un public adulte et </a:t>
            </a: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répondre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aux différents besoins repérés (livre sonore, BD Pop Art, Livre audio, livre tactile…)</a:t>
            </a:r>
          </a:p>
          <a:p>
            <a:pPr marL="432000" indent="-324000" algn="l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fr-FR" sz="1600" spc="-1" dirty="0" smtClean="0">
                <a:solidFill>
                  <a:schemeClr val="tx1"/>
                </a:solidFill>
                <a:latin typeface="Arial"/>
              </a:rPr>
              <a:t>Faire vivre une </a:t>
            </a:r>
            <a:r>
              <a:rPr lang="fr-FR" sz="1600" spc="-1" dirty="0">
                <a:solidFill>
                  <a:schemeClr val="tx1"/>
                </a:solidFill>
                <a:latin typeface="Arial"/>
              </a:rPr>
              <a:t>communication et un travail de partenariat actifs autour du projet.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5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Financements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.                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Crédit Mutuel Nord Europe/Fondation pour la lecture  : 3500 euros </a:t>
            </a: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Cette subvention finance les animations autour du livre et de la lecture.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              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Centre national du livre : 12 498 euros</a:t>
            </a: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Cette subvention nous aide à financer :</a:t>
            </a:r>
          </a:p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l’achat de collections de livres </a:t>
            </a:r>
          </a:p>
          <a:p>
            <a:pPr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L’achat de matériel ( casques audio, poste CD, baladeurs, ordinateur, tablettes)</a:t>
            </a:r>
          </a:p>
          <a:p>
            <a:pPr marL="0" indent="0">
              <a:buNone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Les animations autour du livre et de la lecture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10" y="1417638"/>
            <a:ext cx="2013620" cy="1011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75339" y="3356992"/>
            <a:ext cx="1761873" cy="7301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6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8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NOS PARTENAIRES 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La Médiathèque </a:t>
            </a:r>
            <a:r>
              <a:rPr lang="fr-FR" sz="3600" dirty="0"/>
              <a:t>D</a:t>
            </a:r>
            <a:r>
              <a:rPr lang="fr-FR" sz="3600" dirty="0" smtClean="0"/>
              <a:t>épartementale du Nord</a:t>
            </a:r>
            <a:br>
              <a:rPr lang="fr-FR" sz="3600" dirty="0" smtClean="0"/>
            </a:b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30" y="1484784"/>
            <a:ext cx="88569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 pour :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dons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livres,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CD et DVD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prêts de livres, CD et DVD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rêts des outils d’animation </a:t>
            </a:r>
          </a:p>
        </p:txBody>
      </p:sp>
      <p:pic>
        <p:nvPicPr>
          <p:cNvPr id="4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47664" y="3790036"/>
            <a:ext cx="2232248" cy="2087236"/>
          </a:xfrm>
          <a:prstGeom prst="rect">
            <a:avLst/>
          </a:prstGeom>
        </p:spPr>
      </p:pic>
      <p:pic>
        <p:nvPicPr>
          <p:cNvPr id="5" name="Image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790036"/>
            <a:ext cx="2088232" cy="208723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47048" y="6342781"/>
            <a:ext cx="2133600" cy="365125"/>
          </a:xfrm>
        </p:spPr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7</a:t>
            </a:fld>
            <a:endParaRPr lang="fr-F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8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Librairie « Au temps Lire »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4" descr="RÃ©sultat de recherche d'images pour &quot;au temps de lir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904656" cy="4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8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5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des livres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40767"/>
            <a:ext cx="3158011" cy="236850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7920"/>
            <a:ext cx="3240362" cy="2430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64" y="3915054"/>
            <a:ext cx="3059832" cy="22948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864" y="1350150"/>
            <a:ext cx="3059832" cy="229487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36B6-00B2-4073-B455-EF07A0D0D432}" type="slidenum">
              <a:rPr lang="fr-FR" sz="2400" smtClean="0">
                <a:solidFill>
                  <a:schemeClr val="tx1"/>
                </a:solidFill>
              </a:rPr>
              <a:pPr/>
              <a:t>9</a:t>
            </a:fld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89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913</Words>
  <Application>Microsoft Office PowerPoint</Application>
  <PresentationFormat>Affichage à l'écran (4:3)</PresentationFormat>
  <Paragraphs>246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Wingdings</vt:lpstr>
      <vt:lpstr>Thème Office</vt:lpstr>
      <vt:lpstr>    FOYER DE VIE LES CATTELAINES HAUBOURDIN ASSOCIATION LES PAPILLONS BLANCS DE LILLE  </vt:lpstr>
      <vt:lpstr>PRESENTATION </vt:lpstr>
      <vt:lpstr>                                La genèse  </vt:lpstr>
      <vt:lpstr>Nos rencontres décisives   lors du mois de l’édition adaptée à Cultura   </vt:lpstr>
      <vt:lpstr>NOS OBJECTIFS</vt:lpstr>
      <vt:lpstr>Financements</vt:lpstr>
      <vt:lpstr> NOS PARTENAIRES   La Médiathèque Départementale du Nord  </vt:lpstr>
      <vt:lpstr>Librairie « Au temps Lire »</vt:lpstr>
      <vt:lpstr>Choix des livres </vt:lpstr>
      <vt:lpstr>Association des donneurs de voix  </vt:lpstr>
      <vt:lpstr>Présentation PowerPoint</vt:lpstr>
      <vt:lpstr>Mise en place de la médiathèque Aménagement de 2 espaces distincts :          une bibliothèque                      une audiothèque </vt:lpstr>
      <vt:lpstr>                        Voici l’équipe de bibliothécaires bénévoles.   Leurs missions sont :  l’accueil, le conseil et l’information des usagers la gestion des emprunts et des retours des ouvrages.   </vt:lpstr>
      <vt:lpstr>Présentation PowerPoint</vt:lpstr>
      <vt:lpstr>Les bibliothécaires bénévoles aident les usagers à choisir un livre et à lire l’ouvrage.  </vt:lpstr>
      <vt:lpstr>Dans l’audiothèque, les usagers peuvent écouter de la musique et lire des livres audio. </vt:lpstr>
      <vt:lpstr>Un espace culturel vivant</vt:lpstr>
      <vt:lpstr>Ateliers autour de la médiathèque</vt:lpstr>
      <vt:lpstr>Présentation PowerPoint</vt:lpstr>
      <vt:lpstr> la médiathèque fait son cinéma aux Cattelaines</vt:lpstr>
      <vt:lpstr>Atelier écriture</vt:lpstr>
      <vt:lpstr>Atelier écriture</vt:lpstr>
      <vt:lpstr>Atelier dessin  </vt:lpstr>
      <vt:lpstr>Présentation PowerPoint</vt:lpstr>
      <vt:lpstr>Projets de création de livres adaptés</vt:lpstr>
      <vt:lpstr>Livre en pictogrammes</vt:lpstr>
      <vt:lpstr>  Maquette du livre picto  </vt:lpstr>
      <vt:lpstr>Livre sonore</vt:lpstr>
      <vt:lpstr>BD Pop Art</vt:lpstr>
      <vt:lpstr>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sonore</dc:title>
  <dc:creator>PC</dc:creator>
  <cp:lastModifiedBy>Nathalie Thouvenin</cp:lastModifiedBy>
  <cp:revision>242</cp:revision>
  <dcterms:created xsi:type="dcterms:W3CDTF">2018-10-26T15:49:58Z</dcterms:created>
  <dcterms:modified xsi:type="dcterms:W3CDTF">2019-06-06T14:40:45Z</dcterms:modified>
</cp:coreProperties>
</file>