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70" r:id="rId10"/>
    <p:sldId id="266" r:id="rId11"/>
    <p:sldId id="271" r:id="rId12"/>
    <p:sldId id="272" r:id="rId13"/>
    <p:sldId id="269" r:id="rId14"/>
    <p:sldId id="274" r:id="rId15"/>
    <p:sldId id="273" r:id="rId16"/>
    <p:sldId id="275" r:id="rId17"/>
    <p:sldId id="267" r:id="rId18"/>
    <p:sldId id="268" r:id="rId19"/>
    <p:sldId id="276" r:id="rId20"/>
    <p:sldId id="277" r:id="rId21"/>
    <p:sldId id="278" r:id="rId22"/>
    <p:sldId id="280" r:id="rId23"/>
    <p:sldId id="279" r:id="rId24"/>
    <p:sldId id="282" r:id="rId25"/>
    <p:sldId id="281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ED51A-484D-431E-A3A6-C542A7261624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355BA-0946-42BE-8605-17E37BB59A3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63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Ville ouvrière dont la sociologie change.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355BA-0946-42BE-8605-17E37BB59A3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22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Un bel équipement, accessible par les transports en communs.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355BA-0946-42BE-8605-17E37BB59A3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10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355BA-0946-42BE-8605-17E37BB59A3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72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Appel à Projet de la MEL Rythme ma bib en 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355BA-0946-42BE-8605-17E37BB59A3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13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outil d’aide à la décision. </a:t>
            </a:r>
          </a:p>
          <a:p>
            <a:r>
              <a:rPr lang="fr-FR" dirty="0"/>
              <a:t>Un créneau d’aide avec la DRAC à 70 % + une possibilité avec notre fournisseur  du marché.</a:t>
            </a:r>
          </a:p>
          <a:p>
            <a:r>
              <a:rPr lang="fr-FR" dirty="0"/>
              <a:t>Cherché un dispositif.</a:t>
            </a:r>
          </a:p>
          <a:p>
            <a:r>
              <a:rPr lang="fr-FR" dirty="0"/>
              <a:t>Oepn+  et remote locker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355BA-0946-42BE-8605-17E37BB59A30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67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Entrée autonome, lieu cloisonné.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355BA-0946-42BE-8605-17E37BB59A30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38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D7C88D-27CA-468B-B880-0A596F72626F}" type="datetimeFigureOut">
              <a:rPr lang="fr-FR" smtClean="0"/>
              <a:t>03/06/2019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3D8FE9-AF15-4148-8F9B-A394126383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france.gouv.fr/affichCodeArticle.do?cidTexte=LEGITEXT000006074096&amp;idArticle=LEGIARTI000006896158&amp;dateTexte=&amp;categorieLien=ci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772400" cy="1780108"/>
          </a:xfrm>
        </p:spPr>
        <p:txBody>
          <a:bodyPr>
            <a:noAutofit/>
          </a:bodyPr>
          <a:lstStyle/>
          <a:p>
            <a:r>
              <a:rPr lang="fr-FR" sz="6000" b="1" dirty="0">
                <a:solidFill>
                  <a:schemeClr val="tx1"/>
                </a:solidFill>
              </a:rPr>
              <a:t>Ouvrir une bibliothèque sans bibliothécaire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4501662"/>
            <a:ext cx="3603848" cy="144761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74456"/>
            <a:ext cx="5287881" cy="18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8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chemeClr val="tx1"/>
                </a:solidFill>
              </a:rPr>
              <a:t>Ouvrir Plus: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4294967295"/>
          </p:nvPr>
        </p:nvSpPr>
        <p:spPr>
          <a:xfrm>
            <a:off x="179512" y="2204864"/>
            <a:ext cx="3173288" cy="4250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chemeClr val="tx1"/>
                </a:solidFill>
              </a:rPr>
              <a:t>Concordance des temps:</a:t>
            </a:r>
          </a:p>
          <a:p>
            <a:pPr marL="0" indent="0">
              <a:buNone/>
            </a:pPr>
            <a:r>
              <a:rPr lang="fr-FR" sz="3600" b="1" dirty="0">
                <a:solidFill>
                  <a:schemeClr val="tx1"/>
                </a:solidFill>
              </a:rPr>
              <a:t>Un appel à projet est lancé sur la Métropole Lilloise</a:t>
            </a:r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9911" y="1883680"/>
            <a:ext cx="4320481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20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9921" y="2492896"/>
            <a:ext cx="7920880" cy="3384377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Une enquête auprès des usagers et des non usagers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Enquête sur les horaires d’ouverture sur un réseau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Enquête sur les services que la bibliothèque doit offrir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Enquête sur ce que pensent les agents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Analyse de l’étude, présentation aux élus, au personnel et aux usagers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chemeClr val="tx1"/>
                </a:solidFill>
              </a:rPr>
              <a:t>Rythme ma bibliothèque</a:t>
            </a:r>
          </a:p>
        </p:txBody>
      </p:sp>
    </p:spTree>
    <p:extLst>
      <p:ext uri="{BB962C8B-B14F-4D97-AF65-F5344CB8AC3E}">
        <p14:creationId xmlns:p14="http://schemas.microsoft.com/office/powerpoint/2010/main" val="360566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Etude : Quels horaires d’ouverture pour votre bibliothèque?</a:t>
            </a:r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9957" y="-189149"/>
            <a:ext cx="5040560" cy="882047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9605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idx="1"/>
          </p:nvPr>
        </p:nvSpPr>
        <p:spPr>
          <a:xfrm>
            <a:off x="457200" y="2636912"/>
            <a:ext cx="8424936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chemeClr val="tx1"/>
                </a:solidFill>
              </a:rPr>
              <a:t>Elus</a:t>
            </a:r>
            <a:endParaRPr lang="fr-FR" sz="3600" b="1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S’appuyer sur l’enquête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Expliquer la plus value  pour les usagers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La plus value pour les agents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Mettre en avant la valeur expérimentale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 Moderniser l’image de la bibliothèque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50649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Convaincre les élus et trouver un dispositif</a:t>
            </a:r>
          </a:p>
        </p:txBody>
      </p:sp>
    </p:spTree>
    <p:extLst>
      <p:ext uri="{BB962C8B-B14F-4D97-AF65-F5344CB8AC3E}">
        <p14:creationId xmlns:p14="http://schemas.microsoft.com/office/powerpoint/2010/main" val="31051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dirty="0">
                <a:solidFill>
                  <a:schemeClr val="tx1"/>
                </a:solidFill>
              </a:rPr>
              <a:t>Dispositifs proposés sur notre marché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86" y="3212976"/>
            <a:ext cx="3293314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5"/>
            <a:ext cx="4772623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73735" y="263691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 Open +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24128" y="263691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Armoire de retraits </a:t>
            </a:r>
          </a:p>
        </p:txBody>
      </p:sp>
    </p:spTree>
    <p:extLst>
      <p:ext uri="{BB962C8B-B14F-4D97-AF65-F5344CB8AC3E}">
        <p14:creationId xmlns:p14="http://schemas.microsoft.com/office/powerpoint/2010/main" val="1705460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4"/>
            <a:ext cx="7812856" cy="4104456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Possibilité d’accéder à la bibliothèque en dehors de nos 33 heures d’ouverture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Possibilité de retirer ses réservations en dehors de ces 33 heures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Petite boîte de retours 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Possibilités de prêter les lieux aux associations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Et plus tard, ouvrir la médiathèque avec des horaires élargis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Offre de services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27803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81596" y="2564904"/>
            <a:ext cx="7380808" cy="3633267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Toute personne qui utilise le système doit être à jour de son abonnement et avoir sa carte sur soi.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Elle doit être abonnée au système open + et bénéficier d’un code d’accès personnel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Avoir signé une charte  de bon usage: interdit de manger, d’organiser des activités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chemeClr val="tx1"/>
                </a:solidFill>
              </a:rPr>
              <a:t>Toutes les entrées et sorties sont photographiées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chemeClr val="tx1"/>
                </a:solidFill>
              </a:rPr>
              <a:t>Comment ça marche?</a:t>
            </a:r>
          </a:p>
        </p:txBody>
      </p:sp>
    </p:spTree>
    <p:extLst>
      <p:ext uri="{BB962C8B-B14F-4D97-AF65-F5344CB8AC3E}">
        <p14:creationId xmlns:p14="http://schemas.microsoft.com/office/powerpoint/2010/main" val="123448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636912"/>
            <a:ext cx="7941568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 dirty="0">
                <a:solidFill>
                  <a:schemeClr val="tx1"/>
                </a:solidFill>
              </a:rPr>
              <a:t>Commission de sécurité retoque notre premier projet: ouverture d’un espace fixe jusque 22h00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3" y="49208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sz="5600" b="1" dirty="0">
                <a:solidFill>
                  <a:schemeClr val="tx1"/>
                </a:solidFill>
              </a:rPr>
              <a:t>Difficultés</a:t>
            </a:r>
            <a:br>
              <a:rPr lang="fr-FR" dirty="0"/>
            </a:br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92" y="3961136"/>
            <a:ext cx="3096344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00" y="3961136"/>
            <a:ext cx="3016428" cy="253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11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Dans un ERP le chef d’établissement est responsable de la sécurité  du public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Arrêté du 25 juin 1980 portant approbation des dispositions générales du règlement de sécurité contre les risques d'incendie et de panique dans les établissements recevant du public (ERP). - Article MS 52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La réglementation</a:t>
            </a:r>
          </a:p>
        </p:txBody>
      </p:sp>
    </p:spTree>
    <p:extLst>
      <p:ext uri="{BB962C8B-B14F-4D97-AF65-F5344CB8AC3E}">
        <p14:creationId xmlns:p14="http://schemas.microsoft.com/office/powerpoint/2010/main" val="106074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052736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Pendant la présence du public, l'exploitant ou son représentant doit se trouver dans l'établissement pour :</a:t>
            </a:r>
          </a:p>
          <a:p>
            <a:r>
              <a:rPr lang="fr-FR" sz="2400" b="1" dirty="0"/>
              <a:t>décider des éventuelles premières mesures de sécurité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assurer l'accès à tous les locaux communs ou recevant du public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 err="1"/>
              <a:t>asssurer</a:t>
            </a:r>
            <a:r>
              <a:rPr lang="fr-FR" sz="2400" b="1" dirty="0"/>
              <a:t> la mise à jour du registre de sécurité prévu à l'article </a:t>
            </a:r>
            <a:r>
              <a:rPr lang="fr-FR" sz="2400" b="1" dirty="0">
                <a:hlinkClick r:id="rId2"/>
              </a:rPr>
              <a:t>R. 123-51</a:t>
            </a:r>
            <a:r>
              <a:rPr lang="fr-FR" sz="2400" b="1" dirty="0"/>
              <a:t> du code de la construction et de l'habitation. </a:t>
            </a:r>
          </a:p>
          <a:p>
            <a:r>
              <a:rPr lang="fr-FR" sz="2400" b="1" dirty="0"/>
              <a:t>§ 2. Lorsque les conditions d'exploitation le justifient, il peut être admis par la commission de sécurité compétente que l'exploitant ou son représentant ne soit pas en permanence dans l'établissement sous réserve :</a:t>
            </a:r>
          </a:p>
          <a:p>
            <a:r>
              <a:rPr lang="fr-FR" sz="2400" b="1" dirty="0"/>
              <a:t>-d'être joignable en permanence et en mesure de rejoindre l'établissement dans les délais les plus courts ;</a:t>
            </a:r>
          </a:p>
          <a:p>
            <a:r>
              <a:rPr lang="fr-FR" sz="2400" b="1" dirty="0"/>
              <a:t>-que des consignes claires soient données au service de sécurité incendie présent sur le site.</a:t>
            </a:r>
          </a:p>
        </p:txBody>
      </p:sp>
    </p:spTree>
    <p:extLst>
      <p:ext uri="{BB962C8B-B14F-4D97-AF65-F5344CB8AC3E}">
        <p14:creationId xmlns:p14="http://schemas.microsoft.com/office/powerpoint/2010/main" val="246260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71600" y="2636912"/>
            <a:ext cx="7308800" cy="384929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  <a:latin typeface="+mj-lt"/>
              </a:rPr>
              <a:t>Lomme:  ville de 28 000 habitants , réseau des bibliothèques de Lille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  <a:latin typeface="+mj-lt"/>
              </a:rPr>
              <a:t> 7000 usagers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  <a:latin typeface="+mj-lt"/>
              </a:rPr>
              <a:t>400 000 prêts/ 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  <a:latin typeface="+mj-lt"/>
              </a:rPr>
              <a:t>35 heures d’ouverture hebdomadaire dont le dimanche matin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  <a:latin typeface="+mj-lt"/>
              </a:rPr>
              <a:t>3 collèges, 1 lycée professionnel et 1 technique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  <a:latin typeface="+mj-lt"/>
              </a:rPr>
              <a:t>20 % de taux de chômage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199259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Propositions: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132856"/>
            <a:ext cx="7236792" cy="4536504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3000" b="1" dirty="0">
                <a:solidFill>
                  <a:schemeClr val="tx1"/>
                </a:solidFill>
              </a:rPr>
              <a:t>Revoir l’implantation et limiter l’accès à un sas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3000" b="1" dirty="0">
                <a:solidFill>
                  <a:schemeClr val="tx1"/>
                </a:solidFill>
              </a:rPr>
              <a:t>Proposer un gros bouton rouge d’alarme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3000" b="1" dirty="0">
                <a:solidFill>
                  <a:schemeClr val="tx1"/>
                </a:solidFill>
              </a:rPr>
              <a:t>Donner un accès aux associations avec une convention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3000" b="1" dirty="0">
                <a:solidFill>
                  <a:schemeClr val="tx1"/>
                </a:solidFill>
              </a:rPr>
              <a:t>Ouvrir lorsque nous sommes présents mais fermés soit un accès de 11,00 supplémentaires ( mardi, jeudi , vendredi 9:00/12:00 et  samedi dimanche 9:00/10:00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631477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Accès réduit 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4326731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406580"/>
            <a:ext cx="38227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06580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59632" y="27586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/>
              <a:t>Sas d’entrée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96136" y="278092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Auditorium</a:t>
            </a:r>
          </a:p>
        </p:txBody>
      </p:sp>
    </p:spTree>
    <p:extLst>
      <p:ext uri="{BB962C8B-B14F-4D97-AF65-F5344CB8AC3E}">
        <p14:creationId xmlns:p14="http://schemas.microsoft.com/office/powerpoint/2010/main" val="3753034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dirty="0">
                <a:solidFill>
                  <a:schemeClr val="tx1"/>
                </a:solidFill>
              </a:rPr>
              <a:t>Commission de sécurité</a:t>
            </a:r>
            <a:br>
              <a:rPr lang="fr-FR" sz="4800" b="1" dirty="0">
                <a:solidFill>
                  <a:schemeClr val="tx1"/>
                </a:solidFill>
              </a:rPr>
            </a:br>
            <a:r>
              <a:rPr lang="fr-FR" sz="4800" b="1" dirty="0">
                <a:solidFill>
                  <a:schemeClr val="tx1"/>
                </a:solidFill>
              </a:rPr>
              <a:t>dernier avis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45956"/>
            <a:ext cx="7812856" cy="406531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Scénario 1 : Accès du public au distributeur de livres dans le SAS d’accueil</a:t>
            </a:r>
            <a:r>
              <a:rPr lang="fr-FR" dirty="0">
                <a:solidFill>
                  <a:schemeClr val="tx1"/>
                </a:solidFill>
              </a:rPr>
              <a:t>.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Les autres espaces sont verrouillés (notamment l’accès principal de la Médiathèque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L’usager accède de manière autonome au SAS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Une caméra prend automatiquement des photos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Celles-ci sont stockées sur un serveur puis détruites</a:t>
            </a:r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469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921350" cy="457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980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Ouvrir sans bibliothécaire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539552" y="2636912"/>
            <a:ext cx="3887287" cy="3633584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Possible actuellement mais avec les contraintes évoquées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Réelle attente du côté des usagers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Facilite les retraits et les retours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Permet de venir à la médiathèque sans  voir un bibliothécaire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26839" y="2579022"/>
            <a:ext cx="3895344" cy="3705592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Voir cette possibilité comme un service complémentaire et un non  comme un service de substitution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Améliore l’offre car la  médiathèque continue d’offrir ses lieux et sa qualité d’accompagnement sur les 33 heures classiques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215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29047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</a:rPr>
              <a:t>Conclusion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7833" y="2924944"/>
            <a:ext cx="7408333" cy="3450696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/>
                </a:solidFill>
              </a:rPr>
              <a:t>Difficile de faire évoluer la législation en France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/>
                </a:solidFill>
              </a:rPr>
              <a:t>Evolution du projet mais offre quand même une plus value à l’équipement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/>
                </a:solidFill>
              </a:rPr>
              <a:t>Revenir  cent fois sur le métier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6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6" y="2194822"/>
            <a:ext cx="3978924" cy="35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S:\Communication\Photothèque\Médiathèque\image odysséePanorama sans titr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82" y="2192770"/>
            <a:ext cx="413141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9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35827" y="-99392"/>
            <a:ext cx="4536504" cy="165017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Goût de l’innovation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724207" y="1700808"/>
            <a:ext cx="4104456" cy="4320480"/>
          </a:xfrm>
        </p:spPr>
        <p:txBody>
          <a:bodyPr>
            <a:noAutofit/>
          </a:bodyPr>
          <a:lstStyle/>
          <a:p>
            <a:r>
              <a:rPr lang="fr-FR" sz="3000" b="1" dirty="0">
                <a:solidFill>
                  <a:schemeClr val="tx1"/>
                </a:solidFill>
              </a:rPr>
              <a:t>Numérique: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3000" b="1" dirty="0">
                <a:solidFill>
                  <a:schemeClr val="tx1"/>
                </a:solidFill>
              </a:rPr>
              <a:t>Automates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3000" b="1" dirty="0">
                <a:solidFill>
                  <a:schemeClr val="tx1"/>
                </a:solidFill>
              </a:rPr>
              <a:t>Etagère de retour intelligente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3000" b="1" dirty="0">
                <a:solidFill>
                  <a:schemeClr val="tx1"/>
                </a:solidFill>
              </a:rPr>
              <a:t>Club Robot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3000" b="1" dirty="0">
                <a:solidFill>
                  <a:schemeClr val="tx1"/>
                </a:solidFill>
              </a:rPr>
              <a:t>Fablab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3000" b="1" dirty="0">
                <a:solidFill>
                  <a:schemeClr val="tx1"/>
                </a:solidFill>
              </a:rPr>
              <a:t>Rétrogaming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S:\Communication\Photothèque\Médiathèque\Odyssé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4" y="548680"/>
            <a:ext cx="40324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0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Communication\Photothèque\Médiathèque\image odyssée2017-09-09-FDEB-nouvelles caisses - Odyssée MediathequeIMG_13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7" y="1620099"/>
            <a:ext cx="2214401" cy="26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Communication\Photothèque\Médiathèque\IMG_7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31" y="4510814"/>
            <a:ext cx="3501210" cy="19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:\Communication\Photothèque\Médiathèque\image odysséeIMG_67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10814"/>
            <a:ext cx="3501209" cy="19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0101"/>
            <a:ext cx="2304256" cy="265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24" y="1620101"/>
            <a:ext cx="2422001" cy="265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3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251520" y="2099641"/>
            <a:ext cx="4248473" cy="3713585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/>
                </a:solidFill>
              </a:rPr>
              <a:t>Création des caissons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/>
                </a:solidFill>
              </a:rPr>
              <a:t>Formation aux outils numériques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/>
                </a:solidFill>
              </a:rPr>
              <a:t>Animations 3D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/>
                </a:solidFill>
              </a:rPr>
              <a:t> Modélisation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744416" cy="864096"/>
          </a:xfrm>
        </p:spPr>
        <p:txBody>
          <a:bodyPr/>
          <a:lstStyle/>
          <a:p>
            <a:r>
              <a:rPr lang="fr-FR" sz="4400" b="1" dirty="0">
                <a:solidFill>
                  <a:schemeClr val="tx1"/>
                </a:solidFill>
              </a:rPr>
              <a:t>FabLab</a:t>
            </a:r>
          </a:p>
        </p:txBody>
      </p:sp>
      <p:pic>
        <p:nvPicPr>
          <p:cNvPr id="5122" name="Picture 2" descr="S:\Communication\Photothèque\Médiathèque\IMG_7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172663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0759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24" y="4985792"/>
            <a:ext cx="1905000" cy="161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320619" y="2588311"/>
            <a:ext cx="4392488" cy="3489176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Sculpture sur eau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Repas dans les collections</a:t>
            </a:r>
          </a:p>
          <a:p>
            <a:pPr marL="457200" indent="-457200"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Galerie d’exposition éphémère…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4608512" cy="1728192"/>
          </a:xfrm>
        </p:spPr>
        <p:txBody>
          <a:bodyPr/>
          <a:lstStyle/>
          <a:p>
            <a:r>
              <a:rPr lang="fr-FR" sz="4000" b="1" dirty="0">
                <a:solidFill>
                  <a:schemeClr val="tx1"/>
                </a:solidFill>
              </a:rPr>
              <a:t>Goût de l’expérimentation</a:t>
            </a:r>
            <a:br>
              <a:rPr lang="fr-FR" sz="4000" b="1" dirty="0">
                <a:solidFill>
                  <a:schemeClr val="tx1"/>
                </a:solidFill>
              </a:rPr>
            </a:br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7"/>
            <a:ext cx="3185170" cy="23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172819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05064"/>
            <a:ext cx="1544960" cy="183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9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975" y="3573016"/>
            <a:ext cx="4061400" cy="304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83975" y="-237735"/>
            <a:ext cx="8285964" cy="2370592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Notre curiosité nous a donc emmené</a:t>
            </a:r>
            <a:br>
              <a:rPr lang="fr-FR" sz="3600" b="1" dirty="0">
                <a:solidFill>
                  <a:schemeClr val="tx1"/>
                </a:solidFill>
              </a:rPr>
            </a:br>
            <a:r>
              <a:rPr lang="fr-FR" sz="3600" b="1" dirty="0">
                <a:solidFill>
                  <a:schemeClr val="tx1"/>
                </a:solidFill>
              </a:rPr>
              <a:t>voir les nouveaux services ailleurs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4294967295"/>
          </p:nvPr>
        </p:nvSpPr>
        <p:spPr>
          <a:xfrm>
            <a:off x="3250793" y="2492896"/>
            <a:ext cx="2952328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 </a:t>
            </a:r>
            <a:r>
              <a:rPr lang="fr-FR" sz="3200" b="1" dirty="0">
                <a:solidFill>
                  <a:schemeClr val="tx1"/>
                </a:solidFill>
              </a:rPr>
              <a:t>En Angleterre:</a:t>
            </a:r>
          </a:p>
        </p:txBody>
      </p:sp>
      <p:pic>
        <p:nvPicPr>
          <p:cNvPr id="1028" name="Picture 4" descr="C:\Users\ekalfa\Desktop\Open Libra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79" y="3429000"/>
            <a:ext cx="31311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3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b="1" dirty="0">
                <a:solidFill>
                  <a:schemeClr val="tx1"/>
                </a:solidFill>
              </a:rPr>
              <a:t>Puis au Danemark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4294967295"/>
          </p:nvPr>
        </p:nvSpPr>
        <p:spPr>
          <a:xfrm>
            <a:off x="86219" y="2136693"/>
            <a:ext cx="4989837" cy="4248969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Dokk1: bibliothèque publique et un centre culturel à Aarhus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Ouverture 7 jours /7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De 7 h à 22 heures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chemeClr val="tx1"/>
                </a:solidFill>
              </a:rPr>
              <a:t>Présence des bibliothécaires entre 8.00 et 19.00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280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1145</TotalTime>
  <Words>782</Words>
  <Application>Microsoft Office PowerPoint</Application>
  <PresentationFormat>Affichage à l'écran (4:3)</PresentationFormat>
  <Paragraphs>117</Paragraphs>
  <Slides>25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Candara</vt:lpstr>
      <vt:lpstr>Symbol</vt:lpstr>
      <vt:lpstr>Wingdings</vt:lpstr>
      <vt:lpstr>Vagues</vt:lpstr>
      <vt:lpstr>Ouvrir une bibliothèque sans bibliothécaire</vt:lpstr>
      <vt:lpstr>Contexte</vt:lpstr>
      <vt:lpstr>Présentation PowerPoint</vt:lpstr>
      <vt:lpstr>Goût de l’innovation</vt:lpstr>
      <vt:lpstr>Présentation PowerPoint</vt:lpstr>
      <vt:lpstr>FabLab</vt:lpstr>
      <vt:lpstr>Goût de l’expérimentation </vt:lpstr>
      <vt:lpstr>Notre curiosité nous a donc emmené voir les nouveaux services ailleurs</vt:lpstr>
      <vt:lpstr>Puis au Danemark</vt:lpstr>
      <vt:lpstr>Ouvrir Plus: </vt:lpstr>
      <vt:lpstr>Rythme ma bibliothèque</vt:lpstr>
      <vt:lpstr>Etude : Quels horaires d’ouverture pour votre bibliothèque?</vt:lpstr>
      <vt:lpstr>Convaincre les élus et trouver un dispositif</vt:lpstr>
      <vt:lpstr>Dispositifs proposés sur notre marché</vt:lpstr>
      <vt:lpstr>Offre de services complémentaires</vt:lpstr>
      <vt:lpstr>Comment ça marche?</vt:lpstr>
      <vt:lpstr>Difficultés </vt:lpstr>
      <vt:lpstr>La réglementation</vt:lpstr>
      <vt:lpstr>Présentation PowerPoint</vt:lpstr>
      <vt:lpstr>Propositions:</vt:lpstr>
      <vt:lpstr>Accès réduit </vt:lpstr>
      <vt:lpstr>Commission de sécurité dernier avis</vt:lpstr>
      <vt:lpstr>Présentation PowerPoint</vt:lpstr>
      <vt:lpstr>Ouvrir sans bibliothécaire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ekalfa</dc:creator>
  <cp:lastModifiedBy>Armand Kalfa</cp:lastModifiedBy>
  <cp:revision>44</cp:revision>
  <dcterms:created xsi:type="dcterms:W3CDTF">2019-05-21T09:36:53Z</dcterms:created>
  <dcterms:modified xsi:type="dcterms:W3CDTF">2019-06-03T16:57:47Z</dcterms:modified>
</cp:coreProperties>
</file>