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0" r:id="rId2"/>
    <p:sldId id="256" r:id="rId3"/>
    <p:sldId id="289" r:id="rId4"/>
    <p:sldId id="290" r:id="rId5"/>
    <p:sldId id="266" r:id="rId6"/>
    <p:sldId id="272" r:id="rId7"/>
    <p:sldId id="278" r:id="rId8"/>
    <p:sldId id="280" r:id="rId9"/>
    <p:sldId id="281" r:id="rId10"/>
    <p:sldId id="279" r:id="rId11"/>
    <p:sldId id="277" r:id="rId12"/>
    <p:sldId id="270" r:id="rId13"/>
    <p:sldId id="285" r:id="rId14"/>
    <p:sldId id="286" r:id="rId15"/>
    <p:sldId id="287" r:id="rId16"/>
    <p:sldId id="288" r:id="rId17"/>
    <p:sldId id="283"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618" autoAdjust="0"/>
  </p:normalViewPr>
  <p:slideViewPr>
    <p:cSldViewPr>
      <p:cViewPr>
        <p:scale>
          <a:sx n="79" d="100"/>
          <a:sy n="79" d="100"/>
        </p:scale>
        <p:origin x="-2460" y="-6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0A0ED4-91CF-4D2F-8F38-189B019DF7BB}" type="datetimeFigureOut">
              <a:rPr lang="fr-FR" smtClean="0"/>
              <a:t>07/06/2019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FE4673-3D64-4409-A095-C8A7166B2D3E}" type="slidenum">
              <a:rPr lang="fr-FR" smtClean="0"/>
              <a:t>‹N°›</a:t>
            </a:fld>
            <a:endParaRPr lang="fr-FR"/>
          </a:p>
        </p:txBody>
      </p:sp>
    </p:spTree>
    <p:extLst>
      <p:ext uri="{BB962C8B-B14F-4D97-AF65-F5344CB8AC3E}">
        <p14:creationId xmlns:p14="http://schemas.microsoft.com/office/powerpoint/2010/main" val="2431029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3FE4673-3D64-4409-A095-C8A7166B2D3E}" type="slidenum">
              <a:rPr lang="fr-FR" smtClean="0"/>
              <a:t>6</a:t>
            </a:fld>
            <a:endParaRPr lang="fr-FR"/>
          </a:p>
        </p:txBody>
      </p:sp>
    </p:spTree>
    <p:extLst>
      <p:ext uri="{BB962C8B-B14F-4D97-AF65-F5344CB8AC3E}">
        <p14:creationId xmlns:p14="http://schemas.microsoft.com/office/powerpoint/2010/main" val="1718842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63966730-A4E0-4D24-AE7A-23F0D55C3074}" type="datetimeFigureOut">
              <a:rPr lang="fr-FR" smtClean="0"/>
              <a:t>07/06/2019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13E6F05-0A8F-4E34-89DA-285F5E84703A}" type="slidenum">
              <a:rPr lang="fr-FR" smtClean="0"/>
              <a:t>‹N°›</a:t>
            </a:fld>
            <a:endParaRPr lang="fr-FR"/>
          </a:p>
        </p:txBody>
      </p:sp>
    </p:spTree>
    <p:extLst>
      <p:ext uri="{BB962C8B-B14F-4D97-AF65-F5344CB8AC3E}">
        <p14:creationId xmlns:p14="http://schemas.microsoft.com/office/powerpoint/2010/main" val="1245113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3966730-A4E0-4D24-AE7A-23F0D55C3074}" type="datetimeFigureOut">
              <a:rPr lang="fr-FR" smtClean="0"/>
              <a:t>07/06/2019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13E6F05-0A8F-4E34-89DA-285F5E84703A}" type="slidenum">
              <a:rPr lang="fr-FR" smtClean="0"/>
              <a:t>‹N°›</a:t>
            </a:fld>
            <a:endParaRPr lang="fr-FR"/>
          </a:p>
        </p:txBody>
      </p:sp>
    </p:spTree>
    <p:extLst>
      <p:ext uri="{BB962C8B-B14F-4D97-AF65-F5344CB8AC3E}">
        <p14:creationId xmlns:p14="http://schemas.microsoft.com/office/powerpoint/2010/main" val="4193378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3966730-A4E0-4D24-AE7A-23F0D55C3074}" type="datetimeFigureOut">
              <a:rPr lang="fr-FR" smtClean="0"/>
              <a:t>07/06/2019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13E6F05-0A8F-4E34-89DA-285F5E84703A}" type="slidenum">
              <a:rPr lang="fr-FR" smtClean="0"/>
              <a:t>‹N°›</a:t>
            </a:fld>
            <a:endParaRPr lang="fr-FR"/>
          </a:p>
        </p:txBody>
      </p:sp>
    </p:spTree>
    <p:extLst>
      <p:ext uri="{BB962C8B-B14F-4D97-AF65-F5344CB8AC3E}">
        <p14:creationId xmlns:p14="http://schemas.microsoft.com/office/powerpoint/2010/main" val="867769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3966730-A4E0-4D24-AE7A-23F0D55C3074}" type="datetimeFigureOut">
              <a:rPr lang="fr-FR" smtClean="0"/>
              <a:t>07/06/2019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13E6F05-0A8F-4E34-89DA-285F5E84703A}" type="slidenum">
              <a:rPr lang="fr-FR" smtClean="0"/>
              <a:t>‹N°›</a:t>
            </a:fld>
            <a:endParaRPr lang="fr-FR"/>
          </a:p>
        </p:txBody>
      </p:sp>
    </p:spTree>
    <p:extLst>
      <p:ext uri="{BB962C8B-B14F-4D97-AF65-F5344CB8AC3E}">
        <p14:creationId xmlns:p14="http://schemas.microsoft.com/office/powerpoint/2010/main" val="888041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3966730-A4E0-4D24-AE7A-23F0D55C3074}" type="datetimeFigureOut">
              <a:rPr lang="fr-FR" smtClean="0"/>
              <a:t>07/06/2019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13E6F05-0A8F-4E34-89DA-285F5E84703A}" type="slidenum">
              <a:rPr lang="fr-FR" smtClean="0"/>
              <a:t>‹N°›</a:t>
            </a:fld>
            <a:endParaRPr lang="fr-FR"/>
          </a:p>
        </p:txBody>
      </p:sp>
    </p:spTree>
    <p:extLst>
      <p:ext uri="{BB962C8B-B14F-4D97-AF65-F5344CB8AC3E}">
        <p14:creationId xmlns:p14="http://schemas.microsoft.com/office/powerpoint/2010/main" val="3466118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3966730-A4E0-4D24-AE7A-23F0D55C3074}" type="datetimeFigureOut">
              <a:rPr lang="fr-FR" smtClean="0"/>
              <a:t>07/06/2019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13E6F05-0A8F-4E34-89DA-285F5E84703A}" type="slidenum">
              <a:rPr lang="fr-FR" smtClean="0"/>
              <a:t>‹N°›</a:t>
            </a:fld>
            <a:endParaRPr lang="fr-FR"/>
          </a:p>
        </p:txBody>
      </p:sp>
    </p:spTree>
    <p:extLst>
      <p:ext uri="{BB962C8B-B14F-4D97-AF65-F5344CB8AC3E}">
        <p14:creationId xmlns:p14="http://schemas.microsoft.com/office/powerpoint/2010/main" val="3846529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3966730-A4E0-4D24-AE7A-23F0D55C3074}" type="datetimeFigureOut">
              <a:rPr lang="fr-FR" smtClean="0"/>
              <a:t>07/06/2019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13E6F05-0A8F-4E34-89DA-285F5E84703A}" type="slidenum">
              <a:rPr lang="fr-FR" smtClean="0"/>
              <a:t>‹N°›</a:t>
            </a:fld>
            <a:endParaRPr lang="fr-FR"/>
          </a:p>
        </p:txBody>
      </p:sp>
    </p:spTree>
    <p:extLst>
      <p:ext uri="{BB962C8B-B14F-4D97-AF65-F5344CB8AC3E}">
        <p14:creationId xmlns:p14="http://schemas.microsoft.com/office/powerpoint/2010/main" val="3859974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3966730-A4E0-4D24-AE7A-23F0D55C3074}" type="datetimeFigureOut">
              <a:rPr lang="fr-FR" smtClean="0"/>
              <a:t>07/06/2019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13E6F05-0A8F-4E34-89DA-285F5E84703A}" type="slidenum">
              <a:rPr lang="fr-FR" smtClean="0"/>
              <a:t>‹N°›</a:t>
            </a:fld>
            <a:endParaRPr lang="fr-FR"/>
          </a:p>
        </p:txBody>
      </p:sp>
    </p:spTree>
    <p:extLst>
      <p:ext uri="{BB962C8B-B14F-4D97-AF65-F5344CB8AC3E}">
        <p14:creationId xmlns:p14="http://schemas.microsoft.com/office/powerpoint/2010/main" val="3357035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966730-A4E0-4D24-AE7A-23F0D55C3074}" type="datetimeFigureOut">
              <a:rPr lang="fr-FR" smtClean="0"/>
              <a:t>07/06/2019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13E6F05-0A8F-4E34-89DA-285F5E84703A}" type="slidenum">
              <a:rPr lang="fr-FR" smtClean="0"/>
              <a:t>‹N°›</a:t>
            </a:fld>
            <a:endParaRPr lang="fr-FR"/>
          </a:p>
        </p:txBody>
      </p:sp>
    </p:spTree>
    <p:extLst>
      <p:ext uri="{BB962C8B-B14F-4D97-AF65-F5344CB8AC3E}">
        <p14:creationId xmlns:p14="http://schemas.microsoft.com/office/powerpoint/2010/main" val="1712434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3966730-A4E0-4D24-AE7A-23F0D55C3074}" type="datetimeFigureOut">
              <a:rPr lang="fr-FR" smtClean="0"/>
              <a:t>07/06/2019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13E6F05-0A8F-4E34-89DA-285F5E84703A}" type="slidenum">
              <a:rPr lang="fr-FR" smtClean="0"/>
              <a:t>‹N°›</a:t>
            </a:fld>
            <a:endParaRPr lang="fr-FR"/>
          </a:p>
        </p:txBody>
      </p:sp>
    </p:spTree>
    <p:extLst>
      <p:ext uri="{BB962C8B-B14F-4D97-AF65-F5344CB8AC3E}">
        <p14:creationId xmlns:p14="http://schemas.microsoft.com/office/powerpoint/2010/main" val="2731219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3966730-A4E0-4D24-AE7A-23F0D55C3074}" type="datetimeFigureOut">
              <a:rPr lang="fr-FR" smtClean="0"/>
              <a:t>07/06/2019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13E6F05-0A8F-4E34-89DA-285F5E84703A}" type="slidenum">
              <a:rPr lang="fr-FR" smtClean="0"/>
              <a:t>‹N°›</a:t>
            </a:fld>
            <a:endParaRPr lang="fr-FR"/>
          </a:p>
        </p:txBody>
      </p:sp>
    </p:spTree>
    <p:extLst>
      <p:ext uri="{BB962C8B-B14F-4D97-AF65-F5344CB8AC3E}">
        <p14:creationId xmlns:p14="http://schemas.microsoft.com/office/powerpoint/2010/main" val="47605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966730-A4E0-4D24-AE7A-23F0D55C3074}" type="datetimeFigureOut">
              <a:rPr lang="fr-FR" smtClean="0"/>
              <a:t>07/06/2019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E6F05-0A8F-4E34-89DA-285F5E84703A}" type="slidenum">
              <a:rPr lang="fr-FR" smtClean="0"/>
              <a:t>‹N°›</a:t>
            </a:fld>
            <a:endParaRPr lang="fr-FR"/>
          </a:p>
        </p:txBody>
      </p:sp>
    </p:spTree>
    <p:extLst>
      <p:ext uri="{BB962C8B-B14F-4D97-AF65-F5344CB8AC3E}">
        <p14:creationId xmlns:p14="http://schemas.microsoft.com/office/powerpoint/2010/main" val="2217109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ifla.org/node/6718"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takamtikou.bnf.f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2.jpeg"/><Relationship Id="rId2" Type="http://schemas.openxmlformats.org/officeDocument/2006/relationships/image" Target="../media/image18.gif"/><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1.png"/><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8.gif"/><Relationship Id="rId4" Type="http://schemas.openxmlformats.org/officeDocument/2006/relationships/image" Target="../media/image22.emf"/></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8.gif"/><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18.gif"/><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ijb.de/en/reference-library/white-ravens-online.html"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aib.it/wp-content/uploads/2017/11/MAMMA_LINGUA_ar.pdf" TargetMode="Externa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9451" y="6337101"/>
            <a:ext cx="2403186" cy="371136"/>
          </a:xfrm>
          <a:prstGeom prst="rect">
            <a:avLst/>
          </a:prstGeom>
        </p:spPr>
      </p:pic>
      <p:pic>
        <p:nvPicPr>
          <p:cNvPr id="1027" name="Picture 3" descr="\\CAPLET\cla51$\dossiers\INTERNATIONAL\TRAVAIL\IBBY\Logos\Ibby France enti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184" y="6262219"/>
            <a:ext cx="2854170" cy="52089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194" y="348681"/>
            <a:ext cx="2023062" cy="23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979712" y="2698704"/>
            <a:ext cx="5390995" cy="2554545"/>
          </a:xfrm>
          <a:prstGeom prst="rect">
            <a:avLst/>
          </a:prstGeom>
        </p:spPr>
        <p:txBody>
          <a:bodyPr wrap="square">
            <a:spAutoFit/>
          </a:bodyPr>
          <a:lstStyle/>
          <a:p>
            <a:pPr algn="ctr">
              <a:lnSpc>
                <a:spcPct val="150000"/>
              </a:lnSpc>
              <a:spcBef>
                <a:spcPts val="600"/>
              </a:spcBef>
            </a:pPr>
            <a:r>
              <a:rPr lang="fr-FR" sz="2000" b="1" dirty="0" smtClean="0"/>
              <a:t>QUELLES </a:t>
            </a:r>
            <a:r>
              <a:rPr lang="fr-FR" sz="2000" b="1" dirty="0"/>
              <a:t>APPROCHES ET QUELS </a:t>
            </a:r>
            <a:r>
              <a:rPr lang="fr-FR" sz="2000" b="1" dirty="0" smtClean="0"/>
              <a:t>DISPOSITIFS </a:t>
            </a:r>
            <a:br>
              <a:rPr lang="fr-FR" sz="2000" b="1" dirty="0" smtClean="0"/>
            </a:br>
            <a:r>
              <a:rPr lang="fr-FR" sz="2000" b="1" dirty="0" smtClean="0"/>
              <a:t>POUR L’ACCUEIL </a:t>
            </a:r>
            <a:r>
              <a:rPr lang="fr-FR" sz="2000" b="1" dirty="0"/>
              <a:t>DES MIGRANT•ES </a:t>
            </a:r>
            <a:r>
              <a:rPr lang="fr-FR" sz="2000" b="1" dirty="0" smtClean="0"/>
              <a:t>À </a:t>
            </a:r>
            <a:r>
              <a:rPr lang="fr-FR" sz="2000" b="1" dirty="0" smtClean="0"/>
              <a:t>L’ÉTRANGER</a:t>
            </a:r>
            <a:endParaRPr lang="fr-FR" sz="2000" dirty="0" smtClean="0"/>
          </a:p>
          <a:p>
            <a:pPr algn="r">
              <a:lnSpc>
                <a:spcPct val="150000"/>
              </a:lnSpc>
              <a:spcBef>
                <a:spcPts val="600"/>
              </a:spcBef>
            </a:pPr>
            <a:endParaRPr lang="fr-FR" sz="2000" dirty="0"/>
          </a:p>
          <a:p>
            <a:pPr algn="r">
              <a:lnSpc>
                <a:spcPct val="150000"/>
              </a:lnSpc>
              <a:spcBef>
                <a:spcPts val="600"/>
              </a:spcBef>
            </a:pPr>
            <a:r>
              <a:rPr lang="fr-FR" sz="2000" dirty="0" smtClean="0"/>
              <a:t/>
            </a:r>
            <a:br>
              <a:rPr lang="fr-FR" sz="2000" dirty="0" smtClean="0"/>
            </a:br>
            <a:r>
              <a:rPr lang="fr-FR" sz="2000" dirty="0" smtClean="0"/>
              <a:t>Hasmig Chahinian, </a:t>
            </a:r>
            <a:r>
              <a:rPr lang="fr-FR" sz="2000" dirty="0" err="1" smtClean="0"/>
              <a:t>BnF</a:t>
            </a:r>
            <a:r>
              <a:rPr lang="fr-FR" sz="2000" dirty="0" smtClean="0"/>
              <a:t>/ IBBY France - CNLJ</a:t>
            </a:r>
            <a:endParaRPr lang="fr-FR" sz="2000" dirty="0"/>
          </a:p>
        </p:txBody>
      </p:sp>
    </p:spTree>
    <p:extLst>
      <p:ext uri="{BB962C8B-B14F-4D97-AF65-F5344CB8AC3E}">
        <p14:creationId xmlns:p14="http://schemas.microsoft.com/office/powerpoint/2010/main" val="3465975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4817" y="116632"/>
            <a:ext cx="4155415" cy="5877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914843" y="6165304"/>
            <a:ext cx="1377237" cy="369332"/>
          </a:xfrm>
          <a:prstGeom prst="rect">
            <a:avLst/>
          </a:prstGeom>
        </p:spPr>
        <p:txBody>
          <a:bodyPr wrap="none">
            <a:spAutoFit/>
          </a:bodyPr>
          <a:lstStyle/>
          <a:p>
            <a:r>
              <a:rPr lang="fr-FR" dirty="0"/>
              <a:t>www.ifla.org</a:t>
            </a: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9451" y="6337101"/>
            <a:ext cx="2403186" cy="371136"/>
          </a:xfrm>
          <a:prstGeom prst="rect">
            <a:avLst/>
          </a:prstGeom>
        </p:spPr>
      </p:pic>
      <p:pic>
        <p:nvPicPr>
          <p:cNvPr id="5" name="Picture 3" descr="\\CAPLET\cla51$\dossiers\INTERNATIONAL\TRAVAIL\IBBY\Logos\Ibby France enti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0184" y="6262219"/>
            <a:ext cx="2854170" cy="520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049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07119" y="5301208"/>
            <a:ext cx="2700300" cy="369332"/>
          </a:xfrm>
          <a:prstGeom prst="rect">
            <a:avLst/>
          </a:prstGeom>
          <a:noFill/>
        </p:spPr>
        <p:txBody>
          <a:bodyPr wrap="square" rtlCol="0">
            <a:spAutoFit/>
          </a:bodyPr>
          <a:lstStyle/>
          <a:p>
            <a:pPr algn="ctr"/>
            <a:r>
              <a:rPr lang="fr-FR" dirty="0"/>
              <a:t>t</a:t>
            </a:r>
            <a:r>
              <a:rPr lang="fr-FR" dirty="0" smtClean="0"/>
              <a:t>akamtikou.bnf.fr</a:t>
            </a:r>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9451" y="6337101"/>
            <a:ext cx="2403186" cy="371136"/>
          </a:xfrm>
          <a:prstGeom prst="rect">
            <a:avLst/>
          </a:prstGeom>
        </p:spPr>
      </p:pic>
      <p:pic>
        <p:nvPicPr>
          <p:cNvPr id="5" name="Picture 3" descr="\\CAPLET\cla51$\dossiers\INTERNATIONAL\TRAVAIL\IBBY\Logos\Ibby France enti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184" y="6262219"/>
            <a:ext cx="2854170" cy="520899"/>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130184" y="2276872"/>
            <a:ext cx="2854170" cy="2585323"/>
          </a:xfrm>
          <a:prstGeom prst="rect">
            <a:avLst/>
          </a:prstGeom>
          <a:noFill/>
        </p:spPr>
        <p:txBody>
          <a:bodyPr wrap="square" rtlCol="0">
            <a:spAutoFit/>
          </a:bodyPr>
          <a:lstStyle/>
          <a:p>
            <a:r>
              <a:rPr lang="fr-FR" dirty="0" smtClean="0"/>
              <a:t>Dossier 2019 : </a:t>
            </a:r>
          </a:p>
          <a:p>
            <a:r>
              <a:rPr lang="fr-FR" b="1" dirty="0" smtClean="0"/>
              <a:t>La bibliothèque polyglotte !</a:t>
            </a:r>
          </a:p>
          <a:p>
            <a:endParaRPr lang="fr-FR" dirty="0"/>
          </a:p>
          <a:p>
            <a:r>
              <a:rPr lang="fr-FR" dirty="0" smtClean="0"/>
              <a:t>Dossier 2018 : </a:t>
            </a:r>
          </a:p>
          <a:p>
            <a:r>
              <a:rPr lang="fr-FR" b="1" dirty="0" smtClean="0"/>
              <a:t>Histoires </a:t>
            </a:r>
            <a:r>
              <a:rPr lang="fr-FR" b="1" dirty="0"/>
              <a:t>sans </a:t>
            </a:r>
            <a:r>
              <a:rPr lang="fr-FR" b="1" dirty="0" smtClean="0"/>
              <a:t>paroles</a:t>
            </a:r>
          </a:p>
          <a:p>
            <a:endParaRPr lang="fr-FR" b="1" dirty="0"/>
          </a:p>
          <a:p>
            <a:r>
              <a:rPr lang="fr-FR" b="1" dirty="0" smtClean="0"/>
              <a:t>Bibliographies des quatre mondes</a:t>
            </a:r>
            <a:endParaRPr lang="fr-FR" b="1" dirty="0"/>
          </a:p>
          <a:p>
            <a:r>
              <a:rPr lang="fr-FR" dirty="0" smtClean="0"/>
              <a:t> </a:t>
            </a:r>
            <a:endParaRPr lang="fr-FR" dirty="0"/>
          </a:p>
        </p:txBody>
      </p:sp>
      <p:pic>
        <p:nvPicPr>
          <p:cNvPr id="1026" name="Picture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5781" y="193653"/>
            <a:ext cx="5586541" cy="6068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48865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380" y="1124744"/>
            <a:ext cx="3462902" cy="4896544"/>
          </a:xfrm>
          <a:prstGeom prst="rect">
            <a:avLst/>
          </a:prstGeom>
          <a:ln w="3175">
            <a:solidFill>
              <a:schemeClr val="tx1"/>
            </a:solidFill>
          </a:ln>
        </p:spPr>
      </p:pic>
      <p:pic>
        <p:nvPicPr>
          <p:cNvPr id="3" name="Picture 2"/>
          <p:cNvPicPr>
            <a:picLocks noChangeAspect="1"/>
          </p:cNvPicPr>
          <p:nvPr/>
        </p:nvPicPr>
        <p:blipFill>
          <a:blip r:embed="rId3"/>
          <a:stretch>
            <a:fillRect/>
          </a:stretch>
        </p:blipFill>
        <p:spPr>
          <a:xfrm>
            <a:off x="4888835" y="1124744"/>
            <a:ext cx="3427581" cy="4896544"/>
          </a:xfrm>
          <a:prstGeom prst="rect">
            <a:avLst/>
          </a:prstGeom>
          <a:ln>
            <a:solidFill>
              <a:schemeClr val="tx1"/>
            </a:solidFill>
          </a:ln>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9451" y="6337101"/>
            <a:ext cx="2403186" cy="371136"/>
          </a:xfrm>
          <a:prstGeom prst="rect">
            <a:avLst/>
          </a:prstGeom>
        </p:spPr>
      </p:pic>
      <p:pic>
        <p:nvPicPr>
          <p:cNvPr id="5" name="Picture 3" descr="\\CAPLET\cla51$\dossiers\INTERNATIONAL\TRAVAIL\IBBY\Logos\Ibby France enti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0184" y="6262219"/>
            <a:ext cx="2854170" cy="520899"/>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0" y="217548"/>
            <a:ext cx="9143999" cy="461665"/>
          </a:xfrm>
          <a:prstGeom prst="rect">
            <a:avLst/>
          </a:prstGeom>
          <a:noFill/>
        </p:spPr>
        <p:txBody>
          <a:bodyPr wrap="square" rtlCol="0" anchor="ctr">
            <a:spAutoFit/>
          </a:bodyPr>
          <a:lstStyle/>
          <a:p>
            <a:pPr algn="ctr"/>
            <a:r>
              <a:rPr lang="fr-FR" sz="2400" b="1" dirty="0" smtClean="0">
                <a:solidFill>
                  <a:srgbClr val="0070C0"/>
                </a:solidFill>
                <a:latin typeface="Cambria" pitchFamily="18" charset="0"/>
              </a:rPr>
              <a:t>Des congrès régionaux européens</a:t>
            </a:r>
            <a:endParaRPr lang="fr-FR" sz="2400" b="1" dirty="0">
              <a:solidFill>
                <a:srgbClr val="0070C0"/>
              </a:solidFill>
              <a:latin typeface="Cambria" pitchFamily="18" charset="0"/>
            </a:endParaRPr>
          </a:p>
        </p:txBody>
      </p:sp>
      <p:sp>
        <p:nvSpPr>
          <p:cNvPr id="7" name="ZoneTexte 6"/>
          <p:cNvSpPr txBox="1"/>
          <p:nvPr/>
        </p:nvSpPr>
        <p:spPr>
          <a:xfrm>
            <a:off x="784380" y="747337"/>
            <a:ext cx="899418" cy="369332"/>
          </a:xfrm>
          <a:prstGeom prst="rect">
            <a:avLst/>
          </a:prstGeom>
          <a:noFill/>
        </p:spPr>
        <p:txBody>
          <a:bodyPr wrap="square" rtlCol="0">
            <a:spAutoFit/>
          </a:bodyPr>
          <a:lstStyle/>
          <a:p>
            <a:r>
              <a:rPr lang="fr-FR" dirty="0" smtClean="0"/>
              <a:t>2017</a:t>
            </a:r>
            <a:endParaRPr lang="fr-FR" dirty="0"/>
          </a:p>
        </p:txBody>
      </p:sp>
      <p:sp>
        <p:nvSpPr>
          <p:cNvPr id="8" name="ZoneTexte 7"/>
          <p:cNvSpPr txBox="1"/>
          <p:nvPr/>
        </p:nvSpPr>
        <p:spPr>
          <a:xfrm>
            <a:off x="4888212" y="724471"/>
            <a:ext cx="899418" cy="369332"/>
          </a:xfrm>
          <a:prstGeom prst="rect">
            <a:avLst/>
          </a:prstGeom>
          <a:noFill/>
        </p:spPr>
        <p:txBody>
          <a:bodyPr wrap="square" rtlCol="0">
            <a:spAutoFit/>
          </a:bodyPr>
          <a:lstStyle/>
          <a:p>
            <a:r>
              <a:rPr lang="fr-FR" dirty="0" smtClean="0"/>
              <a:t>2019</a:t>
            </a:r>
            <a:endParaRPr lang="fr-FR" dirty="0"/>
          </a:p>
        </p:txBody>
      </p:sp>
    </p:spTree>
    <p:extLst>
      <p:ext uri="{BB962C8B-B14F-4D97-AF65-F5344CB8AC3E}">
        <p14:creationId xmlns:p14="http://schemas.microsoft.com/office/powerpoint/2010/main" val="9300805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756350"/>
            <a:ext cx="5400600" cy="2960682"/>
          </a:xfrm>
          <a:prstGeom prst="rect">
            <a:avLst/>
          </a:prstGeom>
          <a:noFill/>
        </p:spPr>
        <p:txBody>
          <a:bodyPr wrap="square" rtlCol="0">
            <a:spAutoFit/>
          </a:bodyPr>
          <a:lstStyle/>
          <a:p>
            <a:pPr marL="285750" indent="-285750">
              <a:lnSpc>
                <a:spcPct val="114000"/>
              </a:lnSpc>
              <a:buBlip>
                <a:blip r:embed="rId2"/>
              </a:buBlip>
            </a:pPr>
            <a:r>
              <a:rPr lang="en-US" sz="1500" dirty="0" smtClean="0">
                <a:latin typeface="Tahoma" panose="020B0604030504040204" pitchFamily="34" charset="0"/>
                <a:ea typeface="Tahoma" panose="020B0604030504040204" pitchFamily="34" charset="0"/>
                <a:cs typeface="Tahoma" panose="020B0604030504040204" pitchFamily="34" charset="0"/>
              </a:rPr>
              <a:t>51% des </a:t>
            </a:r>
            <a:r>
              <a:rPr lang="en-US" sz="1500" dirty="0" err="1" smtClean="0">
                <a:latin typeface="Tahoma" panose="020B0604030504040204" pitchFamily="34" charset="0"/>
                <a:ea typeface="Tahoma" panose="020B0604030504040204" pitchFamily="34" charset="0"/>
                <a:cs typeface="Tahoma" panose="020B0604030504040204" pitchFamily="34" charset="0"/>
              </a:rPr>
              <a:t>résidents</a:t>
            </a:r>
            <a:r>
              <a:rPr lang="en-US" sz="1500" dirty="0" smtClean="0">
                <a:latin typeface="Tahoma" panose="020B0604030504040204" pitchFamily="34" charset="0"/>
                <a:ea typeface="Tahoma" panose="020B0604030504040204" pitchFamily="34" charset="0"/>
                <a:cs typeface="Tahoma" panose="020B0604030504040204" pitchFamily="34" charset="0"/>
              </a:rPr>
              <a:t> de Toronto </a:t>
            </a:r>
            <a:r>
              <a:rPr lang="en-US" sz="1500" dirty="0" err="1" smtClean="0">
                <a:latin typeface="Tahoma" panose="020B0604030504040204" pitchFamily="34" charset="0"/>
                <a:ea typeface="Tahoma" panose="020B0604030504040204" pitchFamily="34" charset="0"/>
                <a:cs typeface="Tahoma" panose="020B0604030504040204" pitchFamily="34" charset="0"/>
              </a:rPr>
              <a:t>sont</a:t>
            </a:r>
            <a:r>
              <a:rPr lang="en-US" sz="1500" dirty="0" smtClean="0">
                <a:latin typeface="Tahoma" panose="020B0604030504040204" pitchFamily="34" charset="0"/>
                <a:ea typeface="Tahoma" panose="020B0604030504040204" pitchFamily="34" charset="0"/>
                <a:cs typeface="Tahoma" panose="020B0604030504040204" pitchFamily="34" charset="0"/>
              </a:rPr>
              <a:t> </a:t>
            </a:r>
            <a:r>
              <a:rPr lang="en-US" sz="1500" dirty="0" err="1" smtClean="0">
                <a:latin typeface="Tahoma" panose="020B0604030504040204" pitchFamily="34" charset="0"/>
                <a:ea typeface="Tahoma" panose="020B0604030504040204" pitchFamily="34" charset="0"/>
                <a:cs typeface="Tahoma" panose="020B0604030504040204" pitchFamily="34" charset="0"/>
              </a:rPr>
              <a:t>nés</a:t>
            </a:r>
            <a:r>
              <a:rPr lang="en-US" sz="1500" dirty="0" smtClean="0">
                <a:latin typeface="Tahoma" panose="020B0604030504040204" pitchFamily="34" charset="0"/>
                <a:ea typeface="Tahoma" panose="020B0604030504040204" pitchFamily="34" charset="0"/>
                <a:cs typeface="Tahoma" panose="020B0604030504040204" pitchFamily="34" charset="0"/>
              </a:rPr>
              <a:t> </a:t>
            </a:r>
            <a:r>
              <a:rPr lang="en-US" sz="1500" dirty="0" err="1" smtClean="0">
                <a:latin typeface="Tahoma" panose="020B0604030504040204" pitchFamily="34" charset="0"/>
                <a:ea typeface="Tahoma" panose="020B0604030504040204" pitchFamily="34" charset="0"/>
                <a:cs typeface="Tahoma" panose="020B0604030504040204" pitchFamily="34" charset="0"/>
              </a:rPr>
              <a:t>dans</a:t>
            </a:r>
            <a:r>
              <a:rPr lang="en-US" sz="1500" dirty="0" smtClean="0">
                <a:latin typeface="Tahoma" panose="020B0604030504040204" pitchFamily="34" charset="0"/>
                <a:ea typeface="Tahoma" panose="020B0604030504040204" pitchFamily="34" charset="0"/>
                <a:cs typeface="Tahoma" panose="020B0604030504040204" pitchFamily="34" charset="0"/>
              </a:rPr>
              <a:t> un </a:t>
            </a:r>
            <a:r>
              <a:rPr lang="en-US" sz="1500" dirty="0" err="1" smtClean="0">
                <a:latin typeface="Tahoma" panose="020B0604030504040204" pitchFamily="34" charset="0"/>
                <a:ea typeface="Tahoma" panose="020B0604030504040204" pitchFamily="34" charset="0"/>
                <a:cs typeface="Tahoma" panose="020B0604030504040204" pitchFamily="34" charset="0"/>
              </a:rPr>
              <a:t>autre</a:t>
            </a:r>
            <a:r>
              <a:rPr lang="en-US" sz="1500" dirty="0" smtClean="0">
                <a:latin typeface="Tahoma" panose="020B0604030504040204" pitchFamily="34" charset="0"/>
                <a:ea typeface="Tahoma" panose="020B0604030504040204" pitchFamily="34" charset="0"/>
                <a:cs typeface="Tahoma" panose="020B0604030504040204" pitchFamily="34" charset="0"/>
              </a:rPr>
              <a:t> pays (1 </a:t>
            </a:r>
            <a:r>
              <a:rPr lang="en-US" sz="1500" dirty="0" err="1" smtClean="0">
                <a:latin typeface="Tahoma" panose="020B0604030504040204" pitchFamily="34" charset="0"/>
                <a:ea typeface="Tahoma" panose="020B0604030504040204" pitchFamily="34" charset="0"/>
                <a:cs typeface="Tahoma" panose="020B0604030504040204" pitchFamily="34" charset="0"/>
              </a:rPr>
              <a:t>personne</a:t>
            </a:r>
            <a:r>
              <a:rPr lang="en-US" sz="1500" dirty="0" smtClean="0">
                <a:latin typeface="Tahoma" panose="020B0604030504040204" pitchFamily="34" charset="0"/>
                <a:ea typeface="Tahoma" panose="020B0604030504040204" pitchFamily="34" charset="0"/>
                <a:cs typeface="Tahoma" panose="020B0604030504040204" pitchFamily="34" charset="0"/>
              </a:rPr>
              <a:t> </a:t>
            </a:r>
            <a:r>
              <a:rPr lang="en-US" sz="1500" dirty="0" err="1" smtClean="0">
                <a:latin typeface="Tahoma" panose="020B0604030504040204" pitchFamily="34" charset="0"/>
                <a:ea typeface="Tahoma" panose="020B0604030504040204" pitchFamily="34" charset="0"/>
                <a:cs typeface="Tahoma" panose="020B0604030504040204" pitchFamily="34" charset="0"/>
              </a:rPr>
              <a:t>sur</a:t>
            </a:r>
            <a:r>
              <a:rPr lang="en-US" sz="1500" dirty="0" smtClean="0">
                <a:latin typeface="Tahoma" panose="020B0604030504040204" pitchFamily="34" charset="0"/>
                <a:ea typeface="Tahoma" panose="020B0604030504040204" pitchFamily="34" charset="0"/>
                <a:cs typeface="Tahoma" panose="020B0604030504040204" pitchFamily="34" charset="0"/>
              </a:rPr>
              <a:t> 5 au Canada)</a:t>
            </a:r>
          </a:p>
          <a:p>
            <a:pPr marL="285750" indent="-285750">
              <a:lnSpc>
                <a:spcPct val="114000"/>
              </a:lnSpc>
              <a:buBlip>
                <a:blip r:embed="rId2"/>
              </a:buBlip>
            </a:pPr>
            <a:r>
              <a:rPr lang="fr-FR" sz="1500" dirty="0" smtClean="0">
                <a:latin typeface="Tahoma" panose="020B0604030504040204" pitchFamily="34" charset="0"/>
                <a:ea typeface="Tahoma" panose="020B0604030504040204" pitchFamily="34" charset="0"/>
                <a:cs typeface="Tahoma" panose="020B0604030504040204" pitchFamily="34" charset="0"/>
              </a:rPr>
              <a:t>De janvier 2015 à décembre 2017, 94 000 réfugiés installés au Canada, dont 51 000 Syriens.</a:t>
            </a:r>
          </a:p>
          <a:p>
            <a:pPr marL="285750" indent="-285750">
              <a:lnSpc>
                <a:spcPct val="114000"/>
              </a:lnSpc>
              <a:buBlip>
                <a:blip r:embed="rId2"/>
              </a:buBlip>
            </a:pPr>
            <a:r>
              <a:rPr lang="fr-FR" sz="1500" dirty="0" smtClean="0">
                <a:latin typeface="Tahoma" panose="020B0604030504040204" pitchFamily="34" charset="0"/>
                <a:ea typeface="Tahoma" panose="020B0604030504040204" pitchFamily="34" charset="0"/>
                <a:cs typeface="Tahoma" panose="020B0604030504040204" pitchFamily="34" charset="0"/>
              </a:rPr>
              <a:t>Les bibliothèques de la ville de Toronto ont des collections en 40 langues</a:t>
            </a:r>
          </a:p>
          <a:p>
            <a:pPr marL="285750" indent="-285750">
              <a:lnSpc>
                <a:spcPct val="114000"/>
              </a:lnSpc>
              <a:buBlip>
                <a:blip r:embed="rId2"/>
              </a:buBlip>
            </a:pPr>
            <a:r>
              <a:rPr lang="fr-FR" sz="1500" dirty="0" smtClean="0">
                <a:latin typeface="Tahoma" panose="020B0604030504040204" pitchFamily="34" charset="0"/>
                <a:ea typeface="Tahoma" panose="020B0604030504040204" pitchFamily="34" charset="0"/>
                <a:cs typeface="Tahoma" panose="020B0604030504040204" pitchFamily="34" charset="0"/>
              </a:rPr>
              <a:t>Des livrets en anglais et en arabe sont distribués durant les visites aux familles</a:t>
            </a:r>
          </a:p>
          <a:p>
            <a:pPr marL="285750" indent="-285750">
              <a:lnSpc>
                <a:spcPct val="114000"/>
              </a:lnSpc>
              <a:buBlip>
                <a:blip r:embed="rId2"/>
              </a:buBlip>
            </a:pPr>
            <a:r>
              <a:rPr lang="fr-FR" sz="1500" dirty="0" smtClean="0">
                <a:latin typeface="Tahoma" panose="020B0604030504040204" pitchFamily="34" charset="0"/>
                <a:ea typeface="Tahoma" panose="020B0604030504040204" pitchFamily="34" charset="0"/>
                <a:cs typeface="Tahoma" panose="020B0604030504040204" pitchFamily="34" charset="0"/>
              </a:rPr>
              <a:t>La bibliothèque produit </a:t>
            </a:r>
            <a:r>
              <a:rPr lang="fr-FR" sz="1500" dirty="0">
                <a:latin typeface="Tahoma" panose="020B0604030504040204" pitchFamily="34" charset="0"/>
                <a:ea typeface="Tahoma" panose="020B0604030504040204" pitchFamily="34" charset="0"/>
                <a:cs typeface="Tahoma" panose="020B0604030504040204" pitchFamily="34" charset="0"/>
              </a:rPr>
              <a:t>une vidéo de présentation en arabe, français, mandarin, tagalog, punjabi, russe, espagnol et urdu.</a:t>
            </a: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4016734"/>
            <a:ext cx="2974676" cy="2220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6367" y="3567943"/>
            <a:ext cx="3691144" cy="2669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35603" y="1340768"/>
            <a:ext cx="2515573"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411760" y="188640"/>
            <a:ext cx="4521589" cy="338554"/>
          </a:xfrm>
          <a:prstGeom prst="rect">
            <a:avLst/>
          </a:prstGeom>
        </p:spPr>
        <p:txBody>
          <a:bodyPr wrap="square">
            <a:spAutoFit/>
          </a:bodyPr>
          <a:lstStyle/>
          <a:p>
            <a:pPr lvl="0" algn="ctr"/>
            <a:r>
              <a:rPr lang="en-US" sz="1600" b="1" dirty="0" smtClean="0">
                <a:solidFill>
                  <a:srgbClr val="0070C0"/>
                </a:solidFill>
                <a:latin typeface="Cambria" panose="02040503050406030204" pitchFamily="18" charset="0"/>
                <a:cs typeface="Arial" panose="020B0604020202020204" pitchFamily="34" charset="0"/>
              </a:rPr>
              <a:t>Canada | </a:t>
            </a:r>
            <a:r>
              <a:rPr lang="en-US" sz="1600" b="1" dirty="0" err="1" smtClean="0">
                <a:solidFill>
                  <a:srgbClr val="0070C0"/>
                </a:solidFill>
                <a:latin typeface="Cambria" panose="02040503050406030204" pitchFamily="18" charset="0"/>
                <a:cs typeface="Arial" panose="020B0604020202020204" pitchFamily="34" charset="0"/>
              </a:rPr>
              <a:t>Bibliothèque</a:t>
            </a:r>
            <a:r>
              <a:rPr lang="en-US" sz="1600" b="1" dirty="0" smtClean="0">
                <a:solidFill>
                  <a:srgbClr val="0070C0"/>
                </a:solidFill>
                <a:latin typeface="Cambria" panose="02040503050406030204" pitchFamily="18" charset="0"/>
                <a:cs typeface="Arial" panose="020B0604020202020204" pitchFamily="34" charset="0"/>
              </a:rPr>
              <a:t> </a:t>
            </a:r>
            <a:r>
              <a:rPr lang="en-US" sz="1600" b="1" dirty="0" err="1" smtClean="0">
                <a:solidFill>
                  <a:srgbClr val="0070C0"/>
                </a:solidFill>
                <a:latin typeface="Cambria" panose="02040503050406030204" pitchFamily="18" charset="0"/>
                <a:cs typeface="Arial" panose="020B0604020202020204" pitchFamily="34" charset="0"/>
              </a:rPr>
              <a:t>publique</a:t>
            </a:r>
            <a:r>
              <a:rPr lang="en-US" sz="1600" b="1" dirty="0" smtClean="0">
                <a:solidFill>
                  <a:srgbClr val="0070C0"/>
                </a:solidFill>
                <a:latin typeface="Cambria" panose="02040503050406030204" pitchFamily="18" charset="0"/>
                <a:cs typeface="Arial" panose="020B0604020202020204" pitchFamily="34" charset="0"/>
              </a:rPr>
              <a:t> de Toronto</a:t>
            </a:r>
            <a:endParaRPr lang="en-US" sz="1600" b="1" dirty="0">
              <a:solidFill>
                <a:srgbClr val="0070C0"/>
              </a:solidFill>
              <a:latin typeface="Cambria" panose="02040503050406030204" pitchFamily="18" charset="0"/>
              <a:cs typeface="Arial" panose="020B0604020202020204" pitchFamily="34" charset="0"/>
            </a:endParaRPr>
          </a:p>
        </p:txBody>
      </p:sp>
      <p:pic>
        <p:nvPicPr>
          <p:cNvPr id="12" name="Imag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79451" y="6337101"/>
            <a:ext cx="2403186" cy="371136"/>
          </a:xfrm>
          <a:prstGeom prst="rect">
            <a:avLst/>
          </a:prstGeom>
        </p:spPr>
      </p:pic>
      <p:pic>
        <p:nvPicPr>
          <p:cNvPr id="13" name="Picture 3" descr="\\CAPLET\cla51$\dossiers\INTERNATIONAL\TRAVAIL\IBBY\Logos\Ibby France entie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0184" y="6262219"/>
            <a:ext cx="2854170" cy="520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2514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381386" y="260648"/>
            <a:ext cx="6468880" cy="923330"/>
          </a:xfrm>
          <a:prstGeom prst="rect">
            <a:avLst/>
          </a:prstGeom>
          <a:noFill/>
        </p:spPr>
        <p:txBody>
          <a:bodyPr wrap="square" rtlCol="0">
            <a:spAutoFit/>
          </a:bodyPr>
          <a:lstStyle/>
          <a:p>
            <a:pPr algn="ctr"/>
            <a:r>
              <a:rPr lang="fr-FR" b="1" dirty="0" smtClean="0">
                <a:solidFill>
                  <a:srgbClr val="0070C0"/>
                </a:solidFill>
                <a:latin typeface="Cambria" panose="02040503050406030204" pitchFamily="18" charset="0"/>
              </a:rPr>
              <a:t>USA | </a:t>
            </a:r>
            <a:r>
              <a:rPr lang="fr-FR" b="1" dirty="0">
                <a:solidFill>
                  <a:srgbClr val="0070C0"/>
                </a:solidFill>
                <a:latin typeface="Cambria" panose="02040503050406030204" pitchFamily="18" charset="0"/>
              </a:rPr>
              <a:t>Pittsburgh (</a:t>
            </a:r>
            <a:r>
              <a:rPr lang="fr-FR" b="1" dirty="0" smtClean="0">
                <a:solidFill>
                  <a:srgbClr val="0070C0"/>
                </a:solidFill>
                <a:latin typeface="Cambria" panose="02040503050406030204" pitchFamily="18" charset="0"/>
              </a:rPr>
              <a:t>Pennsylvanie)</a:t>
            </a:r>
          </a:p>
          <a:p>
            <a:pPr algn="ctr"/>
            <a:r>
              <a:rPr lang="en-US" b="1" dirty="0">
                <a:solidFill>
                  <a:srgbClr val="0070C0"/>
                </a:solidFill>
                <a:latin typeface="Cambria" panose="02040503050406030204" pitchFamily="18" charset="0"/>
              </a:rPr>
              <a:t>The Allegheny County Library Association’s </a:t>
            </a:r>
            <a:r>
              <a:rPr lang="en-US" b="1" i="1" dirty="0">
                <a:solidFill>
                  <a:srgbClr val="0070C0"/>
                </a:solidFill>
                <a:latin typeface="Cambria" panose="02040503050406030204" pitchFamily="18" charset="0"/>
              </a:rPr>
              <a:t>Immigration Journeys - Old and New: A Digital Storytelling </a:t>
            </a:r>
            <a:r>
              <a:rPr lang="en-US" b="1" i="1" dirty="0" smtClean="0">
                <a:solidFill>
                  <a:srgbClr val="0070C0"/>
                </a:solidFill>
                <a:latin typeface="Cambria" panose="02040503050406030204" pitchFamily="18" charset="0"/>
              </a:rPr>
              <a:t>Project</a:t>
            </a:r>
            <a:endParaRPr lang="en-US" b="1" dirty="0">
              <a:solidFill>
                <a:srgbClr val="0070C0"/>
              </a:solidFill>
              <a:latin typeface="Cambria" panose="02040503050406030204" pitchFamily="18" charset="0"/>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9451" y="6337101"/>
            <a:ext cx="2403186" cy="371136"/>
          </a:xfrm>
          <a:prstGeom prst="rect">
            <a:avLst/>
          </a:prstGeom>
        </p:spPr>
      </p:pic>
      <p:pic>
        <p:nvPicPr>
          <p:cNvPr id="5" name="Picture 3" descr="\\CAPLET\cla51$\dossiers\INTERNATIONAL\TRAVAIL\IBBY\Logos\Ibby France enti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184" y="6262219"/>
            <a:ext cx="2854170" cy="52089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1484784"/>
            <a:ext cx="3163620" cy="1688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p:cNvSpPr txBox="1"/>
          <p:nvPr/>
        </p:nvSpPr>
        <p:spPr>
          <a:xfrm>
            <a:off x="153117" y="1484784"/>
            <a:ext cx="4680520" cy="2618666"/>
          </a:xfrm>
          <a:prstGeom prst="rect">
            <a:avLst/>
          </a:prstGeom>
          <a:noFill/>
        </p:spPr>
        <p:txBody>
          <a:bodyPr wrap="square" rtlCol="0">
            <a:spAutoFit/>
          </a:bodyPr>
          <a:lstStyle/>
          <a:p>
            <a:pPr marL="285750" indent="-285750">
              <a:lnSpc>
                <a:spcPct val="114000"/>
              </a:lnSpc>
              <a:buBlip>
                <a:blip r:embed="rId5"/>
              </a:buBlip>
            </a:pPr>
            <a:r>
              <a:rPr lang="en-US" dirty="0" smtClean="0">
                <a:latin typeface="+mj-lt"/>
                <a:ea typeface="Tahoma" panose="020B0604030504040204" pitchFamily="34" charset="0"/>
                <a:cs typeface="Tahoma" panose="020B0604030504040204" pitchFamily="34" charset="0"/>
              </a:rPr>
              <a:t>Fracture entre les nouveaux </a:t>
            </a:r>
            <a:r>
              <a:rPr lang="en-US" dirty="0" err="1" smtClean="0">
                <a:latin typeface="+mj-lt"/>
                <a:ea typeface="Tahoma" panose="020B0604030504040204" pitchFamily="34" charset="0"/>
                <a:cs typeface="Tahoma" panose="020B0604030504040204" pitchFamily="34" charset="0"/>
              </a:rPr>
              <a:t>résidents</a:t>
            </a:r>
            <a:r>
              <a:rPr lang="en-US" dirty="0" smtClean="0">
                <a:latin typeface="+mj-lt"/>
                <a:ea typeface="Tahoma" panose="020B0604030504040204" pitchFamily="34" charset="0"/>
                <a:cs typeface="Tahoma" panose="020B0604030504040204" pitchFamily="34" charset="0"/>
              </a:rPr>
              <a:t> et les </a:t>
            </a:r>
            <a:r>
              <a:rPr lang="en-US" dirty="0" err="1" smtClean="0">
                <a:latin typeface="+mj-lt"/>
                <a:ea typeface="Tahoma" panose="020B0604030504040204" pitchFamily="34" charset="0"/>
                <a:cs typeface="Tahoma" panose="020B0604030504040204" pitchFamily="34" charset="0"/>
              </a:rPr>
              <a:t>anciens</a:t>
            </a:r>
            <a:r>
              <a:rPr lang="en-US" dirty="0" smtClean="0">
                <a:latin typeface="+mj-lt"/>
                <a:ea typeface="Tahoma" panose="020B0604030504040204" pitchFamily="34" charset="0"/>
                <a:cs typeface="Tahoma" panose="020B0604030504040204" pitchFamily="34" charset="0"/>
              </a:rPr>
              <a:t> (</a:t>
            </a:r>
            <a:r>
              <a:rPr lang="en-US" dirty="0" err="1" smtClean="0">
                <a:latin typeface="+mj-lt"/>
                <a:ea typeface="Tahoma" panose="020B0604030504040204" pitchFamily="34" charset="0"/>
                <a:cs typeface="Tahoma" panose="020B0604030504040204" pitchFamily="34" charset="0"/>
              </a:rPr>
              <a:t>souvent</a:t>
            </a:r>
            <a:r>
              <a:rPr lang="en-US" dirty="0" smtClean="0">
                <a:latin typeface="+mj-lt"/>
                <a:ea typeface="Tahoma" panose="020B0604030504040204" pitchFamily="34" charset="0"/>
                <a:cs typeface="Tahoma" panose="020B0604030504040204" pitchFamily="34" charset="0"/>
              </a:rPr>
              <a:t> </a:t>
            </a:r>
            <a:r>
              <a:rPr lang="en-US" dirty="0" err="1" smtClean="0">
                <a:latin typeface="+mj-lt"/>
                <a:ea typeface="Tahoma" panose="020B0604030504040204" pitchFamily="34" charset="0"/>
                <a:cs typeface="Tahoma" panose="020B0604030504040204" pitchFamily="34" charset="0"/>
              </a:rPr>
              <a:t>eux-mêmes</a:t>
            </a:r>
            <a:r>
              <a:rPr lang="en-US" dirty="0" smtClean="0">
                <a:latin typeface="+mj-lt"/>
                <a:ea typeface="Tahoma" panose="020B0604030504040204" pitchFamily="34" charset="0"/>
                <a:cs typeface="Tahoma" panose="020B0604030504040204" pitchFamily="34" charset="0"/>
              </a:rPr>
              <a:t> </a:t>
            </a:r>
            <a:r>
              <a:rPr lang="en-US" dirty="0" err="1" smtClean="0">
                <a:latin typeface="+mj-lt"/>
                <a:ea typeface="Tahoma" panose="020B0604030504040204" pitchFamily="34" charset="0"/>
                <a:cs typeface="Tahoma" panose="020B0604030504040204" pitchFamily="34" charset="0"/>
              </a:rPr>
              <a:t>immigrés</a:t>
            </a:r>
            <a:r>
              <a:rPr lang="en-US" dirty="0" smtClean="0">
                <a:latin typeface="+mj-lt"/>
                <a:ea typeface="Tahoma" panose="020B0604030504040204" pitchFamily="34" charset="0"/>
                <a:cs typeface="Tahoma" panose="020B0604030504040204" pitchFamily="34" charset="0"/>
              </a:rPr>
              <a:t>)</a:t>
            </a:r>
          </a:p>
          <a:p>
            <a:pPr marL="285750" indent="-285750">
              <a:lnSpc>
                <a:spcPct val="114000"/>
              </a:lnSpc>
              <a:buBlip>
                <a:blip r:embed="rId5"/>
              </a:buBlip>
            </a:pPr>
            <a:r>
              <a:rPr lang="fr-FR" dirty="0" smtClean="0">
                <a:latin typeface="+mj-lt"/>
                <a:ea typeface="Tahoma" panose="020B0604030504040204" pitchFamily="34" charset="0"/>
                <a:cs typeface="Tahoma" panose="020B0604030504040204" pitchFamily="34" charset="0"/>
              </a:rPr>
              <a:t>Ateliers pour raconter son histoire « en numérique »</a:t>
            </a:r>
          </a:p>
          <a:p>
            <a:pPr marL="285750" indent="-285750">
              <a:lnSpc>
                <a:spcPct val="114000"/>
              </a:lnSpc>
              <a:buBlip>
                <a:blip r:embed="rId5"/>
              </a:buBlip>
            </a:pPr>
            <a:r>
              <a:rPr lang="fr-FR" dirty="0" smtClean="0">
                <a:latin typeface="+mj-lt"/>
                <a:ea typeface="Tahoma" panose="020B0604030504040204" pitchFamily="34" charset="0"/>
                <a:cs typeface="Tahoma" panose="020B0604030504040204" pitchFamily="34" charset="0"/>
              </a:rPr>
              <a:t>5 nouveaux et 5 anciens par groupe</a:t>
            </a:r>
          </a:p>
          <a:p>
            <a:pPr marL="285750" indent="-285750">
              <a:lnSpc>
                <a:spcPct val="114000"/>
              </a:lnSpc>
              <a:buBlip>
                <a:blip r:embed="rId5"/>
              </a:buBlip>
            </a:pPr>
            <a:r>
              <a:rPr lang="fr-FR" dirty="0" smtClean="0">
                <a:latin typeface="+mj-lt"/>
                <a:ea typeface="Tahoma" panose="020B0604030504040204" pitchFamily="34" charset="0"/>
                <a:cs typeface="Tahoma" panose="020B0604030504040204" pitchFamily="34" charset="0"/>
              </a:rPr>
              <a:t>4 jours pour écrire, enregistrer leur histoire, ajouter des photos et créer de courtes vidéos</a:t>
            </a:r>
          </a:p>
          <a:p>
            <a:pPr marL="285750" indent="-285750">
              <a:lnSpc>
                <a:spcPct val="114000"/>
              </a:lnSpc>
              <a:buBlip>
                <a:blip r:embed="rId5"/>
              </a:buBlip>
            </a:pPr>
            <a:r>
              <a:rPr lang="fr-FR" dirty="0" smtClean="0">
                <a:latin typeface="+mj-lt"/>
                <a:ea typeface="Tahoma" panose="020B0604030504040204" pitchFamily="34" charset="0"/>
                <a:cs typeface="Tahoma" panose="020B0604030504040204" pitchFamily="34" charset="0"/>
              </a:rPr>
              <a:t>Projection des vidéos et discussions</a:t>
            </a:r>
            <a:endParaRPr lang="fr-FR" dirty="0">
              <a:latin typeface="+mj-lt"/>
              <a:ea typeface="Tahoma" panose="020B0604030504040204" pitchFamily="34" charset="0"/>
              <a:cs typeface="Tahoma" panose="020B0604030504040204" pitchFamily="34" charset="0"/>
            </a:endParaRPr>
          </a:p>
        </p:txBody>
      </p:sp>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3637" y="3744037"/>
            <a:ext cx="381000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83568" y="5534737"/>
            <a:ext cx="3277051" cy="369332"/>
          </a:xfrm>
          <a:prstGeom prst="rect">
            <a:avLst/>
          </a:prstGeom>
        </p:spPr>
        <p:txBody>
          <a:bodyPr wrap="none">
            <a:spAutoFit/>
          </a:bodyPr>
          <a:lstStyle/>
          <a:p>
            <a:r>
              <a:rPr lang="fr-FR" dirty="0"/>
              <a:t>http://www.sharingourstory.com</a:t>
            </a:r>
          </a:p>
        </p:txBody>
      </p:sp>
    </p:spTree>
    <p:extLst>
      <p:ext uri="{BB962C8B-B14F-4D97-AF65-F5344CB8AC3E}">
        <p14:creationId xmlns:p14="http://schemas.microsoft.com/office/powerpoint/2010/main" val="17972704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260648"/>
            <a:ext cx="9144000" cy="369332"/>
          </a:xfrm>
          <a:prstGeom prst="rect">
            <a:avLst/>
          </a:prstGeom>
          <a:noFill/>
        </p:spPr>
        <p:txBody>
          <a:bodyPr wrap="square" rtlCol="0">
            <a:spAutoFit/>
          </a:bodyPr>
          <a:lstStyle/>
          <a:p>
            <a:pPr algn="ctr"/>
            <a:r>
              <a:rPr lang="fr-FR" b="1" dirty="0" smtClean="0">
                <a:solidFill>
                  <a:srgbClr val="0070C0"/>
                </a:solidFill>
                <a:latin typeface="Cambria" panose="02040503050406030204" pitchFamily="18" charset="0"/>
              </a:rPr>
              <a:t>Pays Bas | « De </a:t>
            </a:r>
            <a:r>
              <a:rPr lang="fr-FR" b="1" dirty="0" err="1" smtClean="0">
                <a:solidFill>
                  <a:srgbClr val="0070C0"/>
                </a:solidFill>
                <a:latin typeface="Cambria" panose="02040503050406030204" pitchFamily="18" charset="0"/>
              </a:rPr>
              <a:t>VoorleesExpress</a:t>
            </a:r>
            <a:r>
              <a:rPr lang="fr-FR" b="1" dirty="0" smtClean="0">
                <a:solidFill>
                  <a:srgbClr val="0070C0"/>
                </a:solidFill>
                <a:latin typeface="Cambria" panose="02040503050406030204" pitchFamily="18" charset="0"/>
              </a:rPr>
              <a:t> »</a:t>
            </a:r>
            <a:endParaRPr lang="fr-FR" b="1" dirty="0">
              <a:solidFill>
                <a:srgbClr val="0070C0"/>
              </a:solidFill>
              <a:latin typeface="Cambria" panose="02040503050406030204" pitchFamily="18" charset="0"/>
            </a:endParaRPr>
          </a:p>
        </p:txBody>
      </p:sp>
      <p:sp>
        <p:nvSpPr>
          <p:cNvPr id="5" name="ZoneTexte 4"/>
          <p:cNvSpPr txBox="1"/>
          <p:nvPr/>
        </p:nvSpPr>
        <p:spPr>
          <a:xfrm>
            <a:off x="107504" y="764704"/>
            <a:ext cx="4680519" cy="3211457"/>
          </a:xfrm>
          <a:prstGeom prst="rect">
            <a:avLst/>
          </a:prstGeom>
          <a:noFill/>
        </p:spPr>
        <p:txBody>
          <a:bodyPr wrap="square" rtlCol="0">
            <a:spAutoFit/>
          </a:bodyPr>
          <a:lstStyle/>
          <a:p>
            <a:pPr marL="285750" indent="-285750">
              <a:lnSpc>
                <a:spcPct val="114000"/>
              </a:lnSpc>
              <a:buBlip>
                <a:blip r:embed="rId2"/>
              </a:buBlip>
            </a:pPr>
            <a:r>
              <a:rPr lang="fr-FR" dirty="0" smtClean="0"/>
              <a:t>Créé en 2006 à Utrecht avec 10 volontaires et 10 familles</a:t>
            </a:r>
          </a:p>
          <a:p>
            <a:pPr marL="285750" indent="-285750">
              <a:lnSpc>
                <a:spcPct val="114000"/>
              </a:lnSpc>
              <a:buBlip>
                <a:blip r:embed="rId2"/>
              </a:buBlip>
            </a:pPr>
            <a:r>
              <a:rPr lang="fr-FR" dirty="0" smtClean="0"/>
              <a:t>Lecture à haute voix par des volontaires qui visitent les familles</a:t>
            </a:r>
          </a:p>
          <a:p>
            <a:pPr marL="285750" indent="-285750">
              <a:lnSpc>
                <a:spcPct val="114000"/>
              </a:lnSpc>
              <a:buBlip>
                <a:blip r:embed="rId2"/>
              </a:buBlip>
            </a:pPr>
            <a:r>
              <a:rPr lang="fr-FR" dirty="0"/>
              <a:t>A</a:t>
            </a:r>
            <a:r>
              <a:rPr lang="fr-FR" dirty="0" smtClean="0"/>
              <a:t>ccès aux livres, implication des parents</a:t>
            </a:r>
          </a:p>
          <a:p>
            <a:pPr marL="285750" indent="-285750">
              <a:lnSpc>
                <a:spcPct val="114000"/>
              </a:lnSpc>
              <a:buBlip>
                <a:blip r:embed="rId2"/>
              </a:buBlip>
            </a:pPr>
            <a:r>
              <a:rPr lang="fr-FR" dirty="0" smtClean="0"/>
              <a:t>Acquisition de la langue</a:t>
            </a:r>
          </a:p>
          <a:p>
            <a:pPr marL="285750" indent="-285750">
              <a:lnSpc>
                <a:spcPct val="114000"/>
              </a:lnSpc>
              <a:buBlip>
                <a:blip r:embed="rId2"/>
              </a:buBlip>
            </a:pPr>
            <a:r>
              <a:rPr lang="fr-FR" dirty="0" smtClean="0"/>
              <a:t>Visites d’une heure par semaine pendant 20 semaines</a:t>
            </a:r>
          </a:p>
          <a:p>
            <a:pPr marL="285750" indent="-285750">
              <a:lnSpc>
                <a:spcPct val="114000"/>
              </a:lnSpc>
              <a:buBlip>
                <a:blip r:embed="rId2"/>
              </a:buBlip>
            </a:pPr>
            <a:r>
              <a:rPr lang="fr-FR" dirty="0"/>
              <a:t>A</a:t>
            </a:r>
            <a:r>
              <a:rPr lang="fr-FR" dirty="0" smtClean="0"/>
              <a:t>ccompagnement à la bibliothèque publique</a:t>
            </a:r>
          </a:p>
          <a:p>
            <a:pPr marL="285750" indent="-285750">
              <a:buBlip>
                <a:blip r:embed="rId2"/>
              </a:buBlip>
            </a:pPr>
            <a:endParaRPr lang="fr-FR" dirty="0"/>
          </a:p>
        </p:txBody>
      </p:sp>
      <p:pic>
        <p:nvPicPr>
          <p:cNvPr id="3076" name="Picture 4" descr="https://lh3.googleusercontent.com/UPdAaTGbHEh5-PqwqAs0HhY28b4fyNi4JxR80ReLPK6hjNdPkpIG61Ly6Zw2N39jMc02fBAjL7vb7ZL6WOkYndT-T6z4F_yP0jUllWGZLw3SVF3cdujgmoue0lqjJIWqOiLdjpOWWMGRMtn6C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861048"/>
            <a:ext cx="3744416" cy="250992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4572001" y="3877900"/>
            <a:ext cx="4248472" cy="1000915"/>
          </a:xfrm>
          <a:prstGeom prst="rect">
            <a:avLst/>
          </a:prstGeom>
        </p:spPr>
        <p:txBody>
          <a:bodyPr wrap="square">
            <a:spAutoFit/>
          </a:bodyPr>
          <a:lstStyle/>
          <a:p>
            <a:pPr marL="285750" indent="-285750" fontAlgn="base">
              <a:lnSpc>
                <a:spcPct val="114000"/>
              </a:lnSpc>
              <a:buBlip>
                <a:blip r:embed="rId2"/>
              </a:buBlip>
            </a:pPr>
            <a:r>
              <a:rPr lang="en-US" dirty="0" smtClean="0"/>
              <a:t>Projets </a:t>
            </a:r>
            <a:r>
              <a:rPr lang="en-US" dirty="0" err="1" smtClean="0"/>
              <a:t>mis</a:t>
            </a:r>
            <a:r>
              <a:rPr lang="en-US" dirty="0" smtClean="0"/>
              <a:t> en place </a:t>
            </a:r>
            <a:r>
              <a:rPr lang="en-US" dirty="0" err="1" smtClean="0"/>
              <a:t>localement</a:t>
            </a:r>
            <a:r>
              <a:rPr lang="en-US" dirty="0" smtClean="0"/>
              <a:t> (bibliothèques </a:t>
            </a:r>
            <a:r>
              <a:rPr lang="en-US" dirty="0" err="1" smtClean="0"/>
              <a:t>publiques</a:t>
            </a:r>
            <a:r>
              <a:rPr lang="en-US" dirty="0" smtClean="0"/>
              <a:t>, etc.)</a:t>
            </a:r>
            <a:endParaRPr lang="en-US" dirty="0"/>
          </a:p>
          <a:p>
            <a:pPr marL="285750" indent="-285750" fontAlgn="base">
              <a:buBlip>
                <a:blip r:embed="rId2"/>
              </a:buBlip>
            </a:pPr>
            <a:r>
              <a:rPr lang="en-US" dirty="0" smtClean="0"/>
              <a:t>Plus de 5 000 </a:t>
            </a:r>
            <a:r>
              <a:rPr lang="en-US" dirty="0" err="1" smtClean="0"/>
              <a:t>familles</a:t>
            </a:r>
            <a:r>
              <a:rPr lang="en-US" dirty="0" smtClean="0"/>
              <a:t> </a:t>
            </a:r>
            <a:r>
              <a:rPr lang="en-US" dirty="0" err="1" smtClean="0"/>
              <a:t>touchées</a:t>
            </a:r>
            <a:r>
              <a:rPr lang="en-US" dirty="0"/>
              <a:t> </a:t>
            </a:r>
            <a:r>
              <a:rPr lang="en-US" dirty="0" smtClean="0"/>
              <a:t>en 2018</a:t>
            </a:r>
            <a:endParaRPr lang="fr-FR" dirty="0"/>
          </a:p>
        </p:txBody>
      </p:sp>
      <p:pic>
        <p:nvPicPr>
          <p:cNvPr id="3080" name="Picture 8" descr="https://lh6.googleusercontent.com/t70ZaauOVuNgmBEEDWg-vlRicI6ZkYBEnNZW0MLjfrQan_M0vI1LfK9P19OaMT_lj53jqr-JxrMhl2tOXMnscvz4Q3qrLYBGZVOtBbmcXC2NDvrjLWGQPkUbCXmhvrm05xH-tKbIdJoRjXV7R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768315"/>
            <a:ext cx="3886039" cy="2593931"/>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9451" y="6337101"/>
            <a:ext cx="2403186" cy="371136"/>
          </a:xfrm>
          <a:prstGeom prst="rect">
            <a:avLst/>
          </a:prstGeom>
        </p:spPr>
      </p:pic>
      <p:pic>
        <p:nvPicPr>
          <p:cNvPr id="8" name="Picture 3" descr="\\CAPLET\cla51$\dossiers\INTERNATIONAL\TRAVAIL\IBBY\Logos\Ibby France entie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0184" y="6262219"/>
            <a:ext cx="2854170" cy="520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9988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9451" y="6337101"/>
            <a:ext cx="2403186" cy="371136"/>
          </a:xfrm>
          <a:prstGeom prst="rect">
            <a:avLst/>
          </a:prstGeom>
        </p:spPr>
      </p:pic>
      <p:pic>
        <p:nvPicPr>
          <p:cNvPr id="1027" name="Picture 3" descr="\\CAPLET\cla51$\dossiers\INTERNATIONAL\TRAVAIL\IBBY\Logos\Ibby France enti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184" y="6262219"/>
            <a:ext cx="2854170" cy="5208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3997814"/>
            <a:ext cx="3961112" cy="2239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10"/>
          <p:cNvSpPr txBox="1"/>
          <p:nvPr/>
        </p:nvSpPr>
        <p:spPr>
          <a:xfrm>
            <a:off x="0" y="260648"/>
            <a:ext cx="9144000" cy="369332"/>
          </a:xfrm>
          <a:prstGeom prst="rect">
            <a:avLst/>
          </a:prstGeom>
          <a:noFill/>
        </p:spPr>
        <p:txBody>
          <a:bodyPr wrap="square" rtlCol="0">
            <a:spAutoFit/>
          </a:bodyPr>
          <a:lstStyle/>
          <a:p>
            <a:pPr algn="ctr"/>
            <a:r>
              <a:rPr lang="fr-FR" b="1" dirty="0" smtClean="0">
                <a:solidFill>
                  <a:srgbClr val="0070C0"/>
                </a:solidFill>
                <a:latin typeface="Cambria" panose="02040503050406030204" pitchFamily="18" charset="0"/>
              </a:rPr>
              <a:t>Lampedusa (Italie) | Les « </a:t>
            </a:r>
            <a:r>
              <a:rPr lang="fr-FR" b="1" dirty="0" err="1" smtClean="0">
                <a:solidFill>
                  <a:srgbClr val="0070C0"/>
                </a:solidFill>
                <a:latin typeface="Cambria" panose="02040503050406030204" pitchFamily="18" charset="0"/>
              </a:rPr>
              <a:t>Silent</a:t>
            </a:r>
            <a:r>
              <a:rPr lang="fr-FR" b="1" dirty="0" smtClean="0">
                <a:solidFill>
                  <a:srgbClr val="0070C0"/>
                </a:solidFill>
                <a:latin typeface="Cambria" panose="02040503050406030204" pitchFamily="18" charset="0"/>
              </a:rPr>
              <a:t> books » et la Bibliothèque d’IBBY</a:t>
            </a:r>
            <a:endParaRPr lang="fr-FR" b="1" dirty="0">
              <a:solidFill>
                <a:srgbClr val="0070C0"/>
              </a:solidFill>
              <a:latin typeface="Cambria" panose="02040503050406030204" pitchFamily="18" charset="0"/>
            </a:endParaRPr>
          </a:p>
        </p:txBody>
      </p:sp>
      <p:sp>
        <p:nvSpPr>
          <p:cNvPr id="12" name="Rectangle 11"/>
          <p:cNvSpPr/>
          <p:nvPr/>
        </p:nvSpPr>
        <p:spPr>
          <a:xfrm>
            <a:off x="467544" y="908720"/>
            <a:ext cx="4248472" cy="2579873"/>
          </a:xfrm>
          <a:prstGeom prst="rect">
            <a:avLst/>
          </a:prstGeom>
        </p:spPr>
        <p:txBody>
          <a:bodyPr wrap="square">
            <a:spAutoFit/>
          </a:bodyPr>
          <a:lstStyle/>
          <a:p>
            <a:pPr marL="285750" indent="-285750" fontAlgn="base">
              <a:lnSpc>
                <a:spcPct val="114000"/>
              </a:lnSpc>
              <a:buBlip>
                <a:blip r:embed="rId5"/>
              </a:buBlip>
            </a:pPr>
            <a:r>
              <a:rPr lang="en-US" dirty="0" smtClean="0"/>
              <a:t>Projet </a:t>
            </a:r>
            <a:r>
              <a:rPr lang="en-US" dirty="0" err="1" smtClean="0"/>
              <a:t>lancé</a:t>
            </a:r>
            <a:r>
              <a:rPr lang="en-US" dirty="0"/>
              <a:t> </a:t>
            </a:r>
            <a:r>
              <a:rPr lang="en-US" dirty="0" smtClean="0"/>
              <a:t>par IBBY </a:t>
            </a:r>
            <a:r>
              <a:rPr lang="en-US" dirty="0" err="1" smtClean="0"/>
              <a:t>Italie</a:t>
            </a:r>
            <a:r>
              <a:rPr lang="en-US" dirty="0" smtClean="0"/>
              <a:t> en 2013 avec le </a:t>
            </a:r>
            <a:r>
              <a:rPr lang="en-US" dirty="0" err="1" smtClean="0"/>
              <a:t>soutien</a:t>
            </a:r>
            <a:r>
              <a:rPr lang="en-US" dirty="0" smtClean="0"/>
              <a:t> du </a:t>
            </a:r>
            <a:r>
              <a:rPr lang="en-US" dirty="0" err="1" smtClean="0"/>
              <a:t>Comité</a:t>
            </a:r>
            <a:r>
              <a:rPr lang="en-US" dirty="0" smtClean="0"/>
              <a:t> </a:t>
            </a:r>
            <a:r>
              <a:rPr lang="en-US" dirty="0" err="1" smtClean="0"/>
              <a:t>exécutif</a:t>
            </a:r>
            <a:r>
              <a:rPr lang="en-US" dirty="0" smtClean="0"/>
              <a:t> </a:t>
            </a:r>
            <a:r>
              <a:rPr lang="en-US" dirty="0" err="1" smtClean="0"/>
              <a:t>d’IBBY</a:t>
            </a:r>
            <a:endParaRPr lang="en-US" dirty="0" smtClean="0"/>
          </a:p>
          <a:p>
            <a:pPr marL="285750" indent="-285750" fontAlgn="base">
              <a:lnSpc>
                <a:spcPct val="114000"/>
              </a:lnSpc>
              <a:buBlip>
                <a:blip r:embed="rId5"/>
              </a:buBlip>
            </a:pPr>
            <a:r>
              <a:rPr lang="en-US" dirty="0" smtClean="0"/>
              <a:t>Participation </a:t>
            </a:r>
            <a:r>
              <a:rPr lang="en-US" dirty="0" err="1" smtClean="0"/>
              <a:t>internationale</a:t>
            </a:r>
            <a:endParaRPr lang="en-US" dirty="0"/>
          </a:p>
          <a:p>
            <a:pPr marL="285750" indent="-285750" fontAlgn="base">
              <a:lnSpc>
                <a:spcPct val="114000"/>
              </a:lnSpc>
              <a:buBlip>
                <a:blip r:embed="rId5"/>
              </a:buBlip>
            </a:pPr>
            <a:r>
              <a:rPr lang="en-US" dirty="0" err="1" smtClean="0"/>
              <a:t>Trois</a:t>
            </a:r>
            <a:r>
              <a:rPr lang="en-US" dirty="0" smtClean="0"/>
              <a:t> </a:t>
            </a:r>
            <a:r>
              <a:rPr lang="en-US" dirty="0" err="1" smtClean="0"/>
              <a:t>volets</a:t>
            </a:r>
            <a:r>
              <a:rPr lang="en-US" dirty="0" smtClean="0"/>
              <a:t> : </a:t>
            </a:r>
            <a:br>
              <a:rPr lang="en-US" dirty="0" smtClean="0"/>
            </a:br>
            <a:r>
              <a:rPr lang="en-US" dirty="0" smtClean="0"/>
              <a:t>	</a:t>
            </a:r>
            <a:r>
              <a:rPr lang="en-US" dirty="0" err="1" smtClean="0"/>
              <a:t>Bibliothèque</a:t>
            </a:r>
            <a:r>
              <a:rPr lang="en-US" dirty="0" smtClean="0"/>
              <a:t/>
            </a:r>
            <a:br>
              <a:rPr lang="en-US" dirty="0" smtClean="0"/>
            </a:br>
            <a:r>
              <a:rPr lang="en-US" dirty="0" smtClean="0"/>
              <a:t>	Exposition </a:t>
            </a:r>
            <a:r>
              <a:rPr lang="en-US" dirty="0" err="1" smtClean="0"/>
              <a:t>itinérante</a:t>
            </a:r>
            <a:r>
              <a:rPr lang="en-US" dirty="0" smtClean="0"/>
              <a:t/>
            </a:r>
            <a:br>
              <a:rPr lang="en-US" dirty="0" smtClean="0"/>
            </a:br>
            <a:r>
              <a:rPr lang="en-US" dirty="0" smtClean="0"/>
              <a:t>	Palazzo </a:t>
            </a:r>
            <a:r>
              <a:rPr lang="en-US" dirty="0" err="1" smtClean="0"/>
              <a:t>delle</a:t>
            </a:r>
            <a:r>
              <a:rPr lang="en-US" dirty="0" smtClean="0"/>
              <a:t> </a:t>
            </a:r>
            <a:r>
              <a:rPr lang="en-US" dirty="0" err="1" smtClean="0"/>
              <a:t>esposizioni</a:t>
            </a:r>
            <a:endParaRPr lang="en-US" dirty="0" smtClean="0"/>
          </a:p>
          <a:p>
            <a:pPr marL="742950" lvl="1" indent="-285750" fontAlgn="base">
              <a:buBlip>
                <a:blip r:embed="rId5"/>
              </a:buBlip>
            </a:pPr>
            <a:endParaRPr lang="fr-FR" dirty="0"/>
          </a:p>
        </p:txBody>
      </p:sp>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9506" y="908720"/>
            <a:ext cx="2452681" cy="1317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descr="Image result for lampedusa librar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64261" y="2826211"/>
            <a:ext cx="4528219" cy="3394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4441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187624" y="2276872"/>
            <a:ext cx="6696744" cy="1384995"/>
          </a:xfrm>
          <a:prstGeom prst="rect">
            <a:avLst/>
          </a:prstGeom>
          <a:noFill/>
        </p:spPr>
        <p:txBody>
          <a:bodyPr wrap="square" rtlCol="0">
            <a:spAutoFit/>
          </a:bodyPr>
          <a:lstStyle/>
          <a:p>
            <a:pPr algn="ctr"/>
            <a:r>
              <a:rPr lang="fr-FR" sz="2800" dirty="0" smtClean="0"/>
              <a:t>Hasmig Chahinian</a:t>
            </a:r>
          </a:p>
          <a:p>
            <a:pPr algn="ctr"/>
            <a:endParaRPr lang="fr-FR" sz="2800" dirty="0" smtClean="0"/>
          </a:p>
          <a:p>
            <a:pPr algn="ctr"/>
            <a:r>
              <a:rPr lang="fr-FR" sz="2800" dirty="0" smtClean="0"/>
              <a:t>hasmig.chahinian@bnf.fr</a:t>
            </a:r>
            <a:endParaRPr lang="fr-FR" sz="2800" dirty="0"/>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9451" y="6337101"/>
            <a:ext cx="2403186" cy="371136"/>
          </a:xfrm>
          <a:prstGeom prst="rect">
            <a:avLst/>
          </a:prstGeom>
        </p:spPr>
      </p:pic>
      <p:pic>
        <p:nvPicPr>
          <p:cNvPr id="5" name="Picture 3" descr="\\CAPLET\cla51$\dossiers\INTERNATIONAL\TRAVAIL\IBBY\Logos\Ibby France enti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184" y="6262219"/>
            <a:ext cx="2854170" cy="520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468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9451" y="6337101"/>
            <a:ext cx="2403186" cy="371136"/>
          </a:xfrm>
          <a:prstGeom prst="rect">
            <a:avLst/>
          </a:prstGeom>
        </p:spPr>
      </p:pic>
      <p:pic>
        <p:nvPicPr>
          <p:cNvPr id="1027" name="Picture 3" descr="\\CAPLET\cla51$\dossiers\INTERNATIONAL\TRAVAIL\IBBY\Logos\Ibby France enti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184" y="6262219"/>
            <a:ext cx="2854170" cy="52089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916" y="1916832"/>
            <a:ext cx="1943177" cy="2842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611560" y="5085184"/>
            <a:ext cx="1567584" cy="584775"/>
          </a:xfrm>
          <a:prstGeom prst="rect">
            <a:avLst/>
          </a:prstGeom>
          <a:noFill/>
        </p:spPr>
        <p:txBody>
          <a:bodyPr wrap="square" rtlCol="0">
            <a:spAutoFit/>
          </a:bodyPr>
          <a:lstStyle/>
          <a:p>
            <a:pPr algn="ctr"/>
            <a:r>
              <a:rPr lang="fr-FR" sz="1600" dirty="0" err="1" smtClean="0"/>
              <a:t>Jella</a:t>
            </a:r>
            <a:r>
              <a:rPr lang="fr-FR" sz="1600" dirty="0" smtClean="0"/>
              <a:t> </a:t>
            </a:r>
            <a:r>
              <a:rPr lang="fr-FR" sz="1600" dirty="0" err="1" smtClean="0"/>
              <a:t>Lepman</a:t>
            </a:r>
            <a:r>
              <a:rPr lang="fr-FR" sz="1600" dirty="0" smtClean="0"/>
              <a:t> </a:t>
            </a:r>
          </a:p>
          <a:p>
            <a:pPr algn="ctr"/>
            <a:r>
              <a:rPr lang="fr-FR" sz="1600" dirty="0" smtClean="0"/>
              <a:t>(1891 -1970)</a:t>
            </a:r>
            <a:endParaRPr lang="fr-FR" sz="1600" dirty="0"/>
          </a:p>
        </p:txBody>
      </p:sp>
      <p:sp>
        <p:nvSpPr>
          <p:cNvPr id="2" name="AutoShape 2" descr="http://www.ibby.org/fileadmin/Public/Images/ibby-logo-web1.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3932" y="1470623"/>
            <a:ext cx="6136305" cy="3311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ZoneTexte 11"/>
          <p:cNvSpPr txBox="1"/>
          <p:nvPr/>
        </p:nvSpPr>
        <p:spPr>
          <a:xfrm>
            <a:off x="2963737" y="5085184"/>
            <a:ext cx="5496694" cy="830997"/>
          </a:xfrm>
          <a:prstGeom prst="rect">
            <a:avLst/>
          </a:prstGeom>
          <a:noFill/>
        </p:spPr>
        <p:txBody>
          <a:bodyPr wrap="square" rtlCol="0">
            <a:spAutoFit/>
          </a:bodyPr>
          <a:lstStyle/>
          <a:p>
            <a:pPr algn="ctr"/>
            <a:r>
              <a:rPr lang="fr-FR" sz="1600" dirty="0" smtClean="0"/>
              <a:t>Juillet 1946, au </a:t>
            </a:r>
            <a:r>
              <a:rPr lang="fr-FR" sz="1600" dirty="0" err="1" smtClean="0"/>
              <a:t>Haus</a:t>
            </a:r>
            <a:r>
              <a:rPr lang="fr-FR" sz="1600" dirty="0" smtClean="0"/>
              <a:t> der </a:t>
            </a:r>
            <a:r>
              <a:rPr lang="fr-FR" sz="1600" dirty="0" err="1" smtClean="0"/>
              <a:t>Kunst</a:t>
            </a:r>
            <a:r>
              <a:rPr lang="fr-FR" sz="1600" dirty="0" smtClean="0"/>
              <a:t> (Munich), exposition « Littérature internationale pour la jeunesse » </a:t>
            </a:r>
            <a:r>
              <a:rPr lang="fr-FR" sz="1600" dirty="0" smtClean="0"/>
              <a:t/>
            </a:r>
            <a:br>
              <a:rPr lang="fr-FR" sz="1600" dirty="0" smtClean="0"/>
            </a:br>
            <a:r>
              <a:rPr lang="fr-FR" sz="1600" dirty="0" smtClean="0"/>
              <a:t>(</a:t>
            </a:r>
            <a:r>
              <a:rPr lang="fr-FR" sz="1600" dirty="0" smtClean="0"/>
              <a:t>4000 livres de 14 pays)</a:t>
            </a:r>
            <a:endParaRPr lang="fr-FR" sz="1600" dirty="0"/>
          </a:p>
        </p:txBody>
      </p:sp>
      <p:sp>
        <p:nvSpPr>
          <p:cNvPr id="13" name="ZoneTexte 12"/>
          <p:cNvSpPr txBox="1"/>
          <p:nvPr/>
        </p:nvSpPr>
        <p:spPr>
          <a:xfrm>
            <a:off x="2699792" y="366154"/>
            <a:ext cx="3744415" cy="523220"/>
          </a:xfrm>
          <a:prstGeom prst="rect">
            <a:avLst/>
          </a:prstGeom>
          <a:noFill/>
        </p:spPr>
        <p:txBody>
          <a:bodyPr wrap="square" rtlCol="0" anchor="ctr">
            <a:spAutoFit/>
          </a:bodyPr>
          <a:lstStyle/>
          <a:p>
            <a:pPr algn="ctr"/>
            <a:r>
              <a:rPr lang="fr-FR" sz="2800" b="1" dirty="0" smtClean="0">
                <a:solidFill>
                  <a:srgbClr val="0070C0"/>
                </a:solidFill>
                <a:latin typeface="Cambria" pitchFamily="18" charset="0"/>
              </a:rPr>
              <a:t>Un peu d’histoire…</a:t>
            </a:r>
            <a:endParaRPr lang="fr-FR" sz="2800" b="1" dirty="0">
              <a:solidFill>
                <a:srgbClr val="0070C0"/>
              </a:solidFill>
              <a:latin typeface="Cambria" pitchFamily="18" charset="0"/>
            </a:endParaRPr>
          </a:p>
        </p:txBody>
      </p:sp>
    </p:spTree>
    <p:extLst>
      <p:ext uri="{BB962C8B-B14F-4D97-AF65-F5344CB8AC3E}">
        <p14:creationId xmlns:p14="http://schemas.microsoft.com/office/powerpoint/2010/main" val="3796810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9451" y="6337101"/>
            <a:ext cx="2403186" cy="371136"/>
          </a:xfrm>
          <a:prstGeom prst="rect">
            <a:avLst/>
          </a:prstGeom>
        </p:spPr>
      </p:pic>
      <p:pic>
        <p:nvPicPr>
          <p:cNvPr id="1027" name="Picture 3" descr="\\CAPLET\cla51$\dossiers\INTERNATIONAL\TRAVAIL\IBBY\Logos\Ibby France enti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184" y="6262219"/>
            <a:ext cx="2854170" cy="5208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9243" y="1980129"/>
            <a:ext cx="4897960" cy="2726225"/>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3663966" y="4860449"/>
            <a:ext cx="5228514" cy="584775"/>
          </a:xfrm>
          <a:prstGeom prst="rect">
            <a:avLst/>
          </a:prstGeom>
          <a:noFill/>
        </p:spPr>
        <p:txBody>
          <a:bodyPr wrap="square" rtlCol="0">
            <a:spAutoFit/>
          </a:bodyPr>
          <a:lstStyle/>
          <a:p>
            <a:pPr algn="ctr"/>
            <a:r>
              <a:rPr lang="fr-FR" sz="1600" dirty="0" smtClean="0"/>
              <a:t>Site actuel de la bibliothèque internationale pour enfants  </a:t>
            </a:r>
            <a:r>
              <a:rPr lang="fr-FR" sz="1600" dirty="0" smtClean="0"/>
              <a:t/>
            </a:r>
            <a:br>
              <a:rPr lang="fr-FR" sz="1600" dirty="0" smtClean="0"/>
            </a:br>
            <a:r>
              <a:rPr lang="fr-FR" sz="1600" dirty="0" smtClean="0"/>
              <a:t>à </a:t>
            </a:r>
            <a:r>
              <a:rPr lang="fr-FR" sz="1600" dirty="0" smtClean="0"/>
              <a:t>Munich</a:t>
            </a:r>
            <a:endParaRPr lang="fr-FR" sz="1600" dirty="0"/>
          </a:p>
        </p:txBody>
      </p:sp>
      <p:sp>
        <p:nvSpPr>
          <p:cNvPr id="2" name="AutoShape 2" descr="http://www.ibby.org/fileadmin/Public/Images/ibby-logo-web1.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0016" y="391084"/>
            <a:ext cx="5549297" cy="655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762" y="2079399"/>
            <a:ext cx="2969965" cy="262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ZoneTexte 13"/>
          <p:cNvSpPr txBox="1"/>
          <p:nvPr/>
        </p:nvSpPr>
        <p:spPr>
          <a:xfrm>
            <a:off x="411135" y="4828645"/>
            <a:ext cx="2969965" cy="584775"/>
          </a:xfrm>
          <a:prstGeom prst="rect">
            <a:avLst/>
          </a:prstGeom>
          <a:noFill/>
        </p:spPr>
        <p:txBody>
          <a:bodyPr wrap="square" rtlCol="0">
            <a:spAutoFit/>
          </a:bodyPr>
          <a:lstStyle/>
          <a:p>
            <a:pPr algn="ctr"/>
            <a:r>
              <a:rPr lang="fr-FR" sz="1600" dirty="0" smtClean="0"/>
              <a:t>Premier site de la « International </a:t>
            </a:r>
            <a:r>
              <a:rPr lang="fr-FR" sz="1600" dirty="0" err="1" smtClean="0"/>
              <a:t>Youth</a:t>
            </a:r>
            <a:r>
              <a:rPr lang="fr-FR" sz="1600" dirty="0" smtClean="0"/>
              <a:t> Library » à Munich (1949)</a:t>
            </a:r>
            <a:endParaRPr lang="fr-FR" sz="1600" dirty="0"/>
          </a:p>
        </p:txBody>
      </p:sp>
    </p:spTree>
    <p:extLst>
      <p:ext uri="{BB962C8B-B14F-4D97-AF65-F5344CB8AC3E}">
        <p14:creationId xmlns:p14="http://schemas.microsoft.com/office/powerpoint/2010/main" val="768923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9451" y="6337101"/>
            <a:ext cx="2403186" cy="371136"/>
          </a:xfrm>
          <a:prstGeom prst="rect">
            <a:avLst/>
          </a:prstGeom>
        </p:spPr>
      </p:pic>
      <p:pic>
        <p:nvPicPr>
          <p:cNvPr id="5" name="Picture 3" descr="\\CAPLET\cla51$\dossiers\INTERNATIONAL\TRAVAIL\IBBY\Logos\Ibby France enti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184" y="6262219"/>
            <a:ext cx="2854170" cy="5208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1340768"/>
            <a:ext cx="24574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p:cNvSpPr txBox="1"/>
          <p:nvPr/>
        </p:nvSpPr>
        <p:spPr>
          <a:xfrm>
            <a:off x="467544" y="1628800"/>
            <a:ext cx="5256583" cy="3416320"/>
          </a:xfrm>
          <a:prstGeom prst="rect">
            <a:avLst/>
          </a:prstGeom>
          <a:noFill/>
        </p:spPr>
        <p:txBody>
          <a:bodyPr wrap="square" rtlCol="0">
            <a:spAutoFit/>
          </a:bodyPr>
          <a:lstStyle/>
          <a:p>
            <a:pPr marL="285750" indent="-285750">
              <a:buFont typeface="Wingdings" pitchFamily="2" charset="2"/>
              <a:buChar char="Ø"/>
            </a:pPr>
            <a:r>
              <a:rPr lang="en-US" b="1" dirty="0" err="1" smtClean="0"/>
              <a:t>Novembre</a:t>
            </a:r>
            <a:r>
              <a:rPr lang="en-US" b="1" dirty="0" smtClean="0"/>
              <a:t> 1951 </a:t>
            </a:r>
            <a:r>
              <a:rPr lang="en-US" dirty="0" smtClean="0"/>
              <a:t>: “International </a:t>
            </a:r>
            <a:r>
              <a:rPr lang="en-US" dirty="0"/>
              <a:t>Understanding through Children’s </a:t>
            </a:r>
            <a:r>
              <a:rPr lang="en-US" dirty="0" smtClean="0"/>
              <a:t>Books”</a:t>
            </a:r>
            <a:r>
              <a:rPr lang="en-US" i="1" dirty="0" smtClean="0"/>
              <a:t>,</a:t>
            </a:r>
            <a:r>
              <a:rPr lang="en-US" dirty="0"/>
              <a:t> </a:t>
            </a:r>
            <a:r>
              <a:rPr lang="en-US" dirty="0" smtClean="0"/>
              <a:t>pour la </a:t>
            </a:r>
            <a:r>
              <a:rPr lang="en-US" dirty="0" err="1" smtClean="0"/>
              <a:t>création</a:t>
            </a:r>
            <a:r>
              <a:rPr lang="en-US" dirty="0" smtClean="0"/>
              <a:t> </a:t>
            </a:r>
            <a:r>
              <a:rPr lang="en-US" dirty="0" err="1" smtClean="0"/>
              <a:t>d’une</a:t>
            </a:r>
            <a:r>
              <a:rPr lang="en-US" dirty="0" smtClean="0"/>
              <a:t> </a:t>
            </a:r>
            <a:r>
              <a:rPr lang="en-US" dirty="0" err="1" smtClean="0"/>
              <a:t>organisation</a:t>
            </a:r>
            <a:r>
              <a:rPr lang="en-US" dirty="0" smtClean="0"/>
              <a:t> </a:t>
            </a:r>
            <a:r>
              <a:rPr lang="en-US" dirty="0" err="1" smtClean="0"/>
              <a:t>internationale</a:t>
            </a:r>
            <a:r>
              <a:rPr lang="en-US" dirty="0" smtClean="0"/>
              <a:t> </a:t>
            </a:r>
            <a:r>
              <a:rPr lang="en-US" dirty="0" err="1" smtClean="0"/>
              <a:t>dédiée</a:t>
            </a:r>
            <a:r>
              <a:rPr lang="en-US" dirty="0" smtClean="0"/>
              <a:t> à la promotion des </a:t>
            </a:r>
            <a:r>
              <a:rPr lang="en-US" dirty="0" err="1" smtClean="0"/>
              <a:t>livres</a:t>
            </a:r>
            <a:r>
              <a:rPr lang="en-US" dirty="0" smtClean="0"/>
              <a:t> pour </a:t>
            </a:r>
            <a:r>
              <a:rPr lang="en-US" dirty="0" err="1" smtClean="0"/>
              <a:t>enfants</a:t>
            </a:r>
            <a:r>
              <a:rPr lang="en-US" dirty="0" smtClean="0"/>
              <a:t>. </a:t>
            </a:r>
          </a:p>
          <a:p>
            <a:pPr marL="285750" indent="-285750">
              <a:buFont typeface="Arial" pitchFamily="34" charset="0"/>
              <a:buChar char="•"/>
            </a:pPr>
            <a:endParaRPr lang="en-US" dirty="0" smtClean="0"/>
          </a:p>
          <a:p>
            <a:pPr marL="285750" indent="-285750">
              <a:buFont typeface="Wingdings" pitchFamily="2" charset="2"/>
              <a:buChar char="Ø"/>
            </a:pPr>
            <a:r>
              <a:rPr lang="en-US" b="1" dirty="0" err="1" smtClean="0"/>
              <a:t>Octobre</a:t>
            </a:r>
            <a:r>
              <a:rPr lang="en-US" b="1" dirty="0" smtClean="0"/>
              <a:t> 1953 </a:t>
            </a:r>
            <a:r>
              <a:rPr lang="en-US" dirty="0" smtClean="0"/>
              <a:t>: première </a:t>
            </a:r>
            <a:r>
              <a:rPr lang="en-US" dirty="0" err="1" smtClean="0"/>
              <a:t>assemblée</a:t>
            </a:r>
            <a:r>
              <a:rPr lang="en-US" dirty="0" smtClean="0"/>
              <a:t> </a:t>
            </a:r>
            <a:r>
              <a:rPr lang="en-US" dirty="0" err="1" smtClean="0"/>
              <a:t>générale</a:t>
            </a:r>
            <a:r>
              <a:rPr lang="en-US" dirty="0" smtClean="0"/>
              <a:t> à Zurich, </a:t>
            </a:r>
            <a:r>
              <a:rPr lang="en-US" dirty="0" err="1" smtClean="0"/>
              <a:t>création</a:t>
            </a:r>
            <a:r>
              <a:rPr lang="en-US" dirty="0" smtClean="0"/>
              <a:t> du “International </a:t>
            </a:r>
            <a:r>
              <a:rPr lang="en-US" dirty="0"/>
              <a:t>Board on Books for Young People – IBBY</a:t>
            </a:r>
            <a:r>
              <a:rPr lang="en-US" dirty="0" smtClean="0"/>
              <a:t>” (</a:t>
            </a:r>
            <a:r>
              <a:rPr lang="fr-FR" dirty="0" smtClean="0"/>
              <a:t>Union </a:t>
            </a:r>
            <a:r>
              <a:rPr lang="fr-FR" dirty="0" smtClean="0"/>
              <a:t>internationale </a:t>
            </a:r>
            <a:r>
              <a:rPr lang="fr-FR" dirty="0"/>
              <a:t>pour les </a:t>
            </a:r>
            <a:r>
              <a:rPr lang="fr-FR" dirty="0" smtClean="0"/>
              <a:t>livres </a:t>
            </a:r>
            <a:r>
              <a:rPr lang="fr-FR" dirty="0"/>
              <a:t>de </a:t>
            </a:r>
            <a:r>
              <a:rPr lang="fr-FR" dirty="0" smtClean="0"/>
              <a:t>jeunesse)</a:t>
            </a:r>
            <a:r>
              <a:rPr lang="en-US" dirty="0" smtClean="0"/>
              <a:t>, association à but non </a:t>
            </a:r>
            <a:r>
              <a:rPr lang="en-US" dirty="0" err="1" smtClean="0"/>
              <a:t>lucratif</a:t>
            </a:r>
            <a:r>
              <a:rPr lang="en-US" dirty="0" smtClean="0"/>
              <a:t>. </a:t>
            </a:r>
            <a:r>
              <a:rPr lang="en-US" dirty="0" err="1" smtClean="0"/>
              <a:t>Membres</a:t>
            </a:r>
            <a:r>
              <a:rPr lang="en-US" dirty="0" smtClean="0"/>
              <a:t> </a:t>
            </a:r>
            <a:r>
              <a:rPr lang="en-US" dirty="0" err="1" smtClean="0"/>
              <a:t>fondateurs</a:t>
            </a:r>
            <a:r>
              <a:rPr lang="en-US" dirty="0" smtClean="0"/>
              <a:t> : Erich </a:t>
            </a:r>
            <a:r>
              <a:rPr lang="en-US" dirty="0" err="1"/>
              <a:t>Kästner</a:t>
            </a:r>
            <a:r>
              <a:rPr lang="en-US" dirty="0"/>
              <a:t>, </a:t>
            </a:r>
            <a:r>
              <a:rPr lang="en-US" dirty="0" smtClean="0"/>
              <a:t>Astrid Lindgren, Hans Fischer…</a:t>
            </a:r>
          </a:p>
          <a:p>
            <a:pPr marL="285750" indent="-285750">
              <a:buFont typeface="Wingdings" pitchFamily="2" charset="2"/>
              <a:buChar char="Ø"/>
            </a:pPr>
            <a:endParaRPr lang="en-US" dirty="0"/>
          </a:p>
        </p:txBody>
      </p:sp>
    </p:spTree>
    <p:extLst>
      <p:ext uri="{BB962C8B-B14F-4D97-AF65-F5344CB8AC3E}">
        <p14:creationId xmlns:p14="http://schemas.microsoft.com/office/powerpoint/2010/main" val="211246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9451" y="6337101"/>
            <a:ext cx="2403186" cy="371136"/>
          </a:xfrm>
          <a:prstGeom prst="rect">
            <a:avLst/>
          </a:prstGeom>
        </p:spPr>
      </p:pic>
      <p:pic>
        <p:nvPicPr>
          <p:cNvPr id="1027" name="Picture 3" descr="\\CAPLET\cla51$\dossiers\INTERNATIONAL\TRAVAIL\IBBY\Logos\Ibby France enti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184" y="6262219"/>
            <a:ext cx="2854170" cy="520899"/>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395536" y="232936"/>
            <a:ext cx="3744415" cy="430887"/>
          </a:xfrm>
          <a:prstGeom prst="rect">
            <a:avLst/>
          </a:prstGeom>
          <a:noFill/>
        </p:spPr>
        <p:txBody>
          <a:bodyPr wrap="square" rtlCol="0" anchor="ctr">
            <a:spAutoFit/>
          </a:bodyPr>
          <a:lstStyle/>
          <a:p>
            <a:pPr algn="ctr"/>
            <a:r>
              <a:rPr lang="fr-FR" sz="2200" b="1" dirty="0" smtClean="0">
                <a:solidFill>
                  <a:srgbClr val="0070C0"/>
                </a:solidFill>
                <a:latin typeface="Cambria" pitchFamily="18" charset="0"/>
              </a:rPr>
              <a:t>IBBY aujourd’hui</a:t>
            </a:r>
            <a:endParaRPr lang="fr-FR" sz="2200" b="1" dirty="0">
              <a:solidFill>
                <a:srgbClr val="0070C0"/>
              </a:solidFill>
              <a:latin typeface="Cambria" pitchFamily="18" charset="0"/>
            </a:endParaRPr>
          </a:p>
        </p:txBody>
      </p:sp>
      <p:sp>
        <p:nvSpPr>
          <p:cNvPr id="3" name="Rectangle 2"/>
          <p:cNvSpPr/>
          <p:nvPr/>
        </p:nvSpPr>
        <p:spPr>
          <a:xfrm>
            <a:off x="231336" y="2451660"/>
            <a:ext cx="8619870" cy="3785652"/>
          </a:xfrm>
          <a:prstGeom prst="rect">
            <a:avLst/>
          </a:prstGeom>
        </p:spPr>
        <p:txBody>
          <a:bodyPr wrap="square">
            <a:spAutoFit/>
          </a:bodyPr>
          <a:lstStyle/>
          <a:p>
            <a:r>
              <a:rPr lang="fr-FR" sz="2200" b="1" dirty="0" smtClean="0">
                <a:solidFill>
                  <a:srgbClr val="0070C0"/>
                </a:solidFill>
                <a:latin typeface="Cambria" pitchFamily="18" charset="0"/>
              </a:rPr>
              <a:t>Des missions</a:t>
            </a:r>
            <a:endParaRPr lang="fr-FR" sz="2200" b="1" dirty="0">
              <a:solidFill>
                <a:srgbClr val="0070C0"/>
              </a:solidFill>
              <a:latin typeface="Cambria" pitchFamily="18" charset="0"/>
            </a:endParaRPr>
          </a:p>
          <a:p>
            <a:pPr marL="285750" indent="-285750">
              <a:buFont typeface="Wingdings" pitchFamily="2" charset="2"/>
              <a:buChar char="Ø"/>
            </a:pPr>
            <a:endParaRPr lang="fr-FR" dirty="0" smtClean="0"/>
          </a:p>
          <a:p>
            <a:pPr marL="285750" indent="-285750">
              <a:buFont typeface="Wingdings" pitchFamily="2" charset="2"/>
              <a:buChar char="Ø"/>
            </a:pPr>
            <a:r>
              <a:rPr lang="fr-FR" dirty="0" smtClean="0"/>
              <a:t>Développer </a:t>
            </a:r>
            <a:r>
              <a:rPr lang="fr-FR" dirty="0"/>
              <a:t>la compréhension internationale à travers la littérature de </a:t>
            </a:r>
            <a:r>
              <a:rPr lang="fr-FR" dirty="0" smtClean="0"/>
              <a:t>jeunesse</a:t>
            </a:r>
            <a:endParaRPr lang="fr-FR" dirty="0"/>
          </a:p>
          <a:p>
            <a:pPr marL="285750" indent="-285750">
              <a:buFont typeface="Wingdings" pitchFamily="2" charset="2"/>
              <a:buChar char="Ø"/>
            </a:pPr>
            <a:r>
              <a:rPr lang="fr-FR" b="1" dirty="0"/>
              <a:t>Favoriser en tout lieu l'accès des enfants à des lectures de réelle qualité littéraire et </a:t>
            </a:r>
            <a:r>
              <a:rPr lang="fr-FR" b="1" dirty="0" smtClean="0"/>
              <a:t>artistique</a:t>
            </a:r>
            <a:endParaRPr lang="fr-FR" b="1" dirty="0"/>
          </a:p>
          <a:p>
            <a:pPr marL="285750" indent="-285750">
              <a:buFont typeface="Wingdings" pitchFamily="2" charset="2"/>
              <a:buChar char="Ø"/>
            </a:pPr>
            <a:r>
              <a:rPr lang="fr-FR" dirty="0"/>
              <a:t>Soutenir la publication et la distribution de livres de qualité pour la jeunesse, tout particulièrement dans les pays en </a:t>
            </a:r>
            <a:r>
              <a:rPr lang="fr-FR" dirty="0" smtClean="0"/>
              <a:t>développement</a:t>
            </a:r>
            <a:r>
              <a:rPr lang="fr-FR" dirty="0"/>
              <a:t>	</a:t>
            </a:r>
          </a:p>
          <a:p>
            <a:pPr marL="285750" indent="-285750">
              <a:buFont typeface="Wingdings" pitchFamily="2" charset="2"/>
              <a:buChar char="Ø"/>
            </a:pPr>
            <a:r>
              <a:rPr lang="fr-FR" dirty="0"/>
              <a:t>Fournir aide et formation à ceux qui s'occupent de jeunes et de littérature pour la </a:t>
            </a:r>
            <a:r>
              <a:rPr lang="fr-FR" dirty="0" smtClean="0"/>
              <a:t>jeunesse</a:t>
            </a:r>
            <a:r>
              <a:rPr lang="fr-FR" dirty="0"/>
              <a:t>	</a:t>
            </a:r>
          </a:p>
          <a:p>
            <a:pPr marL="285750" indent="-285750">
              <a:buFont typeface="Wingdings" pitchFamily="2" charset="2"/>
              <a:buChar char="Ø"/>
            </a:pPr>
            <a:r>
              <a:rPr lang="fr-FR" dirty="0"/>
              <a:t>Stimuler les travaux de recherche universitaire dans le domaine de la littérature de </a:t>
            </a:r>
            <a:r>
              <a:rPr lang="fr-FR" dirty="0" smtClean="0"/>
              <a:t>jeunesse</a:t>
            </a:r>
          </a:p>
          <a:p>
            <a:pPr marL="285750" indent="-285750">
              <a:buFont typeface="Wingdings" pitchFamily="2" charset="2"/>
              <a:buChar char="Ø"/>
            </a:pPr>
            <a:r>
              <a:rPr lang="fr-FR" b="1" dirty="0" smtClean="0"/>
              <a:t>Protéger </a:t>
            </a:r>
            <a:r>
              <a:rPr lang="fr-FR" b="1" dirty="0"/>
              <a:t>et défendre les droits de l'enfant conformément à la Convention des Nations Unies relative aux droits de </a:t>
            </a:r>
            <a:r>
              <a:rPr lang="fr-FR" b="1" dirty="0" smtClean="0"/>
              <a:t>l'enfant</a:t>
            </a:r>
            <a:endParaRPr lang="fr-FR" b="1" dirty="0"/>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0189" y="266249"/>
            <a:ext cx="4608512" cy="2638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467544" y="1124743"/>
            <a:ext cx="3024336" cy="646331"/>
          </a:xfrm>
          <a:prstGeom prst="rect">
            <a:avLst/>
          </a:prstGeom>
          <a:noFill/>
        </p:spPr>
        <p:txBody>
          <a:bodyPr wrap="square" rtlCol="0">
            <a:spAutoFit/>
          </a:bodyPr>
          <a:lstStyle/>
          <a:p>
            <a:r>
              <a:rPr lang="fr-FR" b="1" dirty="0" smtClean="0"/>
              <a:t>80 sections dans le monde</a:t>
            </a:r>
          </a:p>
          <a:p>
            <a:r>
              <a:rPr lang="fr-FR" b="1" dirty="0" smtClean="0"/>
              <a:t>33 en Europe</a:t>
            </a:r>
            <a:endParaRPr lang="fr-FR" b="1" dirty="0"/>
          </a:p>
        </p:txBody>
      </p:sp>
    </p:spTree>
    <p:extLst>
      <p:ext uri="{BB962C8B-B14F-4D97-AF65-F5344CB8AC3E}">
        <p14:creationId xmlns:p14="http://schemas.microsoft.com/office/powerpoint/2010/main" val="2902525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9451" y="6337101"/>
            <a:ext cx="2403186" cy="371136"/>
          </a:xfrm>
          <a:prstGeom prst="rect">
            <a:avLst/>
          </a:prstGeom>
        </p:spPr>
      </p:pic>
      <p:pic>
        <p:nvPicPr>
          <p:cNvPr id="5" name="Picture 3" descr="\\CAPLET\cla51$\dossiers\INTERNATIONAL\TRAVAIL\IBBY\Logos\Ibby France enti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184" y="6262219"/>
            <a:ext cx="2854170" cy="5208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79512" y="692696"/>
            <a:ext cx="8784976" cy="5632311"/>
          </a:xfrm>
          <a:prstGeom prst="rect">
            <a:avLst/>
          </a:prstGeom>
        </p:spPr>
        <p:txBody>
          <a:bodyPr wrap="square">
            <a:spAutoFit/>
          </a:bodyPr>
          <a:lstStyle/>
          <a:p>
            <a:r>
              <a:rPr lang="fr-FR" sz="1500" b="1" dirty="0"/>
              <a:t>Article 29</a:t>
            </a:r>
          </a:p>
          <a:p>
            <a:r>
              <a:rPr lang="fr-FR" sz="1500" dirty="0"/>
              <a:t>Observation générale sur son application</a:t>
            </a:r>
            <a:br>
              <a:rPr lang="fr-FR" sz="1500" dirty="0"/>
            </a:br>
            <a:r>
              <a:rPr lang="fr-FR" sz="1500" b="1" dirty="0"/>
              <a:t>1. </a:t>
            </a:r>
            <a:r>
              <a:rPr lang="fr-FR" sz="1500" dirty="0"/>
              <a:t>Les </a:t>
            </a:r>
            <a:r>
              <a:rPr lang="fr-FR" sz="1500" dirty="0" smtClean="0"/>
              <a:t>États </a:t>
            </a:r>
            <a:r>
              <a:rPr lang="fr-FR" sz="1500" dirty="0"/>
              <a:t>parties conviennent que l’éducation de l’enfant doit viser à :</a:t>
            </a:r>
            <a:br>
              <a:rPr lang="fr-FR" sz="1500" dirty="0"/>
            </a:br>
            <a:r>
              <a:rPr lang="fr-FR" sz="1500" b="1" dirty="0"/>
              <a:t>a)</a:t>
            </a:r>
            <a:r>
              <a:rPr lang="fr-FR" sz="1500" dirty="0"/>
              <a:t> Favoriser l’épanouissement de la personnalité de l’enfant et le développement de ses dons et de ses aptitudes mentales et physiques, dans toute la mesure de leurs potentialités;</a:t>
            </a:r>
          </a:p>
          <a:p>
            <a:r>
              <a:rPr lang="fr-FR" sz="1500" b="1" dirty="0"/>
              <a:t>b)</a:t>
            </a:r>
            <a:r>
              <a:rPr lang="fr-FR" sz="1500" dirty="0"/>
              <a:t> Inculquer à l’enfant le respect des droits de l’homme et des libertés fondamentales, et des principes consacrés dans la Charte des Nations Unies;</a:t>
            </a:r>
          </a:p>
          <a:p>
            <a:r>
              <a:rPr lang="fr-FR" sz="1500" b="1" dirty="0"/>
              <a:t>c)</a:t>
            </a:r>
            <a:r>
              <a:rPr lang="fr-FR" sz="1500" dirty="0"/>
              <a:t> </a:t>
            </a:r>
            <a:r>
              <a:rPr lang="fr-FR" sz="1500" b="1" dirty="0">
                <a:solidFill>
                  <a:srgbClr val="C00000"/>
                </a:solidFill>
              </a:rPr>
              <a:t>Inculquer à l’enfant le respect de ses parents, de son identité, de sa langue et de ses valeurs culturelles, ainsi que le respect des valeurs nationales du pays dans lequel il vit, du pays duquel il peut être originaire et des civilisations différentes de la </a:t>
            </a:r>
            <a:r>
              <a:rPr lang="fr-FR" sz="1500" b="1" dirty="0" smtClean="0">
                <a:solidFill>
                  <a:srgbClr val="C00000"/>
                </a:solidFill>
              </a:rPr>
              <a:t>sienne ;</a:t>
            </a:r>
            <a:endParaRPr lang="fr-FR" sz="1500" b="1" dirty="0">
              <a:solidFill>
                <a:srgbClr val="C00000"/>
              </a:solidFill>
            </a:endParaRPr>
          </a:p>
          <a:p>
            <a:r>
              <a:rPr lang="fr-FR" sz="1500" b="1" dirty="0"/>
              <a:t>d)</a:t>
            </a:r>
            <a:r>
              <a:rPr lang="fr-FR" sz="1500" dirty="0"/>
              <a:t> Préparer l’enfant à assumer les responsabilités de la vie dans une société libre, dans un esprit de compréhension, de paix, de tolérance, d’égalité entre les sexes et d’amitié entre tous les peuples et groupes ethniques, nationaux et religieux, et avec les personnes d’origine </a:t>
            </a:r>
            <a:r>
              <a:rPr lang="fr-FR" sz="1500" dirty="0" smtClean="0"/>
              <a:t>autochtone ;</a:t>
            </a:r>
            <a:endParaRPr lang="fr-FR" sz="1500" dirty="0"/>
          </a:p>
          <a:p>
            <a:r>
              <a:rPr lang="fr-FR" sz="1500" b="1" dirty="0"/>
              <a:t>e)</a:t>
            </a:r>
            <a:r>
              <a:rPr lang="fr-FR" sz="1500" dirty="0"/>
              <a:t> Inculquer à l’enfant le respect du milieu naturel.</a:t>
            </a:r>
          </a:p>
          <a:p>
            <a:r>
              <a:rPr lang="fr-FR" sz="1500" b="1" dirty="0"/>
              <a:t>2.</a:t>
            </a:r>
            <a:r>
              <a:rPr lang="fr-FR" sz="1500" dirty="0"/>
              <a:t> Aucune disposition du présent article ou de l’article 28 ne sera interprétée d’une manière qui porte atteinte à la liberté des personnes physiques ou morales de créer et de diriger des établissements d’enseignement, à condition que les principes énoncés au paragraphe 1 du présent article soient respectés et que l’éducation dispensée dans ces établissements soit conforme aux normes minimales que </a:t>
            </a:r>
            <a:r>
              <a:rPr lang="fr-FR" sz="1500" dirty="0" smtClean="0"/>
              <a:t>l’État </a:t>
            </a:r>
            <a:r>
              <a:rPr lang="fr-FR" sz="1500" dirty="0"/>
              <a:t>aura prescrites</a:t>
            </a:r>
            <a:r>
              <a:rPr lang="fr-FR" sz="1500" dirty="0" smtClean="0"/>
              <a:t>.</a:t>
            </a:r>
          </a:p>
          <a:p>
            <a:endParaRPr lang="fr-FR" sz="1500" dirty="0"/>
          </a:p>
          <a:p>
            <a:r>
              <a:rPr lang="fr-FR" sz="1500" b="1" dirty="0"/>
              <a:t>Article 30</a:t>
            </a:r>
          </a:p>
          <a:p>
            <a:r>
              <a:rPr lang="fr-FR" sz="1500" b="1" dirty="0">
                <a:solidFill>
                  <a:srgbClr val="C00000"/>
                </a:solidFill>
              </a:rPr>
              <a:t>Dans les </a:t>
            </a:r>
            <a:r>
              <a:rPr lang="fr-FR" sz="1500" b="1" dirty="0" smtClean="0">
                <a:solidFill>
                  <a:srgbClr val="C00000"/>
                </a:solidFill>
              </a:rPr>
              <a:t>États </a:t>
            </a:r>
            <a:r>
              <a:rPr lang="fr-FR" sz="1500" b="1" dirty="0">
                <a:solidFill>
                  <a:srgbClr val="C00000"/>
                </a:solidFill>
              </a:rPr>
              <a:t>où il existe des minorités ethniques, religieuses ou linguistiques ou des personnes d’origine autochtone, un enfant autochtone ou appartenant à une de ces minorités ne peut être privé du droit d’avoir sa propre vie culturelle, de professer et de pratiquer sa propre religion ou d’employer sa propre langue en commun avec les autres membres de son groupe.</a:t>
            </a:r>
            <a:endParaRPr lang="fr-FR" sz="1500" b="1" dirty="0">
              <a:solidFill>
                <a:srgbClr val="C00000"/>
              </a:solidFill>
              <a:effectLst/>
            </a:endParaRPr>
          </a:p>
        </p:txBody>
      </p:sp>
      <p:sp>
        <p:nvSpPr>
          <p:cNvPr id="8" name="Rectangle 7"/>
          <p:cNvSpPr/>
          <p:nvPr/>
        </p:nvSpPr>
        <p:spPr>
          <a:xfrm>
            <a:off x="179512" y="188640"/>
            <a:ext cx="8712968" cy="646331"/>
          </a:xfrm>
          <a:prstGeom prst="rect">
            <a:avLst/>
          </a:prstGeom>
        </p:spPr>
        <p:txBody>
          <a:bodyPr wrap="square">
            <a:spAutoFit/>
          </a:bodyPr>
          <a:lstStyle/>
          <a:p>
            <a:pPr algn="ctr"/>
            <a:r>
              <a:rPr lang="fr-FR" sz="2000" b="1" dirty="0" smtClean="0">
                <a:solidFill>
                  <a:srgbClr val="0070C0"/>
                </a:solidFill>
                <a:latin typeface="Cambria" panose="02040503050406030204" pitchFamily="18" charset="0"/>
              </a:rPr>
              <a:t>Convention </a:t>
            </a:r>
            <a:r>
              <a:rPr lang="fr-FR" sz="2000" b="1" dirty="0">
                <a:solidFill>
                  <a:srgbClr val="0070C0"/>
                </a:solidFill>
                <a:latin typeface="Cambria" panose="02040503050406030204" pitchFamily="18" charset="0"/>
              </a:rPr>
              <a:t>internationale des Droits de l’Enfant (</a:t>
            </a:r>
            <a:r>
              <a:rPr lang="fr-FR" sz="2000" b="1" dirty="0" smtClean="0">
                <a:solidFill>
                  <a:srgbClr val="0070C0"/>
                </a:solidFill>
                <a:latin typeface="Cambria" panose="02040503050406030204" pitchFamily="18" charset="0"/>
              </a:rPr>
              <a:t>CIDE)</a:t>
            </a:r>
          </a:p>
          <a:p>
            <a:pPr algn="ctr"/>
            <a:r>
              <a:rPr lang="fr-FR" sz="1600" dirty="0">
                <a:solidFill>
                  <a:srgbClr val="0070C0"/>
                </a:solidFill>
              </a:rPr>
              <a:t>(</a:t>
            </a:r>
            <a:r>
              <a:rPr lang="fr-FR" sz="1600" dirty="0" smtClean="0">
                <a:solidFill>
                  <a:srgbClr val="0070C0"/>
                </a:solidFill>
              </a:rPr>
              <a:t>adoptée en 1989)</a:t>
            </a:r>
            <a:endParaRPr lang="fr-FR" sz="1600" dirty="0">
              <a:solidFill>
                <a:srgbClr val="0070C0"/>
              </a:solidFill>
            </a:endParaRPr>
          </a:p>
        </p:txBody>
      </p:sp>
    </p:spTree>
    <p:extLst>
      <p:ext uri="{BB962C8B-B14F-4D97-AF65-F5344CB8AC3E}">
        <p14:creationId xmlns:p14="http://schemas.microsoft.com/office/powerpoint/2010/main" val="3305742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907704" y="6093296"/>
            <a:ext cx="5400600" cy="369332"/>
          </a:xfrm>
          <a:prstGeom prst="rect">
            <a:avLst/>
          </a:prstGeom>
          <a:noFill/>
        </p:spPr>
        <p:txBody>
          <a:bodyPr wrap="square" rtlCol="0">
            <a:spAutoFit/>
          </a:bodyPr>
          <a:lstStyle/>
          <a:p>
            <a:pPr algn="ctr"/>
            <a:r>
              <a:rPr lang="fr-FR" b="1" dirty="0" smtClean="0"/>
              <a:t>www.ibby-europe.org</a:t>
            </a:r>
            <a:endParaRPr lang="fr-FR"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88640"/>
            <a:ext cx="5430378"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35496" y="4221088"/>
            <a:ext cx="1944216" cy="923330"/>
          </a:xfrm>
          <a:prstGeom prst="rect">
            <a:avLst/>
          </a:prstGeom>
          <a:noFill/>
        </p:spPr>
        <p:txBody>
          <a:bodyPr wrap="square" rtlCol="0">
            <a:spAutoFit/>
          </a:bodyPr>
          <a:lstStyle/>
          <a:p>
            <a:r>
              <a:rPr lang="fr-FR" b="1" dirty="0" smtClean="0"/>
              <a:t>450 livres </a:t>
            </a:r>
            <a:br>
              <a:rPr lang="fr-FR" b="1" dirty="0" smtClean="0"/>
            </a:br>
            <a:r>
              <a:rPr lang="fr-FR" b="1" dirty="0" smtClean="0"/>
              <a:t>31 langues </a:t>
            </a:r>
          </a:p>
          <a:p>
            <a:r>
              <a:rPr lang="fr-FR" b="1" dirty="0" smtClean="0"/>
              <a:t>parlées en Europe</a:t>
            </a:r>
            <a:endParaRPr lang="fr-FR" b="1" dirty="0"/>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9451" y="6337101"/>
            <a:ext cx="2403186" cy="371136"/>
          </a:xfrm>
          <a:prstGeom prst="rect">
            <a:avLst/>
          </a:prstGeom>
        </p:spPr>
      </p:pic>
      <p:pic>
        <p:nvPicPr>
          <p:cNvPr id="7" name="Picture 3" descr="\\CAPLET\cla51$\dossiers\INTERNATIONAL\TRAVAIL\IBBY\Logos\Ibby France enti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184" y="6262219"/>
            <a:ext cx="2854170" cy="520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965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198"/>
          <a:stretch/>
        </p:blipFill>
        <p:spPr bwMode="auto">
          <a:xfrm>
            <a:off x="1538536" y="303039"/>
            <a:ext cx="7068224" cy="5300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32302" y="4437112"/>
            <a:ext cx="1853952" cy="923330"/>
          </a:xfrm>
          <a:prstGeom prst="rect">
            <a:avLst/>
          </a:prstGeom>
        </p:spPr>
        <p:txBody>
          <a:bodyPr wrap="square">
            <a:spAutoFit/>
          </a:bodyPr>
          <a:lstStyle/>
          <a:p>
            <a:r>
              <a:rPr lang="en-US" b="1" dirty="0"/>
              <a:t>3557 </a:t>
            </a:r>
            <a:r>
              <a:rPr lang="en-US" b="1" dirty="0" err="1" smtClean="0"/>
              <a:t>livres</a:t>
            </a:r>
            <a:r>
              <a:rPr lang="en-US" b="1" dirty="0"/>
              <a:t/>
            </a:r>
            <a:br>
              <a:rPr lang="en-US" b="1" dirty="0"/>
            </a:br>
            <a:r>
              <a:rPr lang="en-US" b="1" dirty="0" smtClean="0"/>
              <a:t>84 pays</a:t>
            </a:r>
            <a:r>
              <a:rPr lang="en-US" b="1" dirty="0"/>
              <a:t/>
            </a:r>
            <a:br>
              <a:rPr lang="en-US" b="1" dirty="0"/>
            </a:br>
            <a:r>
              <a:rPr lang="en-US" b="1" dirty="0" smtClean="0"/>
              <a:t>60 </a:t>
            </a:r>
            <a:r>
              <a:rPr lang="en-US" b="1" dirty="0" err="1" smtClean="0"/>
              <a:t>langues</a:t>
            </a:r>
            <a:endParaRPr lang="fr-FR" b="1" dirty="0"/>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9451" y="6337101"/>
            <a:ext cx="2403186" cy="371136"/>
          </a:xfrm>
          <a:prstGeom prst="rect">
            <a:avLst/>
          </a:prstGeom>
        </p:spPr>
      </p:pic>
      <p:pic>
        <p:nvPicPr>
          <p:cNvPr id="5" name="Picture 3" descr="\\CAPLET\cla51$\dossiers\INTERNATIONAL\TRAVAIL\IBBY\Logos\Ibby France enti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0184" y="6262219"/>
            <a:ext cx="2854170" cy="5208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59632" y="5721871"/>
            <a:ext cx="6840760" cy="369332"/>
          </a:xfrm>
          <a:prstGeom prst="rect">
            <a:avLst/>
          </a:prstGeom>
        </p:spPr>
        <p:txBody>
          <a:bodyPr wrap="square">
            <a:spAutoFit/>
          </a:bodyPr>
          <a:lstStyle/>
          <a:p>
            <a:pPr algn="ctr"/>
            <a:r>
              <a:rPr lang="fr-FR" dirty="0"/>
              <a:t>https://www.ijb.de/en/reference-library/white-ravens-online.html</a:t>
            </a:r>
          </a:p>
        </p:txBody>
      </p:sp>
    </p:spTree>
    <p:extLst>
      <p:ext uri="{BB962C8B-B14F-4D97-AF65-F5344CB8AC3E}">
        <p14:creationId xmlns:p14="http://schemas.microsoft.com/office/powerpoint/2010/main" val="3747656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845682"/>
            <a:ext cx="2727747" cy="3879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475656" y="5517232"/>
            <a:ext cx="5976664" cy="369332"/>
          </a:xfrm>
          <a:prstGeom prst="rect">
            <a:avLst/>
          </a:prstGeom>
        </p:spPr>
        <p:txBody>
          <a:bodyPr wrap="square">
            <a:spAutoFit/>
          </a:bodyPr>
          <a:lstStyle/>
          <a:p>
            <a:pPr algn="ctr"/>
            <a:r>
              <a:rPr lang="fr-FR" dirty="0"/>
              <a:t>http://www.natiperleggere.it/mamma-lingua-italiano.html</a:t>
            </a: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9451" y="6337101"/>
            <a:ext cx="2403186" cy="371136"/>
          </a:xfrm>
          <a:prstGeom prst="rect">
            <a:avLst/>
          </a:prstGeom>
        </p:spPr>
      </p:pic>
      <p:pic>
        <p:nvPicPr>
          <p:cNvPr id="5" name="Picture 3" descr="\\CAPLET\cla51$\dossiers\INTERNATIONAL\TRAVAIL\IBBY\Logos\Ibby France enti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0184" y="6262219"/>
            <a:ext cx="2854170" cy="520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16508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938</TotalTime>
  <Words>407</Words>
  <Application>Microsoft Office PowerPoint</Application>
  <PresentationFormat>Affichage à l'écran (4:3)</PresentationFormat>
  <Paragraphs>85</Paragraphs>
  <Slides>17</Slides>
  <Notes>1</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CompanyName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Hasmig CHAHINIAN</dc:creator>
  <cp:lastModifiedBy>Hasmig CHAHINIAN</cp:lastModifiedBy>
  <cp:revision>90</cp:revision>
  <dcterms:created xsi:type="dcterms:W3CDTF">2016-10-07T07:20:51Z</dcterms:created>
  <dcterms:modified xsi:type="dcterms:W3CDTF">2019-06-07T12:00:14Z</dcterms:modified>
</cp:coreProperties>
</file>