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96" r:id="rId3"/>
    <p:sldMasterId id="2147483689" r:id="rId4"/>
  </p:sldMasterIdLst>
  <p:notesMasterIdLst>
    <p:notesMasterId r:id="rId17"/>
  </p:notesMasterIdLst>
  <p:handoutMasterIdLst>
    <p:handoutMasterId r:id="rId18"/>
  </p:handoutMasterIdLst>
  <p:sldIdLst>
    <p:sldId id="358" r:id="rId5"/>
    <p:sldId id="375" r:id="rId6"/>
    <p:sldId id="367" r:id="rId7"/>
    <p:sldId id="368" r:id="rId8"/>
    <p:sldId id="369" r:id="rId9"/>
    <p:sldId id="379" r:id="rId10"/>
    <p:sldId id="377" r:id="rId11"/>
    <p:sldId id="371" r:id="rId12"/>
    <p:sldId id="374" r:id="rId13"/>
    <p:sldId id="372" r:id="rId14"/>
    <p:sldId id="373" r:id="rId15"/>
    <p:sldId id="332" r:id="rId16"/>
  </p:sldIdLst>
  <p:sldSz cx="9906000" cy="6858000" type="A4"/>
  <p:notesSz cx="6858000" cy="9144000"/>
  <p:embeddedFontLst>
    <p:embeddedFont>
      <p:font typeface="Quicksand Bold" panose="00000800000000000000" pitchFamily="2" charset="0"/>
      <p:bold r:id="rId19"/>
    </p:embeddedFont>
    <p:embeddedFont>
      <p:font typeface="Quicksand" panose="00000500000000000000" pitchFamily="2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oine" initials="" lastIdx="1" clrIdx="0"/>
  <p:cmAuthor id="1" name="Cecilia" initials="C" lastIdx="1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A6E"/>
    <a:srgbClr val="F2F2F2"/>
    <a:srgbClr val="FDC62C"/>
    <a:srgbClr val="31859C"/>
    <a:srgbClr val="4BACC6"/>
    <a:srgbClr val="339966"/>
    <a:srgbClr val="FFFFFF"/>
    <a:srgbClr val="D5D5E7"/>
    <a:srgbClr val="99FF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3060" autoAdjust="0"/>
  </p:normalViewPr>
  <p:slideViewPr>
    <p:cSldViewPr>
      <p:cViewPr>
        <p:scale>
          <a:sx n="70" d="100"/>
          <a:sy n="70" d="100"/>
        </p:scale>
        <p:origin x="-1308" y="-48"/>
      </p:cViewPr>
      <p:guideLst>
        <p:guide orient="horz" pos="3112"/>
        <p:guide pos="3120"/>
      </p:guideLst>
    </p:cSldViewPr>
  </p:slideViewPr>
  <p:outlineViewPr>
    <p:cViewPr>
      <p:scale>
        <a:sx n="33" d="100"/>
        <a:sy n="33" d="100"/>
      </p:scale>
      <p:origin x="30" y="16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458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668A47-11B5-423D-9B36-FB6301558A51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</dgm:pt>
    <dgm:pt modelId="{6B4DE345-7D7E-4C23-A39F-B8F551AB78FB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93F05A05-5CD1-46F5-B7FA-4E614267DB0F}" type="sibTrans" cxnId="{FF0C7B9D-065F-40F7-904E-C10A152E304A}">
      <dgm:prSet/>
      <dgm:spPr/>
      <dgm:t>
        <a:bodyPr/>
        <a:lstStyle/>
        <a:p>
          <a:endParaRPr lang="fr-FR"/>
        </a:p>
      </dgm:t>
    </dgm:pt>
    <dgm:pt modelId="{26C6E2F7-D98A-4610-A398-5F381AD4B590}" type="parTrans" cxnId="{FF0C7B9D-065F-40F7-904E-C10A152E304A}">
      <dgm:prSet/>
      <dgm:spPr/>
      <dgm:t>
        <a:bodyPr/>
        <a:lstStyle/>
        <a:p>
          <a:endParaRPr lang="fr-FR"/>
        </a:p>
      </dgm:t>
    </dgm:pt>
    <dgm:pt modelId="{8C06B937-0816-48CE-A37A-68F9D859ABE1}" type="pres">
      <dgm:prSet presAssocID="{AD668A47-11B5-423D-9B36-FB6301558A51}" presName="arrowDiagram" presStyleCnt="0">
        <dgm:presLayoutVars>
          <dgm:chMax val="5"/>
          <dgm:dir/>
          <dgm:resizeHandles val="exact"/>
        </dgm:presLayoutVars>
      </dgm:prSet>
      <dgm:spPr/>
    </dgm:pt>
    <dgm:pt modelId="{71788BC3-0039-42D2-9966-BBCDED4337CD}" type="pres">
      <dgm:prSet presAssocID="{AD668A47-11B5-423D-9B36-FB6301558A51}" presName="arrow" presStyleLbl="bgShp" presStyleIdx="0" presStyleCnt="1"/>
      <dgm:spPr/>
    </dgm:pt>
    <dgm:pt modelId="{1217126D-214E-4968-BA24-9DC1684BB101}" type="pres">
      <dgm:prSet presAssocID="{AD668A47-11B5-423D-9B36-FB6301558A51}" presName="arrowDiagram1" presStyleCnt="0">
        <dgm:presLayoutVars>
          <dgm:bulletEnabled val="1"/>
        </dgm:presLayoutVars>
      </dgm:prSet>
      <dgm:spPr/>
    </dgm:pt>
    <dgm:pt modelId="{2C0428F6-CCF8-42F5-A76F-C0F95DA5C6DE}" type="pres">
      <dgm:prSet presAssocID="{6B4DE345-7D7E-4C23-A39F-B8F551AB78FB}" presName="bullet1" presStyleLbl="node1" presStyleIdx="0" presStyleCnt="1"/>
      <dgm:spPr>
        <a:noFill/>
        <a:ln>
          <a:noFill/>
        </a:ln>
      </dgm:spPr>
    </dgm:pt>
    <dgm:pt modelId="{ED4D9C69-F392-41C0-BDDD-C5A411AD665B}" type="pres">
      <dgm:prSet presAssocID="{6B4DE345-7D7E-4C23-A39F-B8F551AB78FB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B0B7096-FCBE-4A16-86E6-4B2AFDACDD85}" type="presOf" srcId="{AD668A47-11B5-423D-9B36-FB6301558A51}" destId="{8C06B937-0816-48CE-A37A-68F9D859ABE1}" srcOrd="0" destOrd="0" presId="urn:microsoft.com/office/officeart/2005/8/layout/arrow2"/>
    <dgm:cxn modelId="{FF0C7B9D-065F-40F7-904E-C10A152E304A}" srcId="{AD668A47-11B5-423D-9B36-FB6301558A51}" destId="{6B4DE345-7D7E-4C23-A39F-B8F551AB78FB}" srcOrd="0" destOrd="0" parTransId="{26C6E2F7-D98A-4610-A398-5F381AD4B590}" sibTransId="{93F05A05-5CD1-46F5-B7FA-4E614267DB0F}"/>
    <dgm:cxn modelId="{C1D809C0-5C30-439C-8747-2AD65A179069}" type="presOf" srcId="{6B4DE345-7D7E-4C23-A39F-B8F551AB78FB}" destId="{ED4D9C69-F392-41C0-BDDD-C5A411AD665B}" srcOrd="0" destOrd="0" presId="urn:microsoft.com/office/officeart/2005/8/layout/arrow2"/>
    <dgm:cxn modelId="{1E4ECE59-4F67-4694-9367-C1CF2C64A9C3}" type="presParOf" srcId="{8C06B937-0816-48CE-A37A-68F9D859ABE1}" destId="{71788BC3-0039-42D2-9966-BBCDED4337CD}" srcOrd="0" destOrd="0" presId="urn:microsoft.com/office/officeart/2005/8/layout/arrow2"/>
    <dgm:cxn modelId="{BDE91817-33D9-4DC5-839F-0A22EB3D831C}" type="presParOf" srcId="{8C06B937-0816-48CE-A37A-68F9D859ABE1}" destId="{1217126D-214E-4968-BA24-9DC1684BB101}" srcOrd="1" destOrd="0" presId="urn:microsoft.com/office/officeart/2005/8/layout/arrow2"/>
    <dgm:cxn modelId="{48A29232-DC2C-4F90-BC25-92649819EBE0}" type="presParOf" srcId="{1217126D-214E-4968-BA24-9DC1684BB101}" destId="{2C0428F6-CCF8-42F5-A76F-C0F95DA5C6DE}" srcOrd="0" destOrd="0" presId="urn:microsoft.com/office/officeart/2005/8/layout/arrow2"/>
    <dgm:cxn modelId="{CE17FCAD-4186-46EF-97B5-3E5473931574}" type="presParOf" srcId="{1217126D-214E-4968-BA24-9DC1684BB101}" destId="{ED4D9C69-F392-41C0-BDDD-C5A411AD665B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88BC3-0039-42D2-9966-BBCDED4337CD}">
      <dsp:nvSpPr>
        <dsp:cNvPr id="0" name=""/>
        <dsp:cNvSpPr/>
      </dsp:nvSpPr>
      <dsp:spPr>
        <a:xfrm>
          <a:off x="0" y="185397"/>
          <a:ext cx="6450996" cy="403187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428F6-CCF8-42F5-A76F-C0F95DA5C6DE}">
      <dsp:nvSpPr>
        <dsp:cNvPr id="0" name=""/>
        <dsp:cNvSpPr/>
      </dsp:nvSpPr>
      <dsp:spPr>
        <a:xfrm>
          <a:off x="4922109" y="1003060"/>
          <a:ext cx="477373" cy="477373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D9C69-F392-41C0-BDDD-C5A411AD665B}">
      <dsp:nvSpPr>
        <dsp:cNvPr id="0" name=""/>
        <dsp:cNvSpPr/>
      </dsp:nvSpPr>
      <dsp:spPr>
        <a:xfrm>
          <a:off x="2580398" y="1241747"/>
          <a:ext cx="2580398" cy="2975521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2950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 </a:t>
          </a:r>
          <a:endParaRPr lang="fr-FR" sz="6500" kern="1200" dirty="0"/>
        </a:p>
      </dsp:txBody>
      <dsp:txXfrm>
        <a:off x="2706363" y="1367712"/>
        <a:ext cx="2328468" cy="2723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38D09-C119-4DBA-9194-B2E354FCD6F5}" type="datetimeFigureOut">
              <a:rPr lang="fr-FR" smtClean="0"/>
              <a:t>05/06/2019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617D8-7945-4674-8435-E3DFA35A89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96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DC784-37DB-4B4E-9BA2-E8BDEB02A44E}" type="datetimeFigureOut">
              <a:rPr lang="fr-FR" smtClean="0"/>
              <a:t>05/06/2019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529B0-13C8-423B-97E8-43142E21C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14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529B0-13C8-423B-97E8-43142E21CB29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56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529B0-13C8-423B-97E8-43142E21CB29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44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7874B-5DD8-4C32-A660-35781735CC06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9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529B0-13C8-423B-97E8-43142E21CB2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737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0A355-F685-41BF-B155-5D6031F16F1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31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931" y="3886195"/>
            <a:ext cx="3324380" cy="36450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51" y="-502865"/>
            <a:ext cx="3279283" cy="364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65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6_Contenu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6"/>
            <a:ext cx="9906000" cy="836709"/>
          </a:xfrm>
          <a:prstGeom prst="rect">
            <a:avLst/>
          </a:prstGeom>
          <a:solidFill>
            <a:schemeClr val="accent6"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500"/>
              </a:lnSpc>
              <a:defRPr sz="24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06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4_Contenu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6"/>
            <a:ext cx="9906000" cy="836709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500"/>
              </a:lnSpc>
              <a:defRPr sz="24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196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5_Contenu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6"/>
            <a:ext cx="9906000" cy="836709"/>
          </a:xfrm>
          <a:prstGeom prst="rect">
            <a:avLst/>
          </a:prstGeom>
          <a:solidFill>
            <a:schemeClr val="accent3"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500"/>
              </a:lnSpc>
              <a:defRPr sz="24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776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2"/>
          <p:cNvSpPr txBox="1">
            <a:spLocks noChangeArrowheads="1"/>
          </p:cNvSpPr>
          <p:nvPr userDrawn="1"/>
        </p:nvSpPr>
        <p:spPr bwMode="auto">
          <a:xfrm>
            <a:off x="0" y="6"/>
            <a:ext cx="4320000" cy="685799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365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r="35469"/>
          <a:stretch/>
        </p:blipFill>
        <p:spPr>
          <a:xfrm>
            <a:off x="4320001" y="0"/>
            <a:ext cx="558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93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2"/>
          <p:cNvSpPr txBox="1">
            <a:spLocks noChangeArrowheads="1"/>
          </p:cNvSpPr>
          <p:nvPr userDrawn="1"/>
        </p:nvSpPr>
        <p:spPr bwMode="auto">
          <a:xfrm>
            <a:off x="0" y="6"/>
            <a:ext cx="4320000" cy="685799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365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r="35469"/>
          <a:stretch/>
        </p:blipFill>
        <p:spPr>
          <a:xfrm>
            <a:off x="4320001" y="0"/>
            <a:ext cx="558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82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2"/>
          <p:cNvSpPr txBox="1">
            <a:spLocks noChangeArrowheads="1"/>
          </p:cNvSpPr>
          <p:nvPr userDrawn="1"/>
        </p:nvSpPr>
        <p:spPr bwMode="auto">
          <a:xfrm>
            <a:off x="0" y="6"/>
            <a:ext cx="4320000" cy="685799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365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" r="45552" b="-127"/>
          <a:stretch/>
        </p:blipFill>
        <p:spPr>
          <a:xfrm>
            <a:off x="4304928" y="0"/>
            <a:ext cx="5601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2"/>
          <p:cNvSpPr txBox="1">
            <a:spLocks noChangeArrowheads="1"/>
          </p:cNvSpPr>
          <p:nvPr userDrawn="1"/>
        </p:nvSpPr>
        <p:spPr bwMode="auto">
          <a:xfrm>
            <a:off x="0" y="6"/>
            <a:ext cx="4320000" cy="685799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365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11375"/>
          <a:stretch/>
        </p:blipFill>
        <p:spPr>
          <a:xfrm>
            <a:off x="4313872" y="0"/>
            <a:ext cx="5592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2"/>
          <p:cNvSpPr txBox="1">
            <a:spLocks noChangeArrowheads="1"/>
          </p:cNvSpPr>
          <p:nvPr userDrawn="1"/>
        </p:nvSpPr>
        <p:spPr bwMode="auto">
          <a:xfrm>
            <a:off x="0" y="6"/>
            <a:ext cx="4320000" cy="685799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365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53882"/>
          <a:stretch/>
        </p:blipFill>
        <p:spPr>
          <a:xfrm>
            <a:off x="4302501" y="1"/>
            <a:ext cx="560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2"/>
          <p:cNvSpPr txBox="1">
            <a:spLocks noChangeArrowheads="1"/>
          </p:cNvSpPr>
          <p:nvPr userDrawn="1"/>
        </p:nvSpPr>
        <p:spPr bwMode="auto">
          <a:xfrm>
            <a:off x="0" y="6"/>
            <a:ext cx="4320000" cy="685799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365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8" r="39082"/>
          <a:stretch/>
        </p:blipFill>
        <p:spPr>
          <a:xfrm>
            <a:off x="4303986" y="1"/>
            <a:ext cx="5602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_Intercalaire Fracture Nu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6000" cy="6857999"/>
          </a:xfrm>
          <a:prstGeom prst="rect">
            <a:avLst/>
          </a:prstGeom>
        </p:spPr>
      </p:pic>
      <p:sp>
        <p:nvSpPr>
          <p:cNvPr id="4" name="Zone de texte 2"/>
          <p:cNvSpPr txBox="1">
            <a:spLocks noChangeArrowheads="1"/>
          </p:cNvSpPr>
          <p:nvPr userDrawn="1"/>
        </p:nvSpPr>
        <p:spPr bwMode="auto">
          <a:xfrm>
            <a:off x="2833419" y="1"/>
            <a:ext cx="4239162" cy="6857999"/>
          </a:xfrm>
          <a:prstGeom prst="rect">
            <a:avLst/>
          </a:prstGeom>
          <a:solidFill>
            <a:srgbClr val="31859C">
              <a:alpha val="80000"/>
            </a:srgbClr>
          </a:solidFill>
          <a:ln>
            <a:noFill/>
          </a:ln>
          <a:extLst/>
        </p:spPr>
        <p:txBody>
          <a:bodyPr vert="horz" wrap="square" lIns="91440" tIns="252000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prstClr val="white"/>
              </a:solidFill>
              <a:latin typeface="Quicksand Bold" pitchFamily="50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3158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2917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1ère de couverture - W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51" y="-502865"/>
            <a:ext cx="3279283" cy="364502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931" y="3886195"/>
            <a:ext cx="3324380" cy="3645027"/>
          </a:xfrm>
          <a:prstGeom prst="rect">
            <a:avLst/>
          </a:prstGeom>
        </p:spPr>
      </p:pic>
      <p:sp>
        <p:nvSpPr>
          <p:cNvPr id="7" name="Zone de texte 2"/>
          <p:cNvSpPr txBox="1">
            <a:spLocks noChangeArrowheads="1"/>
          </p:cNvSpPr>
          <p:nvPr userDrawn="1"/>
        </p:nvSpPr>
        <p:spPr bwMode="auto">
          <a:xfrm>
            <a:off x="2638345" y="6"/>
            <a:ext cx="4592426" cy="6857999"/>
          </a:xfrm>
          <a:prstGeom prst="rect">
            <a:avLst/>
          </a:prstGeom>
          <a:solidFill>
            <a:schemeClr val="tx2"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158802" y="3862955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58801" y="5085185"/>
            <a:ext cx="3588399" cy="504055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latin typeface="Quicksand" panose="000005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</a:t>
            </a:r>
            <a:r>
              <a:rPr lang="fr-FR" dirty="0" smtClean="0"/>
              <a:t>style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10" y="1412776"/>
            <a:ext cx="4952381" cy="12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5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_Intercalaire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8807" r="7860"/>
          <a:stretch/>
        </p:blipFill>
        <p:spPr>
          <a:xfrm>
            <a:off x="1" y="1910687"/>
            <a:ext cx="9906000" cy="4947314"/>
          </a:xfrm>
          <a:prstGeom prst="rect">
            <a:avLst/>
          </a:prstGeom>
        </p:spPr>
      </p:pic>
      <p:sp>
        <p:nvSpPr>
          <p:cNvPr id="4" name="Zone de texte 2"/>
          <p:cNvSpPr txBox="1">
            <a:spLocks noChangeArrowheads="1"/>
          </p:cNvSpPr>
          <p:nvPr userDrawn="1"/>
        </p:nvSpPr>
        <p:spPr bwMode="auto">
          <a:xfrm>
            <a:off x="2833419" y="1"/>
            <a:ext cx="4239162" cy="6857999"/>
          </a:xfrm>
          <a:prstGeom prst="rect">
            <a:avLst/>
          </a:prstGeom>
          <a:solidFill>
            <a:srgbClr val="31859C">
              <a:alpha val="80000"/>
            </a:srgbClr>
          </a:solidFill>
          <a:ln>
            <a:noFill/>
          </a:ln>
          <a:extLst/>
        </p:spPr>
        <p:txBody>
          <a:bodyPr vert="horz" wrap="square" lIns="91440" tIns="252000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prstClr val="white"/>
              </a:solidFill>
              <a:latin typeface="Quicksand Bold" pitchFamily="50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3158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85819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_Intercalaire Trans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7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 de texte 2"/>
          <p:cNvSpPr txBox="1">
            <a:spLocks noChangeArrowheads="1"/>
          </p:cNvSpPr>
          <p:nvPr userDrawn="1"/>
        </p:nvSpPr>
        <p:spPr bwMode="auto">
          <a:xfrm>
            <a:off x="2833419" y="1"/>
            <a:ext cx="4239162" cy="6857999"/>
          </a:xfrm>
          <a:prstGeom prst="rect">
            <a:avLst/>
          </a:prstGeom>
          <a:solidFill>
            <a:srgbClr val="31859C">
              <a:alpha val="80000"/>
            </a:srgbClr>
          </a:solidFill>
          <a:ln>
            <a:noFill/>
          </a:ln>
          <a:extLst/>
        </p:spPr>
        <p:txBody>
          <a:bodyPr vert="horz" wrap="square" lIns="91440" tIns="252000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prstClr val="white"/>
              </a:solidFill>
              <a:latin typeface="Quicksand Bold" pitchFamily="50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3158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32841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_Intercalaire Objecti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r="24378"/>
          <a:stretch/>
        </p:blipFill>
        <p:spPr>
          <a:xfrm>
            <a:off x="1" y="1"/>
            <a:ext cx="9906000" cy="6857999"/>
          </a:xfrm>
          <a:prstGeom prst="rect">
            <a:avLst/>
          </a:prstGeom>
        </p:spPr>
      </p:pic>
      <p:sp>
        <p:nvSpPr>
          <p:cNvPr id="4" name="Zone de texte 2"/>
          <p:cNvSpPr txBox="1">
            <a:spLocks noChangeArrowheads="1"/>
          </p:cNvSpPr>
          <p:nvPr userDrawn="1"/>
        </p:nvSpPr>
        <p:spPr bwMode="auto">
          <a:xfrm>
            <a:off x="2833419" y="1"/>
            <a:ext cx="4239162" cy="6857999"/>
          </a:xfrm>
          <a:prstGeom prst="rect">
            <a:avLst/>
          </a:prstGeom>
          <a:solidFill>
            <a:srgbClr val="31859C">
              <a:alpha val="80000"/>
            </a:srgbClr>
          </a:solidFill>
          <a:ln>
            <a:noFill/>
          </a:ln>
          <a:extLst/>
        </p:spPr>
        <p:txBody>
          <a:bodyPr vert="horz" wrap="square" lIns="91440" tIns="252000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prstClr val="white"/>
              </a:solidFill>
              <a:latin typeface="Quicksand Bold" pitchFamily="50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3158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54708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_Intercalaire Métho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4" name="Zone de texte 2"/>
          <p:cNvSpPr txBox="1">
            <a:spLocks noChangeArrowheads="1"/>
          </p:cNvSpPr>
          <p:nvPr userDrawn="1"/>
        </p:nvSpPr>
        <p:spPr bwMode="auto">
          <a:xfrm>
            <a:off x="2833419" y="1"/>
            <a:ext cx="4239162" cy="6857999"/>
          </a:xfrm>
          <a:prstGeom prst="rect">
            <a:avLst/>
          </a:prstGeom>
          <a:solidFill>
            <a:srgbClr val="31859C">
              <a:alpha val="80000"/>
            </a:srgbClr>
          </a:solidFill>
          <a:ln>
            <a:noFill/>
          </a:ln>
          <a:extLst/>
        </p:spPr>
        <p:txBody>
          <a:bodyPr vert="horz" wrap="square" lIns="91440" tIns="252000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prstClr val="white"/>
              </a:solidFill>
              <a:latin typeface="Quicksand Bold" pitchFamily="50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3158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85819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_Intercalair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6000" cy="6857999"/>
          </a:xfrm>
          <a:prstGeom prst="rect">
            <a:avLst/>
          </a:prstGeom>
        </p:spPr>
      </p:pic>
      <p:sp>
        <p:nvSpPr>
          <p:cNvPr id="4" name="Zone de texte 2"/>
          <p:cNvSpPr txBox="1">
            <a:spLocks noChangeArrowheads="1"/>
          </p:cNvSpPr>
          <p:nvPr userDrawn="1"/>
        </p:nvSpPr>
        <p:spPr bwMode="auto">
          <a:xfrm>
            <a:off x="2833419" y="1"/>
            <a:ext cx="4239162" cy="6857999"/>
          </a:xfrm>
          <a:prstGeom prst="rect">
            <a:avLst/>
          </a:prstGeom>
          <a:solidFill>
            <a:srgbClr val="31859C">
              <a:alpha val="80000"/>
            </a:srgbClr>
          </a:solidFill>
          <a:ln>
            <a:noFill/>
          </a:ln>
          <a:extLst/>
        </p:spPr>
        <p:txBody>
          <a:bodyPr vert="horz" wrap="square" lIns="91440" tIns="252000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prstClr val="white"/>
              </a:solidFill>
              <a:latin typeface="Quicksand Bold" pitchFamily="50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3158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14440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r="4003"/>
          <a:stretch/>
        </p:blipFill>
        <p:spPr>
          <a:xfrm>
            <a:off x="-1" y="1"/>
            <a:ext cx="9906001" cy="6857999"/>
          </a:xfrm>
          <a:prstGeom prst="rect">
            <a:avLst/>
          </a:prstGeom>
        </p:spPr>
      </p:pic>
      <p:sp>
        <p:nvSpPr>
          <p:cNvPr id="4" name="Zone de texte 2"/>
          <p:cNvSpPr txBox="1">
            <a:spLocks noChangeArrowheads="1"/>
          </p:cNvSpPr>
          <p:nvPr userDrawn="1"/>
        </p:nvSpPr>
        <p:spPr bwMode="auto">
          <a:xfrm>
            <a:off x="2833419" y="1"/>
            <a:ext cx="4239162" cy="6857999"/>
          </a:xfrm>
          <a:prstGeom prst="rect">
            <a:avLst/>
          </a:prstGeom>
          <a:solidFill>
            <a:srgbClr val="31859C">
              <a:alpha val="80000"/>
            </a:srgbClr>
          </a:solidFill>
          <a:ln>
            <a:noFill/>
          </a:ln>
          <a:extLst/>
        </p:spPr>
        <p:txBody>
          <a:bodyPr vert="horz" wrap="square" lIns="91440" tIns="252000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prstClr val="white"/>
              </a:solidFill>
              <a:latin typeface="Quicksand Bold" pitchFamily="50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3158801" y="2910010"/>
            <a:ext cx="3588399" cy="1037980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425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ème de couverture - W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r="666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0" name="Zone de texte 2"/>
          <p:cNvSpPr txBox="1">
            <a:spLocks noChangeArrowheads="1"/>
          </p:cNvSpPr>
          <p:nvPr userDrawn="1"/>
        </p:nvSpPr>
        <p:spPr bwMode="auto">
          <a:xfrm>
            <a:off x="0" y="5290354"/>
            <a:ext cx="5760000" cy="525886"/>
          </a:xfrm>
          <a:prstGeom prst="rect">
            <a:avLst/>
          </a:prstGeom>
          <a:solidFill>
            <a:srgbClr val="23BDD7">
              <a:alpha val="79608"/>
            </a:srgbClr>
          </a:solidFill>
          <a:ln>
            <a:noFill/>
          </a:ln>
          <a:extLst/>
        </p:spPr>
        <p:txBody>
          <a:bodyPr vert="horz" wrap="square" lIns="91440" tIns="108000" rIns="91440" bIns="108000" numCol="1" anchor="ctr" anchorCtr="0" compatLnSpc="1">
            <a:prstTxWarp prst="textNoShape">
              <a:avLst/>
            </a:prstTxWarp>
            <a:spAutoFit/>
          </a:bodyPr>
          <a:lstStyle/>
          <a:p>
            <a:pPr marL="174625" indent="0" fontAlgn="base">
              <a:spcBef>
                <a:spcPct val="0"/>
              </a:spcBef>
              <a:spcAft>
                <a:spcPts val="600"/>
              </a:spcAft>
            </a:pPr>
            <a:r>
              <a:rPr lang="fr-FR" altLang="fr-FR" sz="2000" b="1" dirty="0" smtClean="0">
                <a:solidFill>
                  <a:prstClr val="white"/>
                </a:solidFill>
                <a:latin typeface="Quicksand Bold" pitchFamily="50" charset="0"/>
                <a:ea typeface="Calibri" pitchFamily="34" charset="0"/>
                <a:cs typeface="Times New Roman" pitchFamily="18" charset="0"/>
              </a:rPr>
              <a:t>RETROUVEZ NOUS SUR : wetechcare.org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10" y="2813127"/>
            <a:ext cx="4952381" cy="12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83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6"/>
            <a:ext cx="9906000" cy="83670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99301" y="6356354"/>
            <a:ext cx="2311400" cy="365125"/>
          </a:xfrm>
          <a:prstGeom prst="rect">
            <a:avLst/>
          </a:prstGeom>
        </p:spPr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500"/>
              </a:lnSpc>
              <a:defRPr sz="24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091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nu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6"/>
            <a:ext cx="9906000" cy="83670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66136" y="6356354"/>
            <a:ext cx="2311400" cy="365125"/>
          </a:xfrm>
          <a:prstGeom prst="rect">
            <a:avLst/>
          </a:prstGeom>
        </p:spPr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500"/>
              </a:lnSpc>
              <a:defRPr sz="24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69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Zoom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0"/>
            <a:ext cx="9906000" cy="836709"/>
          </a:xfrm>
          <a:prstGeom prst="rect">
            <a:avLst/>
          </a:prstGeom>
          <a:solidFill>
            <a:schemeClr val="bg1">
              <a:lumMod val="8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466136" y="6356354"/>
            <a:ext cx="2311400" cy="365125"/>
          </a:xfrm>
          <a:prstGeom prst="rect">
            <a:avLst/>
          </a:prstGeom>
        </p:spPr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marL="177800" indent="0" algn="l">
              <a:lnSpc>
                <a:spcPts val="2500"/>
              </a:lnSpc>
              <a:defRPr sz="2400" b="1">
                <a:solidFill>
                  <a:schemeClr val="tx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  <p:pic>
        <p:nvPicPr>
          <p:cNvPr id="7" name="Espace réservé du contenu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0"/>
          <a:stretch/>
        </p:blipFill>
        <p:spPr>
          <a:xfrm flipH="1">
            <a:off x="0" y="62040"/>
            <a:ext cx="5913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7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1_Contenu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6"/>
            <a:ext cx="9906000" cy="836709"/>
          </a:xfrm>
          <a:prstGeom prst="rect">
            <a:avLst/>
          </a:prstGeom>
          <a:solidFill>
            <a:schemeClr val="accent5">
              <a:lumMod val="75000"/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500"/>
              </a:lnSpc>
              <a:defRPr sz="24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67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2_Contenu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6"/>
            <a:ext cx="9906000" cy="836709"/>
          </a:xfrm>
          <a:prstGeom prst="rect">
            <a:avLst/>
          </a:prstGeom>
          <a:solidFill>
            <a:schemeClr val="accent2"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500"/>
              </a:lnSpc>
              <a:defRPr sz="24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853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3_Contenu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/>
          <p:cNvSpPr txBox="1">
            <a:spLocks noChangeArrowheads="1"/>
          </p:cNvSpPr>
          <p:nvPr userDrawn="1"/>
        </p:nvSpPr>
        <p:spPr bwMode="auto">
          <a:xfrm>
            <a:off x="243" y="6"/>
            <a:ext cx="9906000" cy="836709"/>
          </a:xfrm>
          <a:prstGeom prst="rect">
            <a:avLst/>
          </a:prstGeom>
          <a:solidFill>
            <a:schemeClr val="tx2">
              <a:alpha val="79999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 dirty="0">
              <a:solidFill>
                <a:schemeClr val="bg1"/>
              </a:solidFill>
              <a:latin typeface="Helvetica Neue (Corps)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000" y="1340771"/>
            <a:ext cx="89700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E487-9DD2-4213-8B25-8B9266CCB2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2500"/>
              </a:lnSpc>
              <a:defRPr sz="2400" b="1">
                <a:solidFill>
                  <a:schemeClr val="bg1"/>
                </a:solidFill>
                <a:latin typeface="Quicksand Bold" pitchFamily="50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013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1" y="1340771"/>
            <a:ext cx="89154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95301" y="125760"/>
            <a:ext cx="8915401" cy="6389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416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1" r:id="rId3"/>
    <p:sldLayoutId id="214748371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1" y="1340771"/>
            <a:ext cx="89154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</a:t>
            </a:r>
            <a:r>
              <a:rPr lang="fr-FR" dirty="0" smtClean="0"/>
              <a:t>niveau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95301" y="125760"/>
            <a:ext cx="8915401" cy="6389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6439946"/>
            <a:ext cx="1447423" cy="360000"/>
          </a:xfrm>
          <a:prstGeom prst="rect">
            <a:avLst/>
          </a:prstGeom>
        </p:spPr>
      </p:pic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22120" y="635635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Quicksand" panose="00000500000000000000" pitchFamily="2" charset="0"/>
              </a:defRPr>
            </a:lvl1pPr>
          </a:lstStyle>
          <a:p>
            <a:fld id="{EE4CE487-9DD2-4213-8B25-8B9266CCB26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33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Quicksand" panose="00000500000000000000" pitchFamily="2" charset="0"/>
          <a:ea typeface="+mn-ea"/>
          <a:cs typeface="Calibri Light" panose="020F0302020204030204" pitchFamily="34" charset="0"/>
        </a:defRPr>
      </a:lvl1pPr>
      <a:lvl2pPr marL="627063" indent="-27146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tabLst>
          <a:tab pos="627063" algn="l"/>
        </a:tabLst>
        <a:defRPr sz="1800" kern="1200">
          <a:solidFill>
            <a:schemeClr val="tx1"/>
          </a:solidFill>
          <a:latin typeface="Quicksand" panose="00000500000000000000" pitchFamily="2" charset="0"/>
          <a:ea typeface="+mn-ea"/>
          <a:cs typeface="Calibri Light" panose="020F0302020204030204" pitchFamily="34" charset="0"/>
        </a:defRPr>
      </a:lvl2pPr>
      <a:lvl3pPr marL="896938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tabLst>
          <a:tab pos="900113" algn="l"/>
        </a:tabLst>
        <a:defRPr sz="1600" kern="1200">
          <a:solidFill>
            <a:schemeClr val="tx1"/>
          </a:solidFill>
          <a:latin typeface="Quicksand" panose="00000500000000000000" pitchFamily="2" charset="0"/>
          <a:ea typeface="+mn-ea"/>
          <a:cs typeface="Calibri Light" panose="020F0302020204030204" pitchFamily="34" charset="0"/>
        </a:defRPr>
      </a:lvl3pPr>
      <a:lvl4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15728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fr-FR" sz="1600" kern="1200" dirty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1" y="1340771"/>
            <a:ext cx="89154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</a:t>
            </a:r>
            <a:r>
              <a:rPr lang="fr-FR" dirty="0" smtClean="0"/>
              <a:t>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22120" y="635635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Quicksand" panose="00000500000000000000" pitchFamily="2" charset="0"/>
              </a:defRPr>
            </a:lvl1pPr>
          </a:lstStyle>
          <a:p>
            <a:fld id="{EE4CE487-9DD2-4213-8B25-8B9266CCB26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95301" y="125760"/>
            <a:ext cx="8915401" cy="6389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6439946"/>
            <a:ext cx="144742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4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2" r:id="rId4"/>
    <p:sldLayoutId id="2147483700" r:id="rId5"/>
    <p:sldLayoutId id="2147483701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Quicksand" panose="00000500000000000000" pitchFamily="2" charset="0"/>
          <a:ea typeface="+mn-ea"/>
          <a:cs typeface="Calibri Light" panose="020F0302020204030204" pitchFamily="34" charset="0"/>
        </a:defRPr>
      </a:lvl1pPr>
      <a:lvl2pPr marL="627063" indent="-27146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tabLst>
          <a:tab pos="627063" algn="l"/>
        </a:tabLst>
        <a:defRPr sz="1800" kern="1200">
          <a:solidFill>
            <a:schemeClr val="tx1"/>
          </a:solidFill>
          <a:latin typeface="Quicksand" panose="00000500000000000000" pitchFamily="2" charset="0"/>
          <a:ea typeface="+mn-ea"/>
          <a:cs typeface="Calibri Light" panose="020F0302020204030204" pitchFamily="34" charset="0"/>
        </a:defRPr>
      </a:lvl2pPr>
      <a:lvl3pPr marL="896938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tabLst>
          <a:tab pos="900113" algn="l"/>
        </a:tabLst>
        <a:defRPr sz="1600" kern="1200">
          <a:solidFill>
            <a:schemeClr val="tx1"/>
          </a:solidFill>
          <a:latin typeface="Quicksand" panose="00000500000000000000" pitchFamily="2" charset="0"/>
          <a:ea typeface="+mn-ea"/>
          <a:cs typeface="Calibri Light" panose="020F0302020204030204" pitchFamily="34" charset="0"/>
        </a:defRPr>
      </a:lvl3pPr>
      <a:lvl4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15728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fr-FR" sz="1600" kern="1200" dirty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1" y="1340771"/>
            <a:ext cx="89154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95301" y="125760"/>
            <a:ext cx="8915401" cy="6389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prstClr val="white"/>
                </a:solidFill>
              </a:rPr>
              <a:t>MODIFIEZ LE STYLE DU TITRE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4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690" r:id="rId7"/>
    <p:sldLayoutId id="2147483692" r:id="rId8"/>
    <p:sldLayoutId id="2147483691" r:id="rId9"/>
    <p:sldLayoutId id="2147483694" r:id="rId10"/>
    <p:sldLayoutId id="2147483693" r:id="rId11"/>
    <p:sldLayoutId id="2147483695" r:id="rId12"/>
    <p:sldLayoutId id="214748370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3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3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tags" Target="../tags/tag3.xml"/><Relationship Id="rId21" Type="http://schemas.openxmlformats.org/officeDocument/2006/relationships/image" Target="../media/image43.jpeg"/><Relationship Id="rId7" Type="http://schemas.openxmlformats.org/officeDocument/2006/relationships/image" Target="../media/image2.png"/><Relationship Id="rId12" Type="http://schemas.openxmlformats.org/officeDocument/2006/relationships/image" Target="../media/image34.jpg"/><Relationship Id="rId17" Type="http://schemas.openxmlformats.org/officeDocument/2006/relationships/image" Target="../media/image39.png"/><Relationship Id="rId2" Type="http://schemas.openxmlformats.org/officeDocument/2006/relationships/tags" Target="../tags/tag2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08784" y="3429000"/>
            <a:ext cx="3888432" cy="1471935"/>
          </a:xfrm>
        </p:spPr>
        <p:txBody>
          <a:bodyPr/>
          <a:lstStyle/>
          <a:p>
            <a:r>
              <a:rPr lang="fr-FR" dirty="0" smtClean="0">
                <a:latin typeface="Quicksand" panose="00000500000000000000" pitchFamily="2" charset="0"/>
              </a:rPr>
              <a:t>L’inclusion numérique en bibliothèques : jusqu’où aller ?</a:t>
            </a:r>
            <a:endParaRPr lang="fr-FR" dirty="0">
              <a:latin typeface="Quicksand" panose="000005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58801" y="5445225"/>
            <a:ext cx="3588399" cy="50405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fr-FR" sz="1600" i="1" dirty="0" smtClean="0">
                <a:latin typeface="Quicksand" panose="00000500000000000000" pitchFamily="2" charset="0"/>
              </a:rPr>
              <a:t>Congrès ABF 07.06.2019</a:t>
            </a:r>
            <a:endParaRPr lang="fr-FR" sz="1600" b="1" i="1" dirty="0">
              <a:latin typeface="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Quicksand" panose="00000500000000000000" pitchFamily="2" charset="0"/>
              </a:rPr>
              <a:t>… dans un écosystème d’acteurs diverses, qui doit se mettre en réseau</a:t>
            </a:r>
            <a:endParaRPr lang="fr-FR" dirty="0">
              <a:latin typeface="Quicksand" panose="00000500000000000000" pitchFamily="2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93712" y="1341009"/>
            <a:ext cx="9718580" cy="4086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Quicksand" panose="00000500000000000000" pitchFamily="2" charset="0"/>
              </a:rPr>
              <a:t>La responsabilité de tous, traduite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Quicksand" panose="00000500000000000000" pitchFamily="2" charset="0"/>
              </a:rPr>
              <a:t> par des positionnements complémentaires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Quicksand" panose="00000500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3713" y="2527421"/>
            <a:ext cx="2340000" cy="1384995"/>
          </a:xfrm>
          <a:prstGeom prst="rect">
            <a:avLst/>
          </a:prstGeom>
          <a:noFill/>
          <a:ln>
            <a:noFill/>
          </a:ln>
        </p:spPr>
        <p:txBody>
          <a:bodyPr wrap="square" lIns="72000" rIns="72000" rtlCol="0">
            <a:spAutoFit/>
          </a:bodyPr>
          <a:lstStyle/>
          <a:p>
            <a:pPr algn="r"/>
            <a:r>
              <a:rPr lang="fr-FR" sz="1400" b="1" dirty="0" smtClean="0">
                <a:latin typeface="Quicksand" panose="00000500000000000000" pitchFamily="2" charset="0"/>
              </a:rPr>
              <a:t>Limiter l’exclusion des publics et assurer leur accès aux droits : </a:t>
            </a:r>
            <a:r>
              <a:rPr lang="fr-FR" sz="1400" dirty="0" smtClean="0">
                <a:latin typeface="Quicksand" panose="00000500000000000000" pitchFamily="2" charset="0"/>
              </a:rPr>
              <a:t>accueillir, sensibiliser, diagnostiquer, informer, assister</a:t>
            </a:r>
            <a:endParaRPr lang="fr-FR" sz="1400" dirty="0">
              <a:latin typeface="Quicksand" panose="00000500000000000000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72292" y="2527421"/>
            <a:ext cx="2340000" cy="1384995"/>
          </a:xfrm>
          <a:prstGeom prst="rect">
            <a:avLst/>
          </a:prstGeom>
          <a:noFill/>
          <a:ln>
            <a:noFill/>
          </a:ln>
        </p:spPr>
        <p:txBody>
          <a:bodyPr wrap="square" lIns="72000" rIns="72000" rtlCol="0">
            <a:spAutoFit/>
          </a:bodyPr>
          <a:lstStyle/>
          <a:p>
            <a:r>
              <a:rPr lang="fr-FR" sz="1400" b="1" dirty="0" smtClean="0">
                <a:latin typeface="Quicksand" panose="00000500000000000000" pitchFamily="2" charset="0"/>
              </a:rPr>
              <a:t>Autonomiser les publics </a:t>
            </a:r>
            <a:r>
              <a:rPr lang="fr-FR" sz="1400" dirty="0" smtClean="0">
                <a:latin typeface="Quicksand" panose="00000500000000000000" pitchFamily="2" charset="0"/>
              </a:rPr>
              <a:t>sur le socle </a:t>
            </a:r>
          </a:p>
          <a:p>
            <a:r>
              <a:rPr lang="fr-FR" sz="1400" dirty="0" smtClean="0">
                <a:latin typeface="Quicksand" panose="00000500000000000000" pitchFamily="2" charset="0"/>
              </a:rPr>
              <a:t>de compétences numériques de base (naviguer sur internet, utiliser le mail, …)</a:t>
            </a:r>
            <a:endParaRPr lang="fr-FR" sz="1400" dirty="0">
              <a:latin typeface="Quicksand" panose="00000500000000000000" pitchFamily="2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694735" y="2139918"/>
            <a:ext cx="4516532" cy="4025387"/>
            <a:chOff x="2871886" y="1923653"/>
            <a:chExt cx="4169106" cy="4025387"/>
          </a:xfrm>
        </p:grpSpPr>
        <p:sp>
          <p:nvSpPr>
            <p:cNvPr id="9" name="Ellipse 8"/>
            <p:cNvSpPr/>
            <p:nvPr/>
          </p:nvSpPr>
          <p:spPr>
            <a:xfrm>
              <a:off x="2871886" y="1923653"/>
              <a:ext cx="2160000" cy="2160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fr-FR" sz="1600" b="1" dirty="0">
                  <a:solidFill>
                    <a:schemeClr val="accent1">
                      <a:lumMod val="75000"/>
                    </a:schemeClr>
                  </a:solidFill>
                  <a:latin typeface="Quicksand" panose="00000500000000000000" pitchFamily="2" charset="0"/>
                </a:rPr>
                <a:t>Action </a:t>
              </a:r>
              <a:r>
                <a:rPr lang="fr-FR" sz="1600" b="1" dirty="0" smtClean="0">
                  <a:solidFill>
                    <a:schemeClr val="accent1">
                      <a:lumMod val="75000"/>
                    </a:schemeClr>
                  </a:solidFill>
                  <a:latin typeface="Quicksand" panose="00000500000000000000" pitchFamily="2" charset="0"/>
                </a:rPr>
                <a:t>sociale</a:t>
              </a:r>
              <a:endParaRPr lang="fr-FR" sz="1400" dirty="0">
                <a:solidFill>
                  <a:schemeClr val="accent1">
                    <a:lumMod val="75000"/>
                  </a:schemeClr>
                </a:solidFill>
                <a:latin typeface="Quicksand" panose="00000500000000000000" pitchFamily="2" charset="0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4880992" y="1923653"/>
              <a:ext cx="2160000" cy="216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fr-FR" sz="1600" b="1" dirty="0">
                  <a:solidFill>
                    <a:schemeClr val="accent2">
                      <a:lumMod val="50000"/>
                    </a:schemeClr>
                  </a:solidFill>
                  <a:latin typeface="Quicksand" panose="00000500000000000000" pitchFamily="2" charset="0"/>
                </a:rPr>
                <a:t>Médiation / formation numérique 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4880992" y="3789040"/>
              <a:ext cx="2160000" cy="2160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Quicksand" panose="00000500000000000000" pitchFamily="2" charset="0"/>
                </a:rPr>
                <a:t>Opérateurs </a:t>
              </a:r>
            </a:p>
            <a:p>
              <a:pPr algn="ctr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Quicksand" panose="00000500000000000000" pitchFamily="2" charset="0"/>
                </a:rPr>
                <a:t>de services </a:t>
              </a:r>
              <a:r>
                <a:rPr lang="fr-FR" sz="1600" b="1" dirty="0" smtClean="0">
                  <a:solidFill>
                    <a:schemeClr val="accent5">
                      <a:lumMod val="50000"/>
                    </a:schemeClr>
                  </a:solidFill>
                  <a:latin typeface="Quicksand" panose="00000500000000000000" pitchFamily="2" charset="0"/>
                </a:rPr>
                <a:t>essentiels</a:t>
              </a:r>
              <a:endParaRPr lang="fr-FR" sz="1600" b="1" dirty="0">
                <a:solidFill>
                  <a:schemeClr val="accent5">
                    <a:lumMod val="50000"/>
                  </a:schemeClr>
                </a:solidFill>
                <a:latin typeface="Quicksand" panose="00000500000000000000" pitchFamily="2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2871886" y="3789040"/>
              <a:ext cx="2160000" cy="2160000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fr-FR" sz="1600" b="1" dirty="0" smtClean="0">
                  <a:solidFill>
                    <a:schemeClr val="tx2">
                      <a:lumMod val="50000"/>
                    </a:schemeClr>
                  </a:solidFill>
                  <a:latin typeface="Quicksand" panose="00000500000000000000" pitchFamily="2" charset="0"/>
                </a:rPr>
                <a:t>Collectivités</a:t>
              </a:r>
              <a:endParaRPr lang="fr-FR" sz="1600" b="1" dirty="0">
                <a:solidFill>
                  <a:schemeClr val="tx2">
                    <a:lumMod val="50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7472292" y="4285085"/>
            <a:ext cx="2340000" cy="1600438"/>
          </a:xfrm>
          <a:prstGeom prst="rect">
            <a:avLst/>
          </a:prstGeom>
          <a:noFill/>
          <a:ln w="28575">
            <a:noFill/>
          </a:ln>
        </p:spPr>
        <p:txBody>
          <a:bodyPr wrap="square" lIns="72000" rIns="72000" rtlCol="0">
            <a:spAutoFit/>
          </a:bodyPr>
          <a:lstStyle/>
          <a:p>
            <a:r>
              <a:rPr lang="fr-FR" sz="1400" b="1" dirty="0">
                <a:latin typeface="Quicksand" panose="00000500000000000000" pitchFamily="2" charset="0"/>
              </a:rPr>
              <a:t>Dématérialiser sans exclure : </a:t>
            </a:r>
            <a:r>
              <a:rPr lang="fr-FR" sz="1400" b="1" dirty="0" smtClean="0">
                <a:latin typeface="Quicksand" panose="00000500000000000000" pitchFamily="2" charset="0"/>
              </a:rPr>
              <a:t>penser des </a:t>
            </a:r>
          </a:p>
          <a:p>
            <a:r>
              <a:rPr lang="fr-FR" sz="1400" dirty="0" smtClean="0">
                <a:latin typeface="Quicksand" panose="00000500000000000000" pitchFamily="2" charset="0"/>
              </a:rPr>
              <a:t>des </a:t>
            </a:r>
            <a:r>
              <a:rPr lang="fr-FR" sz="1400" dirty="0">
                <a:latin typeface="Quicksand" panose="00000500000000000000" pitchFamily="2" charset="0"/>
              </a:rPr>
              <a:t>solutions d’accompagnement pour chaque </a:t>
            </a:r>
            <a:r>
              <a:rPr lang="fr-FR" sz="1400" dirty="0" smtClean="0">
                <a:latin typeface="Quicksand" panose="00000500000000000000" pitchFamily="2" charset="0"/>
              </a:rPr>
              <a:t>profil, les porter en interne ou via des partenariats</a:t>
            </a:r>
            <a:endParaRPr lang="fr-FR" sz="1400" dirty="0">
              <a:latin typeface="Quicksand" panose="00000500000000000000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3713" y="4392808"/>
            <a:ext cx="2340000" cy="1169551"/>
          </a:xfrm>
          <a:prstGeom prst="rect">
            <a:avLst/>
          </a:prstGeom>
          <a:noFill/>
          <a:ln w="28575">
            <a:noFill/>
          </a:ln>
        </p:spPr>
        <p:txBody>
          <a:bodyPr wrap="square" lIns="72000" rIns="72000" rtlCol="0">
            <a:spAutoFit/>
          </a:bodyPr>
          <a:lstStyle/>
          <a:p>
            <a:pPr algn="r"/>
            <a:r>
              <a:rPr lang="fr-FR" sz="1400" b="1" dirty="0" smtClean="0">
                <a:latin typeface="Quicksand" panose="00000500000000000000" pitchFamily="2" charset="0"/>
              </a:rPr>
              <a:t>Rendre lisible l’offre de services numériques du territoire : </a:t>
            </a:r>
            <a:r>
              <a:rPr lang="fr-FR" sz="1400" dirty="0" smtClean="0">
                <a:latin typeface="Quicksand" panose="00000500000000000000" pitchFamily="2" charset="0"/>
              </a:rPr>
              <a:t>structurer, coordonner et piloter l’offre globale d’inclusion</a:t>
            </a:r>
            <a:endParaRPr lang="fr-FR" sz="1400" dirty="0">
              <a:latin typeface="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prstClr val="white"/>
                </a:solidFill>
                <a:latin typeface="Quicksand" panose="00000500000000000000" pitchFamily="2" charset="0"/>
              </a:rPr>
              <a:t>Des outils gratuits et clés en main pour se lancer dans l’inclusion numérique</a:t>
            </a:r>
            <a:endParaRPr lang="fr-FR" b="0" dirty="0">
              <a:solidFill>
                <a:srgbClr val="FFFFFF"/>
              </a:solidFill>
              <a:latin typeface="Quicksand" panose="00000500000000000000" pitchFamily="2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467503" y="1412776"/>
            <a:ext cx="2520000" cy="2152313"/>
            <a:chOff x="467503" y="1242136"/>
            <a:chExt cx="2520000" cy="2152313"/>
          </a:xfrm>
        </p:grpSpPr>
        <p:pic>
          <p:nvPicPr>
            <p:cNvPr id="7" name="Espace réservé du contenu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03" y="1242136"/>
              <a:ext cx="2520000" cy="2152313"/>
            </a:xfrm>
            <a:prstGeom prst="rect">
              <a:avLst/>
            </a:prstGeom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354" y="1376013"/>
              <a:ext cx="2304000" cy="1199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296816" y="1417419"/>
            <a:ext cx="410224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Un site </a:t>
            </a:r>
            <a:r>
              <a:rPr lang="fr-FR" sz="1600" b="1" dirty="0" smtClean="0">
                <a:solidFill>
                  <a:srgbClr val="000000"/>
                </a:solidFill>
              </a:rPr>
              <a:t>co-construit avec des acteurs terrains  </a:t>
            </a:r>
            <a:r>
              <a:rPr lang="fr-FR" sz="1600" dirty="0" smtClean="0">
                <a:solidFill>
                  <a:srgbClr val="000000"/>
                </a:solidFill>
              </a:rPr>
              <a:t>(la CNAF &amp; le département du Morbihan, notamment) </a:t>
            </a:r>
          </a:p>
          <a:p>
            <a:pPr>
              <a:spcAft>
                <a:spcPts val="600"/>
              </a:spcAft>
            </a:pPr>
            <a:endParaRPr lang="fr-FR" sz="1600" dirty="0" smtClean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Un site 100% gratuit </a:t>
            </a:r>
            <a:r>
              <a:rPr lang="fr-FR" sz="1600" dirty="0" smtClean="0">
                <a:solidFill>
                  <a:srgbClr val="000000"/>
                </a:solidFill>
              </a:rPr>
              <a:t>pour les publics et les professionnels (hors usage commercial)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39949" y="4491117"/>
            <a:ext cx="21378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 supports de formations interactifs sur les </a:t>
            </a:r>
            <a:r>
              <a:rPr lang="fr-FR" sz="1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compétences numériques clés et services en ligne</a:t>
            </a:r>
            <a:endParaRPr lang="fr-FR" sz="1400" b="1" i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20027" y="4491117"/>
            <a:ext cx="1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 trames pédagogiques pour animer </a:t>
            </a:r>
            <a:r>
              <a:rPr lang="fr-FR" sz="1400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ateliers de formation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6784" y="4491117"/>
            <a:ext cx="1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 outils d’évaluation </a:t>
            </a:r>
            <a:r>
              <a:rPr lang="fr-FR" sz="1400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 compétences numériques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82278" y="4491117"/>
            <a:ext cx="1620000" cy="954107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 guides pratiques sur </a:t>
            </a:r>
            <a:r>
              <a:rPr lang="fr-FR" sz="1400" b="1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fr-FR" sz="1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 démarches administratives en ligne</a:t>
            </a:r>
            <a:endParaRPr lang="fr-FR" sz="1400" i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40028" y="4491117"/>
            <a:ext cx="2021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 outils pour collaborer </a:t>
            </a:r>
            <a:r>
              <a:rPr lang="fr-FR" sz="1400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fr-FR" sz="1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 : une </a:t>
            </a:r>
            <a:r>
              <a:rPr lang="fr-FR" sz="1400" b="1" i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cartographie </a:t>
            </a:r>
            <a:r>
              <a:rPr lang="fr-FR" sz="1400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 structures d’accompagnement)</a:t>
            </a:r>
            <a:endParaRPr lang="fr-FR" sz="1400" i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54368"/>
          <a:stretch/>
        </p:blipFill>
        <p:spPr>
          <a:xfrm>
            <a:off x="7721761" y="5697889"/>
            <a:ext cx="1620000" cy="755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4" y="5697889"/>
            <a:ext cx="1620000" cy="755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33" y="5697889"/>
            <a:ext cx="1620000" cy="755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05" y="5697889"/>
            <a:ext cx="1620000" cy="755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27" y="5697881"/>
            <a:ext cx="4992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51" y="5697881"/>
            <a:ext cx="4992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75" y="5697881"/>
            <a:ext cx="507953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cteur droit 21"/>
          <p:cNvCxnSpPr/>
          <p:nvPr/>
        </p:nvCxnSpPr>
        <p:spPr>
          <a:xfrm>
            <a:off x="467503" y="4077072"/>
            <a:ext cx="897099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/>
          <p:cNvGrpSpPr/>
          <p:nvPr/>
        </p:nvGrpSpPr>
        <p:grpSpPr>
          <a:xfrm>
            <a:off x="9146521" y="116632"/>
            <a:ext cx="583956" cy="557768"/>
            <a:chOff x="2987824" y="0"/>
            <a:chExt cx="3240360" cy="3322393"/>
          </a:xfrm>
        </p:grpSpPr>
        <p:pic>
          <p:nvPicPr>
            <p:cNvPr id="28" name="Picture 2" descr="C:\Users\Anaïs\Google Drive\LES BONS CLICS\1. PROPOSITION DE VALEUR\Identité visuelle\KIT GRAPHIQUE LBC\PICTOS\PastilleJAUNE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0"/>
              <a:ext cx="3240360" cy="332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8456" y="620688"/>
              <a:ext cx="2039095" cy="1916832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399065" y="1494363"/>
            <a:ext cx="2309558" cy="1569660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cs typeface="Calibri Light" pitchFamily="34" charset="0"/>
              </a:rPr>
              <a:t>+ de </a:t>
            </a:r>
            <a:r>
              <a:rPr lang="fr-FR" sz="1600" b="1" dirty="0" smtClean="0">
                <a:solidFill>
                  <a:srgbClr val="FDC62C"/>
                </a:solidFill>
                <a:cs typeface="Calibri Light" pitchFamily="34" charset="0"/>
              </a:rPr>
              <a:t>2000 structures </a:t>
            </a:r>
            <a:r>
              <a:rPr lang="fr-FR" sz="1600" dirty="0" smtClean="0">
                <a:cs typeface="Calibri Light" pitchFamily="34" charset="0"/>
              </a:rPr>
              <a:t>d’accompagnement…</a:t>
            </a:r>
          </a:p>
          <a:p>
            <a:r>
              <a:rPr lang="fr-FR" sz="1600" dirty="0" smtClean="0">
                <a:cs typeface="Calibri Light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cs typeface="Calibri Light" pitchFamily="34" charset="0"/>
              </a:rPr>
              <a:t>…donc </a:t>
            </a:r>
            <a:r>
              <a:rPr lang="fr-FR" sz="1600" b="1" dirty="0" smtClean="0">
                <a:solidFill>
                  <a:srgbClr val="FDC62C"/>
                </a:solidFill>
                <a:cs typeface="Calibri Light" pitchFamily="34" charset="0"/>
              </a:rPr>
              <a:t>150 bibliothèques &amp; médiathèques</a:t>
            </a:r>
          </a:p>
        </p:txBody>
      </p:sp>
    </p:spTree>
    <p:extLst>
      <p:ext uri="{BB962C8B-B14F-4D97-AF65-F5344CB8AC3E}">
        <p14:creationId xmlns:p14="http://schemas.microsoft.com/office/powerpoint/2010/main" val="35624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3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Quicksand" panose="00000500000000000000" pitchFamily="2" charset="0"/>
              </a:rPr>
              <a:t>La fracture numérique, une urgence sociale</a:t>
            </a:r>
            <a:endParaRPr lang="fr-FR" dirty="0">
              <a:latin typeface="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2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3296596"/>
            <a:ext cx="990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Quicksand" panose="00000500000000000000" pitchFamily="2" charset="0"/>
              </a:rPr>
              <a:t>Aujourd’hui, plus d’un tiers des français dit rencontrer des difficultés avec le numérique</a:t>
            </a:r>
            <a:endParaRPr lang="fr-FR" dirty="0">
              <a:latin typeface="Quicksand" panose="000005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11976" y="1196752"/>
            <a:ext cx="3060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+ 5 000 000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DE PERSONNES EN FRANCE QUI CUMULENT DIFFICULTES D’INSERTION </a:t>
            </a:r>
            <a:r>
              <a:rPr lang="fr-FR" altLang="fr-FR" sz="1400" b="1" u="sng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ET</a:t>
            </a:r>
            <a:r>
              <a:rPr lang="fr-FR" altLang="fr-FR" sz="1400" b="1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 EXCLUSION  NUMERIQUE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34024" y="1196752"/>
            <a:ext cx="3060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 smtClean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40%</a:t>
            </a:r>
            <a:endParaRPr lang="fr-FR" altLang="fr-FR" sz="3200" b="1" dirty="0">
              <a:solidFill>
                <a:srgbClr val="000000"/>
              </a:solidFill>
              <a:latin typeface="Quicksand" panose="00000500000000000000" pitchFamily="2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DES FRANÇAIS* DECLARENT NE PAS ETRE EN CAPACITE DE REALISER SEULS LEURS DEMARCHES EN LIGNE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24608" y="6518242"/>
            <a:ext cx="3695831" cy="3424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rtlCol="0" anchor="t" anchorCtr="0">
            <a:noAutofit/>
          </a:bodyPr>
          <a:lstStyle/>
          <a:p>
            <a:r>
              <a:rPr lang="fr-FR" altLang="fr-FR" sz="1200" dirty="0">
                <a:solidFill>
                  <a:prstClr val="white">
                    <a:lumMod val="50000"/>
                  </a:prstClr>
                </a:solidFill>
              </a:rPr>
              <a:t>* De plus de 18 ans</a:t>
            </a:r>
          </a:p>
        </p:txBody>
      </p:sp>
      <p:cxnSp>
        <p:nvCxnSpPr>
          <p:cNvPr id="55" name="Connecteur droit 54"/>
          <p:cNvCxnSpPr/>
          <p:nvPr/>
        </p:nvCxnSpPr>
        <p:spPr>
          <a:xfrm>
            <a:off x="6520800" y="3366872"/>
            <a:ext cx="0" cy="2520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3385200" y="3366872"/>
            <a:ext cx="0" cy="2520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467400" y="3366872"/>
            <a:ext cx="27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E26A6E">
                    <a:lumMod val="75000"/>
                  </a:srgbClr>
                </a:solidFill>
              </a:rPr>
              <a:t>Exclusion numérique </a:t>
            </a:r>
            <a:r>
              <a:rPr lang="fr-FR" sz="1600" b="1" dirty="0" smtClean="0">
                <a:solidFill>
                  <a:srgbClr val="E26A6E">
                    <a:lumMod val="75000"/>
                  </a:srgbClr>
                </a:solidFill>
              </a:rPr>
              <a:t>(</a:t>
            </a:r>
            <a:r>
              <a:rPr lang="fr-FR" sz="1600" b="1" dirty="0">
                <a:solidFill>
                  <a:srgbClr val="E26A6E">
                    <a:lumMod val="75000"/>
                  </a:srgbClr>
                </a:solidFill>
              </a:rPr>
              <a:t>7</a:t>
            </a:r>
            <a:r>
              <a:rPr lang="fr-FR" sz="1600" b="1" dirty="0" smtClean="0">
                <a:solidFill>
                  <a:srgbClr val="E26A6E">
                    <a:lumMod val="75000"/>
                  </a:srgbClr>
                </a:solidFill>
              </a:rPr>
              <a:t>%)</a:t>
            </a:r>
            <a:endParaRPr lang="fr-FR" sz="1600" b="1" dirty="0">
              <a:solidFill>
                <a:srgbClr val="E26A6E">
                  <a:lumMod val="75000"/>
                </a:srgb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406671" y="3366872"/>
            <a:ext cx="3092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DC62C">
                    <a:lumMod val="75000"/>
                  </a:srgbClr>
                </a:solidFill>
              </a:rPr>
              <a:t>Précarité numérique forte </a:t>
            </a:r>
            <a:r>
              <a:rPr lang="fr-FR" sz="1600" b="1" dirty="0" smtClean="0">
                <a:solidFill>
                  <a:srgbClr val="FDC62C">
                    <a:lumMod val="75000"/>
                  </a:srgbClr>
                </a:solidFill>
              </a:rPr>
              <a:t>(19%)</a:t>
            </a:r>
            <a:endParaRPr lang="fr-FR" sz="1600" b="1" dirty="0">
              <a:solidFill>
                <a:srgbClr val="FDC62C">
                  <a:lumMod val="75000"/>
                </a:srgbClr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520800" y="3366872"/>
            <a:ext cx="3040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DC62C"/>
                </a:solidFill>
              </a:rPr>
              <a:t>Précarité numérique faible </a:t>
            </a:r>
            <a:r>
              <a:rPr lang="fr-FR" sz="1600" b="1" dirty="0" smtClean="0">
                <a:solidFill>
                  <a:srgbClr val="FDC62C"/>
                </a:solidFill>
              </a:rPr>
              <a:t>(14%)</a:t>
            </a:r>
            <a:endParaRPr lang="fr-FR" sz="1600" b="1" dirty="0">
              <a:solidFill>
                <a:srgbClr val="FDC62C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67400" y="5197668"/>
            <a:ext cx="10800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SDF, grands exclus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3695058" y="5197668"/>
            <a:ext cx="1080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Migrants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4864029" y="5197668"/>
            <a:ext cx="161383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Familles en difficulté</a:t>
            </a:r>
          </a:p>
          <a:p>
            <a:pPr algn="ctr"/>
            <a:r>
              <a:rPr lang="fr-FR" sz="1400" dirty="0">
                <a:solidFill>
                  <a:srgbClr val="000000"/>
                </a:solidFill>
              </a:rPr>
              <a:t>Travailleurs pauvres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922716" y="5197668"/>
            <a:ext cx="10800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Demandeurs d’emploi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8358600" y="5197668"/>
            <a:ext cx="10800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Jeunes en insertion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1768286" y="5197668"/>
            <a:ext cx="13500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Personnes âgées de + 70 ans</a:t>
            </a:r>
          </a:p>
        </p:txBody>
      </p:sp>
      <p:sp>
        <p:nvSpPr>
          <p:cNvPr id="53" name="Flèche droite 52"/>
          <p:cNvSpPr/>
          <p:nvPr/>
        </p:nvSpPr>
        <p:spPr>
          <a:xfrm>
            <a:off x="467400" y="3739822"/>
            <a:ext cx="8971200" cy="36131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tx2"/>
              </a:gs>
              <a:gs pos="100000">
                <a:srgbClr val="DFDC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rot="21131296">
            <a:off x="173923" y="2844317"/>
            <a:ext cx="1440000" cy="584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rIns="36000" rtlCol="0" anchor="ctr">
            <a:spAutoFit/>
          </a:bodyPr>
          <a:lstStyle/>
          <a:p>
            <a:pPr algn="ctr"/>
            <a:r>
              <a:rPr lang="fr-FR" sz="1600" b="1" dirty="0">
                <a:solidFill>
                  <a:prstClr val="white"/>
                </a:solidFill>
                <a:latin typeface="Quicksand Bold" pitchFamily="50" charset="0"/>
              </a:rPr>
              <a:t>Des profils diversifiés</a:t>
            </a:r>
            <a:endParaRPr lang="fr-FR" sz="1600" dirty="0">
              <a:solidFill>
                <a:prstClr val="white"/>
              </a:solidFill>
              <a:latin typeface="Quicksand Bold" pitchFamily="50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40" y="4202189"/>
            <a:ext cx="850092" cy="85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8" y="4202189"/>
            <a:ext cx="849365" cy="84936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29" y="4202189"/>
            <a:ext cx="816631" cy="816631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05" y="4202189"/>
            <a:ext cx="839907" cy="839907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54" y="4219186"/>
            <a:ext cx="843525" cy="843525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40" y="4181119"/>
            <a:ext cx="887521" cy="88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526871095"/>
              </p:ext>
            </p:extLst>
          </p:nvPr>
        </p:nvGraphicFramePr>
        <p:xfrm>
          <a:off x="467503" y="1762637"/>
          <a:ext cx="6450996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</p:spPr>
        <p:txBody>
          <a:bodyPr/>
          <a:lstStyle/>
          <a:p>
            <a:r>
              <a:rPr lang="fr-FR" dirty="0" smtClean="0">
                <a:latin typeface="Quicksand" panose="00000500000000000000" pitchFamily="2" charset="0"/>
              </a:rPr>
              <a:t>La dématérialisation de parcours d’accès aux droits renforce cette tendance et ce ressenti </a:t>
            </a:r>
            <a:endParaRPr lang="fr-FR" dirty="0">
              <a:latin typeface="Quicksand" panose="00000500000000000000" pitchFamily="2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17379" y="4293248"/>
            <a:ext cx="1511285" cy="1368000"/>
            <a:chOff x="524680" y="3069112"/>
            <a:chExt cx="1511285" cy="1368000"/>
          </a:xfrm>
        </p:grpSpPr>
        <p:sp>
          <p:nvSpPr>
            <p:cNvPr id="20" name="Ellipse 19"/>
            <p:cNvSpPr/>
            <p:nvPr/>
          </p:nvSpPr>
          <p:spPr>
            <a:xfrm>
              <a:off x="596322" y="3069112"/>
              <a:ext cx="1368000" cy="1368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anose="00000500000000000000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4680" y="3249894"/>
              <a:ext cx="1511285" cy="100643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2016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Inscription </a:t>
              </a:r>
              <a:r>
                <a:rPr lang="fr-FR" sz="1100" b="1" kern="0" dirty="0" smtClean="0">
                  <a:solidFill>
                    <a:srgbClr val="FFFFFF"/>
                  </a:solidFill>
                  <a:latin typeface="Quicksand" panose="00000500000000000000" pitchFamily="2" charset="0"/>
                </a:rPr>
                <a:t>PE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Prime</a:t>
              </a:r>
              <a:r>
                <a:rPr kumimoji="0" lang="fr-FR" sz="1100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 d’activité CAF</a:t>
              </a:r>
              <a:endPara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anose="00000500000000000000" pitchFamily="2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748644" y="3105152"/>
            <a:ext cx="1803675" cy="1692000"/>
            <a:chOff x="2036848" y="2745112"/>
            <a:chExt cx="1803675" cy="1692000"/>
          </a:xfrm>
        </p:grpSpPr>
        <p:sp>
          <p:nvSpPr>
            <p:cNvPr id="21" name="Ellipse 20"/>
            <p:cNvSpPr/>
            <p:nvPr/>
          </p:nvSpPr>
          <p:spPr>
            <a:xfrm>
              <a:off x="2092685" y="2745112"/>
              <a:ext cx="1692000" cy="1692000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anose="00000500000000000000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36848" y="2852936"/>
              <a:ext cx="1803675" cy="11132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2017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RSA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Carte vitale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Carte grise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Permis de conduire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372299" y="1917080"/>
            <a:ext cx="2406288" cy="2232000"/>
            <a:chOff x="3837786" y="2205098"/>
            <a:chExt cx="2406288" cy="2232000"/>
          </a:xfrm>
        </p:grpSpPr>
        <p:sp>
          <p:nvSpPr>
            <p:cNvPr id="22" name="Ellipse 21"/>
            <p:cNvSpPr/>
            <p:nvPr/>
          </p:nvSpPr>
          <p:spPr>
            <a:xfrm>
              <a:off x="3924930" y="2205098"/>
              <a:ext cx="2232000" cy="2232000"/>
            </a:xfrm>
            <a:prstGeom prst="ellipse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anose="00000500000000000000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37786" y="2536119"/>
              <a:ext cx="2406288" cy="15699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2019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Déclaration des revenus et paiement des impôts en ligne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pour  tous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918499" y="1412776"/>
            <a:ext cx="2520000" cy="2520000"/>
            <a:chOff x="6333978" y="1462327"/>
            <a:chExt cx="2520000" cy="2520000"/>
          </a:xfrm>
        </p:grpSpPr>
        <p:sp>
          <p:nvSpPr>
            <p:cNvPr id="25" name="Ellipse 24"/>
            <p:cNvSpPr/>
            <p:nvPr/>
          </p:nvSpPr>
          <p:spPr>
            <a:xfrm>
              <a:off x="6333978" y="1462327"/>
              <a:ext cx="2520000" cy="2520000"/>
            </a:xfrm>
            <a:prstGeom prst="ellipse">
              <a:avLst/>
            </a:prstGeom>
            <a:solidFill>
              <a:srgbClr val="FDC62C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 panose="00000500000000000000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24661" y="1507898"/>
              <a:ext cx="2138634" cy="24288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2022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icksand" panose="00000500000000000000" pitchFamily="2" charset="0"/>
                </a:rPr>
                <a:t>Objectif zéro papier dans l’administration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241032" y="4780309"/>
            <a:ext cx="4197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ts val="1200"/>
              </a:spcAft>
            </a:pPr>
            <a:r>
              <a:rPr lang="fr-FR" altLang="fr-FR" sz="1400" b="1" cap="all" dirty="0" smtClean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… Le </a:t>
            </a:r>
            <a:r>
              <a:rPr lang="fr-FR" altLang="fr-FR" sz="1400" b="1" cap="all" dirty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besoin </a:t>
            </a:r>
            <a:r>
              <a:rPr lang="fr-FR" altLang="fr-FR" sz="1400" b="1" cap="all" dirty="0" smtClean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croissant d’aide </a:t>
            </a:r>
            <a:r>
              <a:rPr lang="fr-FR" altLang="fr-FR" sz="1400" b="1" cap="all" dirty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numérique </a:t>
            </a:r>
            <a:r>
              <a:rPr lang="fr-FR" altLang="fr-FR" sz="1400" b="1" cap="all" dirty="0" smtClean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qui en découle crée AUJOURD’HUI une </a:t>
            </a:r>
            <a:r>
              <a:rPr lang="fr-FR" altLang="fr-FR" sz="1400" b="1" cap="all" dirty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surcharge de travail </a:t>
            </a:r>
            <a:r>
              <a:rPr lang="fr-FR" altLang="fr-FR" sz="1400" b="1" cap="all" dirty="0" smtClean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pour </a:t>
            </a:r>
            <a:r>
              <a:rPr lang="fr-FR" altLang="fr-FR" sz="1400" b="1" cap="all" dirty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les structures </a:t>
            </a:r>
            <a:r>
              <a:rPr lang="fr-FR" altLang="fr-FR" sz="1400" b="1" cap="all" dirty="0" smtClean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d’accompagnement</a:t>
            </a:r>
            <a:endParaRPr lang="fr-FR" altLang="fr-FR" sz="1400" b="1" cap="all" dirty="0">
              <a:latin typeface="Quicksand" panose="00000500000000000000" pitchFamily="2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02" y="1268760"/>
            <a:ext cx="34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fr-FR" altLang="fr-FR" sz="1400" b="1" cap="all" dirty="0" smtClean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L’apparition des 1ers  parcours </a:t>
            </a:r>
            <a:r>
              <a:rPr lang="fr-FR" altLang="fr-FR" sz="1400" b="1" cap="all" dirty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en ligne </a:t>
            </a:r>
            <a:r>
              <a:rPr lang="fr-FR" altLang="fr-FR" sz="1400" b="1" cap="all" dirty="0" smtClean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obligatoires pour </a:t>
            </a:r>
            <a:r>
              <a:rPr lang="fr-FR" altLang="fr-FR" sz="1400" b="1" cap="all" dirty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accéder à </a:t>
            </a:r>
            <a:r>
              <a:rPr lang="fr-FR" altLang="fr-FR" sz="1400" b="1" cap="all" dirty="0" smtClean="0"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Des droits a renforcé le manque de confiance de certains publics dans leurs capacités numériques…</a:t>
            </a:r>
          </a:p>
        </p:txBody>
      </p:sp>
    </p:spTree>
    <p:extLst>
      <p:ext uri="{BB962C8B-B14F-4D97-AF65-F5344CB8AC3E}">
        <p14:creationId xmlns:p14="http://schemas.microsoft.com/office/powerpoint/2010/main" val="145188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</p:spPr>
        <p:txBody>
          <a:bodyPr/>
          <a:lstStyle/>
          <a:p>
            <a:r>
              <a:rPr lang="fr-FR" dirty="0">
                <a:latin typeface="Quicksand" panose="00000500000000000000" pitchFamily="2" charset="0"/>
              </a:rPr>
              <a:t>3 </a:t>
            </a:r>
            <a:r>
              <a:rPr lang="fr-FR" dirty="0" smtClean="0">
                <a:latin typeface="Quicksand" panose="00000500000000000000" pitchFamily="2" charset="0"/>
              </a:rPr>
              <a:t>principaux </a:t>
            </a:r>
            <a:r>
              <a:rPr lang="fr-FR" dirty="0">
                <a:latin typeface="Quicksand" panose="00000500000000000000" pitchFamily="2" charset="0"/>
              </a:rPr>
              <a:t>freins expliquent ce </a:t>
            </a:r>
            <a:r>
              <a:rPr lang="fr-FR" dirty="0" smtClean="0">
                <a:latin typeface="Quicksand" panose="00000500000000000000" pitchFamily="2" charset="0"/>
              </a:rPr>
              <a:t>phénomène, </a:t>
            </a:r>
            <a:r>
              <a:rPr lang="fr-FR" dirty="0">
                <a:latin typeface="Quicksand" panose="00000500000000000000" pitchFamily="2" charset="0"/>
              </a:rPr>
              <a:t>et son impact sur les différentes populations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7503" y="1255425"/>
            <a:ext cx="2340000" cy="1046440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cap="all" dirty="0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1) </a:t>
            </a:r>
            <a:r>
              <a:rPr lang="fr-FR" altLang="fr-FR" sz="2400" b="1" cap="all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Equipement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cap="all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&amp; accès </a:t>
            </a:r>
            <a:r>
              <a:rPr lang="fr-FR" altLang="fr-FR" sz="1400" b="1" cap="all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inexistant ou limité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60499" y="1255425"/>
            <a:ext cx="2916000" cy="1046440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cap="all" dirty="0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3) </a:t>
            </a:r>
            <a:r>
              <a:rPr lang="fr-FR" altLang="fr-FR" sz="2400" b="1" cap="all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FREINS PSYCHOLOGIQUES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OU MANQUE DE CONNAISSANCE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16001" y="1255425"/>
            <a:ext cx="2736000" cy="1046440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cap="all" dirty="0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2) </a:t>
            </a:r>
            <a:r>
              <a:rPr lang="fr-FR" altLang="fr-FR" sz="2400" b="1" cap="all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Compétences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cap="all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Numériques </a:t>
            </a:r>
            <a:r>
              <a:rPr lang="fr-FR" altLang="fr-FR" sz="1400" b="1" cap="all" dirty="0">
                <a:solidFill>
                  <a:srgbClr val="000000"/>
                </a:solidFill>
                <a:latin typeface="Quicksand" panose="00000500000000000000" pitchFamily="2" charset="0"/>
                <a:ea typeface="Calibri" pitchFamily="34" charset="0"/>
                <a:cs typeface="Times New Roman" pitchFamily="18" charset="0"/>
              </a:rPr>
              <a:t>insuffisantes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" y="3296596"/>
            <a:ext cx="990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21131296">
            <a:off x="169412" y="2899044"/>
            <a:ext cx="2412000" cy="584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rIns="36000" rtlCol="0" anchor="ctr">
            <a:spAutoFit/>
          </a:bodyPr>
          <a:lstStyle/>
          <a:p>
            <a:pPr algn="ctr"/>
            <a:r>
              <a:rPr lang="fr-FR" sz="1600" b="1" dirty="0">
                <a:solidFill>
                  <a:prstClr val="white"/>
                </a:solidFill>
                <a:latin typeface="Quicksand" panose="00000500000000000000" pitchFamily="2" charset="0"/>
              </a:rPr>
              <a:t>Des caractéristiques pesant sur l’inclusion</a:t>
            </a:r>
            <a:endParaRPr lang="fr-FR" sz="1600" dirty="0">
              <a:solidFill>
                <a:prstClr val="white"/>
              </a:solidFill>
              <a:latin typeface="Quicksand" panose="00000500000000000000" pitchFamily="2" charset="0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09" y="3587124"/>
            <a:ext cx="900000" cy="900000"/>
          </a:xfrm>
          <a:prstGeom prst="rect">
            <a:avLst/>
          </a:prstGeom>
        </p:spPr>
      </p:pic>
      <p:sp>
        <p:nvSpPr>
          <p:cNvPr id="57" name="ZoneTexte 22"/>
          <p:cNvSpPr txBox="1"/>
          <p:nvPr/>
        </p:nvSpPr>
        <p:spPr>
          <a:xfrm>
            <a:off x="581370" y="4559920"/>
            <a:ext cx="190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fr-FR" sz="1600" b="1" dirty="0">
                <a:solidFill>
                  <a:srgbClr val="002060"/>
                </a:solidFill>
              </a:rPr>
              <a:t>L’âge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0000"/>
                </a:solidFill>
              </a:rPr>
              <a:t>59% </a:t>
            </a:r>
            <a:r>
              <a:rPr lang="fr-FR" sz="1400" dirty="0">
                <a:solidFill>
                  <a:srgbClr val="000000"/>
                </a:solidFill>
              </a:rPr>
              <a:t>des non-internautes ont plus de 70 ans</a:t>
            </a:r>
          </a:p>
        </p:txBody>
      </p:sp>
      <p:sp>
        <p:nvSpPr>
          <p:cNvPr id="58" name="ZoneTexte 23"/>
          <p:cNvSpPr txBox="1"/>
          <p:nvPr/>
        </p:nvSpPr>
        <p:spPr>
          <a:xfrm>
            <a:off x="2804909" y="4559920"/>
            <a:ext cx="190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fr-FR" sz="1600" b="1" dirty="0">
                <a:solidFill>
                  <a:srgbClr val="002060"/>
                </a:solidFill>
              </a:rPr>
              <a:t>Le diplôme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0000"/>
                </a:solidFill>
              </a:rPr>
              <a:t>52%</a:t>
            </a:r>
            <a:r>
              <a:rPr lang="fr-FR" sz="1400" dirty="0">
                <a:solidFill>
                  <a:srgbClr val="000000"/>
                </a:solidFill>
              </a:rPr>
              <a:t> des non-internautes n’ont aucun diplôme</a:t>
            </a:r>
          </a:p>
        </p:txBody>
      </p:sp>
      <p:sp>
        <p:nvSpPr>
          <p:cNvPr id="59" name="ZoneTexte 24"/>
          <p:cNvSpPr txBox="1"/>
          <p:nvPr/>
        </p:nvSpPr>
        <p:spPr>
          <a:xfrm>
            <a:off x="5028448" y="4559920"/>
            <a:ext cx="190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fr-FR" sz="1600" b="1" dirty="0">
                <a:solidFill>
                  <a:srgbClr val="002060"/>
                </a:solidFill>
              </a:rPr>
              <a:t>Les revenus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0000"/>
                </a:solidFill>
              </a:rPr>
              <a:t>61%</a:t>
            </a:r>
            <a:r>
              <a:rPr lang="fr-FR" sz="1400" dirty="0">
                <a:solidFill>
                  <a:srgbClr val="000000"/>
                </a:solidFill>
              </a:rPr>
              <a:t> des non-internautes disposent de bas revenus</a:t>
            </a:r>
          </a:p>
        </p:txBody>
      </p:sp>
      <p:sp>
        <p:nvSpPr>
          <p:cNvPr id="60" name="ZoneTexte 25"/>
          <p:cNvSpPr txBox="1"/>
          <p:nvPr/>
        </p:nvSpPr>
        <p:spPr>
          <a:xfrm>
            <a:off x="7251988" y="4559920"/>
            <a:ext cx="19080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fr-FR" sz="1600" b="1" dirty="0">
                <a:solidFill>
                  <a:srgbClr val="002060"/>
                </a:solidFill>
              </a:rPr>
              <a:t>La situation géographique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0000"/>
                </a:solidFill>
              </a:rPr>
              <a:t>52%</a:t>
            </a:r>
            <a:r>
              <a:rPr lang="fr-FR" sz="1400" dirty="0">
                <a:solidFill>
                  <a:srgbClr val="000000"/>
                </a:solidFill>
              </a:rPr>
              <a:t> des non-internautes résident dans des zones rurales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03" y="3587124"/>
            <a:ext cx="900000" cy="90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48" y="3587124"/>
            <a:ext cx="900000" cy="90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988" y="3587124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67503" y="72803"/>
            <a:ext cx="8970996" cy="710952"/>
          </a:xfrm>
        </p:spPr>
        <p:txBody>
          <a:bodyPr/>
          <a:lstStyle/>
          <a:p>
            <a:r>
              <a:rPr lang="fr-FR" dirty="0">
                <a:latin typeface="Quicksand" panose="00000500000000000000" pitchFamily="2" charset="0"/>
              </a:rPr>
              <a:t>Pourtant, le numérique représente </a:t>
            </a:r>
            <a:r>
              <a:rPr lang="fr-FR" dirty="0" smtClean="0">
                <a:latin typeface="Quicksand" panose="00000500000000000000" pitchFamily="2" charset="0"/>
              </a:rPr>
              <a:t>un puissant </a:t>
            </a:r>
            <a:r>
              <a:rPr lang="fr-FR" dirty="0">
                <a:latin typeface="Quicksand" panose="00000500000000000000" pitchFamily="2" charset="0"/>
              </a:rPr>
              <a:t>accélérateur du </a:t>
            </a:r>
            <a:r>
              <a:rPr lang="fr-FR" dirty="0" smtClean="0">
                <a:latin typeface="Quicksand" panose="00000500000000000000" pitchFamily="2" charset="0"/>
              </a:rPr>
              <a:t>quotidien, en particulier pour ces publics</a:t>
            </a:r>
            <a:endParaRPr lang="fr-FR" dirty="0">
              <a:latin typeface="Quicksand" panose="000005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" y="2748455"/>
            <a:ext cx="9906000" cy="3591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-15552" y="3600940"/>
            <a:ext cx="240394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smtClean="0">
                <a:solidFill>
                  <a:srgbClr val="002060"/>
                </a:solidFill>
                <a:latin typeface="Quicksand" panose="00000500000000000000" pitchFamily="2" charset="0"/>
              </a:rPr>
              <a:t>Amélioration de l’accès aux droits et aux soins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300" kern="0" dirty="0" smtClean="0">
              <a:latin typeface="Quicksand" pitchFamily="2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300" kern="0" dirty="0" smtClean="0">
                <a:latin typeface="Quicksand" pitchFamily="2" charset="0"/>
              </a:rPr>
              <a:t>Jusqu’à 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cksand" pitchFamily="2" charset="0"/>
              </a:rPr>
              <a:t>30 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cksand" pitchFamily="2" charset="0"/>
              </a:rPr>
              <a:t>minutes économisées </a:t>
            </a:r>
            <a:r>
              <a:rPr kumimoji="0" lang="fr-FR" sz="13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Quicksand" pitchFamily="2" charset="0"/>
              </a:rPr>
              <a:t>par démarche en utilisant les services en ligne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300" kern="0" dirty="0">
              <a:latin typeface="Quicksand" pitchFamily="2" charset="0"/>
            </a:endParaRPr>
          </a:p>
          <a:p>
            <a:pPr lvl="0" algn="ctr">
              <a:defRPr/>
            </a:pPr>
            <a:r>
              <a:rPr lang="fr-FR" sz="1300" b="1" kern="0" dirty="0" smtClean="0">
                <a:solidFill>
                  <a:srgbClr val="002060"/>
                </a:solidFill>
                <a:latin typeface="Quicksand" pitchFamily="2" charset="0"/>
              </a:rPr>
              <a:t>Réduction </a:t>
            </a:r>
            <a:r>
              <a:rPr lang="fr-FR" sz="1300" b="1" kern="0" dirty="0">
                <a:solidFill>
                  <a:srgbClr val="002060"/>
                </a:solidFill>
                <a:latin typeface="Quicksand" pitchFamily="2" charset="0"/>
              </a:rPr>
              <a:t>du délai</a:t>
            </a:r>
            <a:r>
              <a:rPr lang="fr-FR" sz="1300" kern="0" dirty="0">
                <a:latin typeface="Quicksand" pitchFamily="2" charset="0"/>
              </a:rPr>
              <a:t> et du coût d’obtention d’un rendez-vous</a:t>
            </a:r>
            <a:endParaRPr kumimoji="0" lang="fr-FR" sz="130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Quicksand" pitchFamily="2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747702" y="3600940"/>
            <a:ext cx="250955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cksand" panose="00000500000000000000" pitchFamily="2" charset="0"/>
              </a:rPr>
              <a:t>Plus de chances pour trouver un emploi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400" kern="0" dirty="0">
              <a:latin typeface="Quicksand" pitchFamily="2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300" kern="0" dirty="0" smtClean="0">
                <a:latin typeface="Quicksand" pitchFamily="2" charset="0"/>
              </a:rPr>
              <a:t>Une</a:t>
            </a:r>
            <a:r>
              <a:rPr lang="fr-FR" sz="1400" kern="0" dirty="0" smtClean="0">
                <a:latin typeface="Quicksand" pitchFamily="2" charset="0"/>
              </a:rPr>
              <a:t> </a:t>
            </a:r>
            <a:r>
              <a:rPr lang="fr-FR" sz="1400" b="1" kern="0" dirty="0" smtClean="0">
                <a:solidFill>
                  <a:srgbClr val="002060"/>
                </a:solidFill>
                <a:latin typeface="Quicksand" pitchFamily="2" charset="0"/>
              </a:rPr>
              <a:t>réduction de 25% de la durée passée au chômage </a:t>
            </a:r>
            <a:r>
              <a:rPr lang="fr-FR" sz="1300" kern="0" dirty="0" smtClean="0">
                <a:latin typeface="Quicksand" pitchFamily="2" charset="0"/>
              </a:rPr>
              <a:t>grâce aux outils en ligne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400" kern="0" dirty="0" smtClean="0">
              <a:latin typeface="Quicksand" pitchFamily="2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300" kern="0" dirty="0" smtClean="0">
                <a:latin typeface="Quicksand" pitchFamily="2" charset="0"/>
              </a:rPr>
              <a:t>Une</a:t>
            </a:r>
            <a:r>
              <a:rPr lang="fr-FR" sz="1400" kern="0" dirty="0" smtClean="0">
                <a:latin typeface="Quicksand" pitchFamily="2" charset="0"/>
              </a:rPr>
              <a:t> </a:t>
            </a:r>
            <a:r>
              <a:rPr lang="fr-FR" sz="1400" b="1" kern="0" dirty="0" smtClean="0">
                <a:solidFill>
                  <a:srgbClr val="002060"/>
                </a:solidFill>
                <a:latin typeface="Quicksand" pitchFamily="2" charset="0"/>
              </a:rPr>
              <a:t>hausse de salaire de 3%</a:t>
            </a:r>
            <a:r>
              <a:rPr lang="fr-FR" sz="1400" kern="0" dirty="0" smtClean="0">
                <a:latin typeface="Quicksand" pitchFamily="2" charset="0"/>
              </a:rPr>
              <a:t> </a:t>
            </a:r>
            <a:r>
              <a:rPr lang="fr-FR" sz="1300" kern="0" dirty="0" smtClean="0">
                <a:latin typeface="Quicksand" pitchFamily="2" charset="0"/>
              </a:rPr>
              <a:t>en moyenne pour les personnes peu diplômées grâce à l’acquisition de compétences numériques</a:t>
            </a:r>
            <a:endParaRPr lang="fr-FR" sz="1400" kern="0" dirty="0">
              <a:latin typeface="Quicksand" pitchFamily="2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242278" y="3580561"/>
            <a:ext cx="25321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 smtClean="0">
                <a:solidFill>
                  <a:srgbClr val="002060"/>
                </a:solidFill>
                <a:latin typeface="Quicksand" pitchFamily="2" charset="0"/>
              </a:rPr>
              <a:t>Gains de pouvoir d’achat et revenus complémentaires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b="1" kern="0" dirty="0" smtClean="0">
              <a:solidFill>
                <a:srgbClr val="002060"/>
              </a:solidFill>
              <a:latin typeface="Quicksand" pitchFamily="2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3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Quicksand" pitchFamily="2" charset="0"/>
              </a:rPr>
              <a:t>Un</a:t>
            </a:r>
            <a:r>
              <a:rPr kumimoji="0" lang="fr-FR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Quicksand" pitchFamily="2" charset="0"/>
              </a:rPr>
              <a:t> 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cksand" pitchFamily="2" charset="0"/>
              </a:rPr>
              <a:t>gain de pouvoir d’achat de l’ordre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cksand" pitchFamily="2" charset="0"/>
              </a:rPr>
              <a:t> de 42 </a:t>
            </a:r>
            <a:r>
              <a:rPr lang="fr-FR" sz="1400" b="1" kern="0" noProof="0" dirty="0" smtClean="0">
                <a:solidFill>
                  <a:srgbClr val="002060"/>
                </a:solidFill>
                <a:latin typeface="Quicksand" pitchFamily="2" charset="0"/>
              </a:rPr>
              <a:t>euros</a:t>
            </a:r>
            <a:r>
              <a:rPr lang="fr-FR" sz="1400" b="1" kern="0" baseline="30000" dirty="0" smtClean="0">
                <a:solidFill>
                  <a:srgbClr val="002060"/>
                </a:solidFill>
                <a:latin typeface="Quicksand" pitchFamily="2" charset="0"/>
              </a:rPr>
              <a:t>1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Quicksand" pitchFamily="2" charset="0"/>
              </a:rPr>
              <a:t> </a:t>
            </a:r>
            <a:r>
              <a:rPr kumimoji="0" lang="fr-FR" sz="13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Quicksand" pitchFamily="2" charset="0"/>
              </a:rPr>
              <a:t>en réalisant des achats en ligne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400" kern="0" baseline="0" dirty="0" smtClean="0">
              <a:latin typeface="Quicksand" pitchFamily="2" charset="0"/>
            </a:endParaRPr>
          </a:p>
          <a:p>
            <a:pPr lvl="0" algn="ctr">
              <a:defRPr/>
            </a:pPr>
            <a:r>
              <a:rPr lang="fr-FR" sz="1300" kern="0" baseline="0" dirty="0" smtClean="0">
                <a:latin typeface="Quicksand" pitchFamily="2" charset="0"/>
              </a:rPr>
              <a:t>Un</a:t>
            </a:r>
            <a:r>
              <a:rPr lang="fr-FR" sz="1400" kern="0" dirty="0" smtClean="0">
                <a:latin typeface="Quicksand" pitchFamily="2" charset="0"/>
              </a:rPr>
              <a:t> </a:t>
            </a:r>
            <a:r>
              <a:rPr lang="fr-FR" sz="1400" b="1" kern="0" dirty="0" smtClean="0">
                <a:solidFill>
                  <a:srgbClr val="002060"/>
                </a:solidFill>
                <a:latin typeface="Quicksand" pitchFamily="2" charset="0"/>
              </a:rPr>
              <a:t>gain de pouvoir d’achat et de revenu estimé à 170 euros</a:t>
            </a:r>
            <a:r>
              <a:rPr lang="fr-FR" sz="1400" b="1" kern="0" baseline="30000" dirty="0">
                <a:solidFill>
                  <a:srgbClr val="002060"/>
                </a:solidFill>
                <a:latin typeface="Quicksand" pitchFamily="2" charset="0"/>
              </a:rPr>
              <a:t>1</a:t>
            </a:r>
            <a:r>
              <a:rPr lang="fr-FR" sz="1400" kern="0" dirty="0" smtClean="0">
                <a:latin typeface="Quicksand" pitchFamily="2" charset="0"/>
              </a:rPr>
              <a:t> </a:t>
            </a:r>
            <a:r>
              <a:rPr lang="fr-FR" sz="1300" kern="0" dirty="0" smtClean="0">
                <a:latin typeface="Quicksand" pitchFamily="2" charset="0"/>
              </a:rPr>
              <a:t>en utilisant des plateformes collaboratives</a:t>
            </a:r>
            <a:endParaRPr kumimoji="0" lang="fr-FR" sz="13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Quicksand" pitchFamily="2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391401" y="3600940"/>
            <a:ext cx="224273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600" b="1" kern="0" dirty="0" smtClean="0">
                <a:solidFill>
                  <a:srgbClr val="002060"/>
                </a:solidFill>
                <a:latin typeface="Quicksand" panose="00000500000000000000" pitchFamily="2" charset="0"/>
              </a:rPr>
              <a:t>Hausse du capital social</a:t>
            </a:r>
          </a:p>
          <a:p>
            <a:pPr>
              <a:defRPr/>
            </a:pPr>
            <a:endParaRPr lang="fr-FR" sz="1400" kern="0" dirty="0">
              <a:latin typeface="Quicksand" pitchFamily="2" charset="0"/>
            </a:endParaRPr>
          </a:p>
          <a:p>
            <a:pPr algn="ctr">
              <a:defRPr/>
            </a:pPr>
            <a:r>
              <a:rPr lang="fr-FR" sz="1300" kern="0" dirty="0" smtClean="0">
                <a:latin typeface="Quicksand" pitchFamily="2" charset="0"/>
              </a:rPr>
              <a:t>Contact plus fréquent entre proches et </a:t>
            </a:r>
            <a:r>
              <a:rPr lang="fr-FR" sz="1400" b="1" kern="0" dirty="0" smtClean="0">
                <a:solidFill>
                  <a:srgbClr val="002060"/>
                </a:solidFill>
                <a:latin typeface="Quicksand" pitchFamily="2" charset="0"/>
              </a:rPr>
              <a:t>réduction du sentiment de solitude </a:t>
            </a:r>
            <a:r>
              <a:rPr lang="fr-FR" sz="1300" kern="0" dirty="0" smtClean="0">
                <a:latin typeface="Quicksand" pitchFamily="2" charset="0"/>
              </a:rPr>
              <a:t>et de dépression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411826" y="1764685"/>
            <a:ext cx="241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0" cap="all" spc="0" normalizeH="0" noProof="0" dirty="0" smtClean="0">
                <a:ln>
                  <a:noFill/>
                </a:ln>
                <a:effectLst/>
                <a:uLnTx/>
                <a:uFillTx/>
                <a:latin typeface="Quicksand" panose="00000500000000000000" pitchFamily="2" charset="0"/>
              </a:rPr>
              <a:t>Gain d’</a:t>
            </a:r>
            <a:r>
              <a:rPr kumimoji="0" lang="fr-FR" sz="2800" b="1" i="0" u="none" strike="noStrike" kern="0" cap="all" spc="0" normalizeH="0" noProof="0" dirty="0" smtClean="0">
                <a:ln>
                  <a:noFill/>
                </a:ln>
                <a:effectLst/>
                <a:uLnTx/>
                <a:uFillTx/>
                <a:latin typeface="Quicksand" panose="00000500000000000000" pitchFamily="2" charset="0"/>
              </a:rPr>
              <a:t>argent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457312" y="1897668"/>
            <a:ext cx="23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kern="0" cap="all" dirty="0">
                <a:solidFill>
                  <a:srgbClr val="000000"/>
                </a:solidFill>
                <a:latin typeface="Quicksand" panose="00000500000000000000" pitchFamily="2" charset="0"/>
              </a:rPr>
              <a:t>Gain </a:t>
            </a:r>
            <a:r>
              <a:rPr lang="fr-FR" b="1" kern="0" cap="all" dirty="0" smtClean="0">
                <a:solidFill>
                  <a:srgbClr val="000000"/>
                </a:solidFill>
                <a:latin typeface="Quicksand" panose="00000500000000000000" pitchFamily="2" charset="0"/>
              </a:rPr>
              <a:t>de </a:t>
            </a:r>
            <a:r>
              <a:rPr lang="fr-FR" sz="2800" b="1" kern="0" cap="all" dirty="0" smtClean="0">
                <a:solidFill>
                  <a:srgbClr val="000000"/>
                </a:solidFill>
                <a:latin typeface="Quicksand" panose="00000500000000000000" pitchFamily="2" charset="0"/>
              </a:rPr>
              <a:t>TEMPS</a:t>
            </a:r>
            <a:endParaRPr lang="fr-FR" sz="2800" b="1" kern="0" cap="all" dirty="0">
              <a:solidFill>
                <a:srgbClr val="000000"/>
              </a:solidFill>
              <a:latin typeface="Quicksand" panose="00000500000000000000" pitchFamily="2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313175" y="1167716"/>
            <a:ext cx="309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all" spc="0" normalizeH="0" noProof="0" dirty="0" smtClean="0">
                <a:ln>
                  <a:noFill/>
                </a:ln>
                <a:effectLst/>
                <a:uLnTx/>
                <a:uFillTx/>
                <a:latin typeface="Quicksand" panose="00000500000000000000" pitchFamily="2" charset="0"/>
              </a:rPr>
              <a:t>Flexibilité </a:t>
            </a:r>
            <a:endParaRPr kumimoji="0" lang="fr-FR" sz="2800" b="1" i="0" u="none" strike="noStrike" kern="0" cap="all" spc="0" normalizeH="0" noProof="0" dirty="0" smtClean="0">
              <a:ln>
                <a:noFill/>
              </a:ln>
              <a:effectLst/>
              <a:uLnTx/>
              <a:uFillTx/>
              <a:latin typeface="Quicksand" panose="000005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 rot="21131296">
            <a:off x="170080" y="2240191"/>
            <a:ext cx="2268000" cy="584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rIns="36000" rtlCol="0" anchor="ctr">
            <a:spAutoFit/>
          </a:bodyPr>
          <a:lstStyle/>
          <a:p>
            <a:pPr algn="ctr"/>
            <a:r>
              <a:rPr lang="fr-FR" sz="1600" b="1" dirty="0">
                <a:solidFill>
                  <a:prstClr val="white"/>
                </a:solidFill>
                <a:latin typeface="Quicksand" panose="00000500000000000000" pitchFamily="2" charset="0"/>
              </a:rPr>
              <a:t>Des </a:t>
            </a:r>
            <a:r>
              <a:rPr lang="fr-FR" sz="1600" b="1" dirty="0" smtClean="0">
                <a:solidFill>
                  <a:prstClr val="white"/>
                </a:solidFill>
                <a:latin typeface="Quicksand" panose="00000500000000000000" pitchFamily="2" charset="0"/>
              </a:rPr>
              <a:t>services en ligne permettant de ….</a:t>
            </a:r>
            <a:endParaRPr lang="fr-FR" sz="1600" dirty="0">
              <a:solidFill>
                <a:prstClr val="white"/>
              </a:solidFill>
              <a:latin typeface="Quicksand" panose="00000500000000000000" pitchFamily="2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71532" y="1044605"/>
            <a:ext cx="223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kern="0" cap="all" dirty="0" smtClean="0">
                <a:latin typeface="Quicksand" panose="00000500000000000000" pitchFamily="2" charset="0"/>
              </a:rPr>
              <a:t>Large ÉVENTAIL DE </a:t>
            </a:r>
            <a:r>
              <a:rPr kumimoji="0" lang="fr-FR" sz="2800" b="1" i="0" u="none" strike="noStrike" kern="0" cap="all" spc="0" normalizeH="0" noProof="0" dirty="0" smtClean="0">
                <a:ln>
                  <a:noFill/>
                </a:ln>
                <a:effectLst/>
                <a:uLnTx/>
                <a:uFillTx/>
                <a:latin typeface="Quicksand" panose="00000500000000000000" pitchFamily="2" charset="0"/>
              </a:rPr>
              <a:t>SERVICES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480720" y="1044606"/>
            <a:ext cx="3224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kern="0" cap="all" dirty="0" smtClean="0">
                <a:solidFill>
                  <a:srgbClr val="000000"/>
                </a:solidFill>
                <a:latin typeface="Quicksand" panose="00000500000000000000" pitchFamily="2" charset="0"/>
              </a:rPr>
              <a:t>ACCÈS </a:t>
            </a:r>
            <a:r>
              <a:rPr lang="fr-FR" b="1" kern="0" cap="all" dirty="0">
                <a:solidFill>
                  <a:srgbClr val="000000"/>
                </a:solidFill>
                <a:latin typeface="Quicksand" panose="00000500000000000000" pitchFamily="2" charset="0"/>
              </a:rPr>
              <a:t>À</a:t>
            </a:r>
            <a:r>
              <a:rPr lang="fr-FR" b="1" kern="0" cap="all" dirty="0" smtClean="0">
                <a:solidFill>
                  <a:srgbClr val="000000"/>
                </a:solidFill>
                <a:latin typeface="Quicksand" panose="00000500000000000000" pitchFamily="2" charset="0"/>
              </a:rPr>
              <a:t> plus d’</a:t>
            </a:r>
            <a:r>
              <a:rPr lang="fr-FR" sz="2800" b="1" kern="0" cap="all" dirty="0" smtClean="0">
                <a:solidFill>
                  <a:srgbClr val="000000"/>
                </a:solidFill>
                <a:latin typeface="Quicksand" panose="00000500000000000000" pitchFamily="2" charset="0"/>
              </a:rPr>
              <a:t>INFORMATIONS</a:t>
            </a:r>
            <a:endParaRPr lang="fr-FR" sz="2800" b="1" kern="0" cap="all" dirty="0">
              <a:solidFill>
                <a:srgbClr val="000000"/>
              </a:solidFill>
              <a:latin typeface="Quicksand" panose="00000500000000000000" pitchFamily="2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79" y="2880940"/>
            <a:ext cx="720000" cy="720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8" y="2880940"/>
            <a:ext cx="720000" cy="720000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30" y="2821964"/>
            <a:ext cx="720000" cy="7200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72" y="2821964"/>
            <a:ext cx="720000" cy="720000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0" y="6381328"/>
            <a:ext cx="46281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smtClean="0">
                <a:latin typeface="Quicksand" pitchFamily="2" charset="0"/>
              </a:rPr>
              <a:t>Source : Les bénéfices d’une meilleure autonomie numérique. 2018. France Stratégie</a:t>
            </a:r>
            <a:endParaRPr lang="fr-FR" sz="900" i="1" dirty="0">
              <a:latin typeface="Quicksand" pitchFamily="2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149" y="6522438"/>
            <a:ext cx="20217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smtClean="0">
                <a:latin typeface="Quicksand" pitchFamily="2" charset="0"/>
              </a:rPr>
              <a:t>1. Estimation par an et par individu</a:t>
            </a:r>
            <a:r>
              <a:rPr lang="fr-FR" sz="900" i="1" baseline="30000" dirty="0" smtClean="0">
                <a:latin typeface="Quicksand" pitchFamily="2" charset="0"/>
              </a:rPr>
              <a:t> </a:t>
            </a:r>
            <a:endParaRPr lang="fr-FR" sz="900" i="1" baseline="30000"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Quicksand" panose="00000500000000000000" pitchFamily="2" charset="0"/>
              </a:rPr>
              <a:t>De nombreux acteurs sur les territoires pour résorber cette fracture</a:t>
            </a:r>
            <a:endParaRPr lang="fr-FR" dirty="0">
              <a:latin typeface="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7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C12DDC3E-713E-49D6-A421-7C70887140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75" y="563956"/>
            <a:ext cx="2165779" cy="1322822"/>
          </a:xfrm>
          <a:prstGeom prst="rect">
            <a:avLst/>
          </a:prstGeom>
        </p:spPr>
      </p:pic>
      <p:sp>
        <p:nvSpPr>
          <p:cNvPr id="23" name="Espace réservé du contenu 1"/>
          <p:cNvSpPr txBox="1">
            <a:spLocks/>
          </p:cNvSpPr>
          <p:nvPr/>
        </p:nvSpPr>
        <p:spPr>
          <a:xfrm>
            <a:off x="272480" y="1628802"/>
            <a:ext cx="4608512" cy="566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fr-FR" sz="1400" b="1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Agir sur </a:t>
            </a:r>
            <a:r>
              <a:rPr lang="fr-FR" sz="1400" b="1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le terrain au plus près des besoins des personnes en insertion et des professionnels qui les </a:t>
            </a:r>
            <a:r>
              <a:rPr lang="fr-FR" sz="1400" b="1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accompagnent</a:t>
            </a:r>
            <a:endParaRPr lang="fr-FR" sz="1400" b="1" dirty="0" smtClean="0">
              <a:solidFill>
                <a:srgbClr val="000000"/>
              </a:solidFill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24" name="Espace réservé du contenu 1"/>
          <p:cNvSpPr txBox="1">
            <a:spLocks/>
          </p:cNvSpPr>
          <p:nvPr/>
        </p:nvSpPr>
        <p:spPr>
          <a:xfrm>
            <a:off x="5118498" y="1628802"/>
            <a:ext cx="4320000" cy="566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fr-FR" sz="1400" b="1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Développer une ingénierie de services pour démultiplier l’accompagnement aux usages numériques 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81" y="908720"/>
            <a:ext cx="2226650" cy="55380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88504" y="72803"/>
            <a:ext cx="9217024" cy="710952"/>
          </a:xfrm>
        </p:spPr>
        <p:txBody>
          <a:bodyPr/>
          <a:lstStyle/>
          <a:p>
            <a:r>
              <a:rPr lang="fr-FR" dirty="0">
                <a:latin typeface="Quicksand" panose="00000500000000000000" pitchFamily="2" charset="0"/>
              </a:rPr>
              <a:t>EMMAUS CONNECT ET WETECHCARE : 2 associations pour faire du numérique une chance pour tous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118499" y="2479671"/>
            <a:ext cx="2772000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2" indent="-268288">
              <a:lnSpc>
                <a:spcPct val="110000"/>
              </a:lnSpc>
              <a:spcBef>
                <a:spcPts val="1200"/>
              </a:spcBef>
              <a:buFont typeface="+mj-lt"/>
              <a:buAutoNum type="arabicParenR"/>
            </a:pP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Deux </a:t>
            </a:r>
            <a:r>
              <a:rPr lang="fr-FR" sz="1400" b="1" dirty="0">
                <a:solidFill>
                  <a:srgbClr val="FFC000"/>
                </a:solidFill>
                <a:ea typeface="Roboto" panose="020B0604020202020204" charset="0"/>
                <a:cs typeface="Calibri Light" panose="020F0302020204030204" pitchFamily="34" charset="0"/>
              </a:rPr>
              <a:t>plateformes  d’apprentissage en ligne </a:t>
            </a: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pour faciliter l’accompagnement :</a:t>
            </a: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Les </a:t>
            </a: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Bons </a:t>
            </a: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Clics</a:t>
            </a: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Clic N </a:t>
            </a: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Job</a:t>
            </a: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0000"/>
              </a:solidFill>
              <a:ea typeface="Roboto" panose="020B0604020202020204" charset="0"/>
              <a:cs typeface="Calibri Light" panose="020F0302020204030204" pitchFamily="34" charset="0"/>
            </a:endParaRP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0000"/>
              </a:solidFill>
              <a:ea typeface="Roboto" panose="020B0604020202020204" charset="0"/>
              <a:cs typeface="Calibri Light" panose="020F0302020204030204" pitchFamily="34" charset="0"/>
            </a:endParaRPr>
          </a:p>
          <a:p>
            <a:pPr marL="268288" lvl="2" indent="-268288">
              <a:lnSpc>
                <a:spcPct val="110000"/>
              </a:lnSpc>
              <a:buFont typeface="+mj-lt"/>
              <a:buAutoNum type="arabicParenR"/>
            </a:pP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Une </a:t>
            </a:r>
            <a:r>
              <a:rPr lang="fr-FR" sz="1400" b="1" dirty="0">
                <a:solidFill>
                  <a:srgbClr val="FFC000"/>
                </a:solidFill>
                <a:ea typeface="Roboto" panose="020B0604020202020204" charset="0"/>
                <a:cs typeface="Calibri Light" panose="020F0302020204030204" pitchFamily="34" charset="0"/>
              </a:rPr>
              <a:t>activité de conseil </a:t>
            </a: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auprès des collectivités et des grands opérateurs</a:t>
            </a: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Diagnostic des </a:t>
            </a: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besoins &amp; ressources existantes </a:t>
            </a: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Stratégies numériques (parcours, acteurs, outils, …) </a:t>
            </a:r>
            <a:endParaRPr lang="fr-FR" sz="1400" dirty="0">
              <a:solidFill>
                <a:srgbClr val="000000"/>
              </a:solidFill>
              <a:ea typeface="Roboto" panose="020B0604020202020204" charset="0"/>
              <a:cs typeface="Calibri Light" panose="020F0302020204030204" pitchFamily="34" charset="0"/>
            </a:endParaRP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Co-construction de réseaux </a:t>
            </a: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d’inclusion numérique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389496" y="2479651"/>
            <a:ext cx="2925324" cy="378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2" indent="-268288">
              <a:lnSpc>
                <a:spcPct val="110000"/>
              </a:lnSpc>
              <a:buFont typeface="+mj-lt"/>
              <a:buAutoNum type="arabicParenR"/>
            </a:pP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Un </a:t>
            </a:r>
            <a:r>
              <a:rPr lang="fr-FR" sz="1400" b="1" dirty="0">
                <a:solidFill>
                  <a:srgbClr val="FFC000"/>
                </a:solidFill>
                <a:ea typeface="Roboto" panose="020B0604020202020204" charset="0"/>
                <a:cs typeface="Calibri Light" panose="020F0302020204030204" pitchFamily="34" charset="0"/>
              </a:rPr>
              <a:t>réseau de terrain dans </a:t>
            </a:r>
            <a:r>
              <a:rPr lang="fr-FR" sz="1400" b="1" dirty="0" smtClean="0">
                <a:solidFill>
                  <a:srgbClr val="FFC000"/>
                </a:solidFill>
                <a:ea typeface="Roboto" panose="020B0604020202020204" charset="0"/>
                <a:cs typeface="Calibri Light" panose="020F0302020204030204" pitchFamily="34" charset="0"/>
              </a:rPr>
              <a:t>9 </a:t>
            </a:r>
            <a:r>
              <a:rPr lang="fr-FR" sz="1400" b="1" dirty="0">
                <a:solidFill>
                  <a:srgbClr val="FFC000"/>
                </a:solidFill>
                <a:ea typeface="Roboto" panose="020B0604020202020204" charset="0"/>
                <a:cs typeface="Calibri Light" panose="020F0302020204030204" pitchFamily="34" charset="0"/>
              </a:rPr>
              <a:t>grandes </a:t>
            </a: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villes de France :</a:t>
            </a: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Accès solidaire à l’équipement et la </a:t>
            </a: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connexion</a:t>
            </a: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Conseil et médiation</a:t>
            </a:r>
            <a:endParaRPr lang="fr-FR" sz="1400" dirty="0">
              <a:solidFill>
                <a:srgbClr val="000000"/>
              </a:solidFill>
              <a:ea typeface="Roboto" panose="020B0604020202020204" charset="0"/>
              <a:cs typeface="Calibri Light" panose="020F0302020204030204" pitchFamily="34" charset="0"/>
            </a:endParaRPr>
          </a:p>
          <a:p>
            <a:pPr marL="441325" lvl="3" indent="-173038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Accompagnement à la montée en compétences </a:t>
            </a:r>
            <a:r>
              <a:rPr lang="fr-FR" sz="1400" dirty="0" smtClean="0">
                <a:solidFill>
                  <a:srgbClr val="000000"/>
                </a:solidFill>
                <a:ea typeface="Roboto" panose="020B0604020202020204" charset="0"/>
                <a:cs typeface="Calibri Light" panose="020F0302020204030204" pitchFamily="34" charset="0"/>
              </a:rPr>
              <a:t>sur le numérique</a:t>
            </a:r>
            <a:endParaRPr lang="fr-FR" sz="1400" dirty="0">
              <a:solidFill>
                <a:srgbClr val="000000"/>
              </a:solidFill>
              <a:ea typeface="Roboto" panose="020B0604020202020204" charset="0"/>
              <a:cs typeface="Calibri Light" panose="020F0302020204030204" pitchFamily="34" charset="0"/>
            </a:endParaRPr>
          </a:p>
          <a:p>
            <a:pPr marL="268288" lvl="2" indent="-268288">
              <a:lnSpc>
                <a:spcPct val="110000"/>
              </a:lnSpc>
              <a:spcBef>
                <a:spcPts val="1200"/>
              </a:spcBef>
              <a:buFont typeface="+mj-lt"/>
              <a:buAutoNum type="arabicParenR"/>
            </a:pPr>
            <a:r>
              <a:rPr lang="fr-FR" sz="1400" dirty="0" smtClean="0">
                <a:solidFill>
                  <a:prstClr val="black"/>
                </a:solidFill>
                <a:ea typeface="Roboto" panose="020B0604020202020204" charset="0"/>
                <a:cs typeface="Calibri Light" panose="020F0302020204030204" pitchFamily="34" charset="0"/>
              </a:rPr>
              <a:t>Un </a:t>
            </a:r>
            <a:r>
              <a:rPr lang="fr-FR" sz="1400" b="1" dirty="0">
                <a:solidFill>
                  <a:srgbClr val="FFC000"/>
                </a:solidFill>
                <a:ea typeface="Roboto" panose="020B0604020202020204" charset="0"/>
                <a:cs typeface="Calibri Light" panose="020F0302020204030204" pitchFamily="34" charset="0"/>
              </a:rPr>
              <a:t>organisme de formation </a:t>
            </a:r>
            <a:r>
              <a:rPr lang="fr-FR" sz="1400" dirty="0">
                <a:solidFill>
                  <a:prstClr val="black"/>
                </a:solidFill>
                <a:ea typeface="Roboto" panose="020B0604020202020204" charset="0"/>
                <a:cs typeface="Calibri Light" panose="020F0302020204030204" pitchFamily="34" charset="0"/>
              </a:rPr>
              <a:t>pour accompagner acteurs sociaux et intervenants </a:t>
            </a:r>
            <a:r>
              <a:rPr lang="fr-FR" sz="1400" dirty="0" smtClean="0">
                <a:solidFill>
                  <a:prstClr val="black"/>
                </a:solidFill>
                <a:ea typeface="Roboto" panose="020B0604020202020204" charset="0"/>
                <a:cs typeface="Calibri Light" panose="020F0302020204030204" pitchFamily="34" charset="0"/>
              </a:rPr>
              <a:t>numériques</a:t>
            </a:r>
          </a:p>
          <a:p>
            <a:pPr marL="268288" lvl="2" indent="-268288">
              <a:lnSpc>
                <a:spcPct val="120000"/>
              </a:lnSpc>
              <a:spcBef>
                <a:spcPts val="1200"/>
              </a:spcBef>
              <a:buFont typeface="+mj-lt"/>
              <a:buAutoNum type="arabicParenR"/>
            </a:pPr>
            <a:r>
              <a:rPr lang="fr-FR" sz="1400" dirty="0" smtClean="0">
                <a:solidFill>
                  <a:prstClr val="black"/>
                </a:solidFill>
                <a:ea typeface="Roboto" panose="020B0604020202020204" charset="0"/>
                <a:cs typeface="Calibri Light" panose="020F0302020204030204" pitchFamily="34" charset="0"/>
              </a:rPr>
              <a:t>Des </a:t>
            </a:r>
            <a:r>
              <a:rPr lang="fr-FR" sz="1400" b="1" dirty="0">
                <a:solidFill>
                  <a:srgbClr val="FFC000"/>
                </a:solidFill>
                <a:ea typeface="Roboto" panose="020B0604020202020204" charset="0"/>
                <a:cs typeface="Calibri Light" panose="020F0302020204030204" pitchFamily="34" charset="0"/>
              </a:rPr>
              <a:t>capacités d’étude et de sensibilisation </a:t>
            </a:r>
            <a:r>
              <a:rPr lang="fr-FR" sz="1400" dirty="0">
                <a:solidFill>
                  <a:prstClr val="black"/>
                </a:solidFill>
                <a:ea typeface="Roboto" panose="020B0604020202020204" charset="0"/>
                <a:cs typeface="Calibri Light" panose="020F0302020204030204" pitchFamily="34" charset="0"/>
              </a:rPr>
              <a:t>pour anticiper les solutions de demain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253435" y="2587079"/>
            <a:ext cx="1476001" cy="900000"/>
            <a:chOff x="3253431" y="3180175"/>
            <a:chExt cx="1476000" cy="900000"/>
          </a:xfrm>
        </p:grpSpPr>
        <p:sp>
          <p:nvSpPr>
            <p:cNvPr id="20" name="Rectangle 19"/>
            <p:cNvSpPr/>
            <p:nvPr>
              <p:custDataLst>
                <p:tags r:id="rId3"/>
              </p:custDataLst>
            </p:nvPr>
          </p:nvSpPr>
          <p:spPr>
            <a:xfrm>
              <a:off x="3253431" y="3255269"/>
              <a:ext cx="1476000" cy="7498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FECC38"/>
                  </a:solidFill>
                  <a:ea typeface="Roboto" panose="02000000000000000000" pitchFamily="2" charset="0"/>
                </a:rPr>
                <a:t>+ 33 </a:t>
              </a:r>
              <a:r>
                <a:rPr lang="fr-FR" sz="1100" b="1" dirty="0">
                  <a:solidFill>
                    <a:srgbClr val="FECC38"/>
                  </a:solidFill>
                  <a:ea typeface="Roboto" panose="02000000000000000000" pitchFamily="2" charset="0"/>
                </a:rPr>
                <a:t>000 </a:t>
              </a:r>
              <a:r>
                <a:rPr lang="fr-FR" sz="1100" b="1" dirty="0" smtClean="0">
                  <a:solidFill>
                    <a:srgbClr val="9697C3">
                      <a:lumMod val="50000"/>
                    </a:srgbClr>
                  </a:solidFill>
                  <a:ea typeface="Roboto" panose="02000000000000000000" pitchFamily="2" charset="0"/>
                </a:rPr>
                <a:t>bénéficiaires</a:t>
              </a:r>
            </a:p>
            <a:p>
              <a:pPr algn="ctr"/>
              <a:endParaRPr lang="fr-FR" sz="1100" b="1" dirty="0">
                <a:solidFill>
                  <a:srgbClr val="9697C3">
                    <a:lumMod val="50000"/>
                  </a:srgbClr>
                </a:solidFill>
                <a:ea typeface="Roboto" panose="02000000000000000000" pitchFamily="2" charset="0"/>
              </a:endParaRPr>
            </a:p>
            <a:p>
              <a:pPr algn="ctr"/>
              <a:r>
                <a:rPr lang="fr-FR" sz="1100" b="1" dirty="0">
                  <a:solidFill>
                    <a:srgbClr val="9697C3">
                      <a:lumMod val="50000"/>
                    </a:srgbClr>
                  </a:solidFill>
                  <a:ea typeface="Roboto" panose="02000000000000000000" pitchFamily="2" charset="0"/>
                </a:rPr>
                <a:t>+ 1 000 partenaires prescripteurs</a:t>
              </a:r>
              <a:endParaRPr lang="fr-FR" sz="1100" dirty="0">
                <a:solidFill>
                  <a:srgbClr val="9697C3">
                    <a:lumMod val="50000"/>
                  </a:srgbClr>
                </a:solidFill>
                <a:ea typeface="Roboto" panose="02000000000000000000" pitchFamily="2" charset="0"/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3253431" y="3180175"/>
              <a:ext cx="0" cy="90000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4729431" y="3180175"/>
              <a:ext cx="0" cy="90000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/>
          <p:cNvGrpSpPr/>
          <p:nvPr/>
        </p:nvGrpSpPr>
        <p:grpSpPr>
          <a:xfrm>
            <a:off x="3253435" y="4399909"/>
            <a:ext cx="1476001" cy="900000"/>
            <a:chOff x="3253431" y="4595618"/>
            <a:chExt cx="1476000" cy="900000"/>
          </a:xfrm>
        </p:grpSpPr>
        <p:sp>
          <p:nvSpPr>
            <p:cNvPr id="21" name="Rectangle 20"/>
            <p:cNvSpPr/>
            <p:nvPr>
              <p:custDataLst>
                <p:tags r:id="rId2"/>
              </p:custDataLst>
            </p:nvPr>
          </p:nvSpPr>
          <p:spPr>
            <a:xfrm>
              <a:off x="3253431" y="4742721"/>
              <a:ext cx="1476000" cy="7498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FECC38"/>
                  </a:solidFill>
                  <a:ea typeface="Roboto" panose="02000000000000000000" pitchFamily="2" charset="0"/>
                </a:rPr>
                <a:t>+ 1500 </a:t>
              </a:r>
              <a:r>
                <a:rPr lang="fr-FR" sz="1100" b="1" dirty="0">
                  <a:solidFill>
                    <a:srgbClr val="9697C3">
                      <a:lumMod val="50000"/>
                    </a:srgbClr>
                  </a:solidFill>
                  <a:ea typeface="Roboto" panose="02000000000000000000" pitchFamily="2" charset="0"/>
                </a:rPr>
                <a:t>personnes formées </a:t>
              </a:r>
              <a:endParaRPr lang="fr-FR" sz="1100" b="1" dirty="0" smtClean="0">
                <a:solidFill>
                  <a:srgbClr val="9697C3">
                    <a:lumMod val="50000"/>
                  </a:srgbClr>
                </a:solidFill>
                <a:ea typeface="Roboto" panose="02000000000000000000" pitchFamily="2" charset="0"/>
              </a:endParaRPr>
            </a:p>
            <a:p>
              <a:pPr algn="ctr"/>
              <a:r>
                <a:rPr lang="fr-FR" sz="1100" dirty="0">
                  <a:solidFill>
                    <a:srgbClr val="9697C3">
                      <a:lumMod val="50000"/>
                    </a:srgbClr>
                  </a:solidFill>
                  <a:ea typeface="Roboto" panose="02000000000000000000" pitchFamily="2" charset="0"/>
                </a:rPr>
                <a:t>(</a:t>
              </a:r>
              <a:r>
                <a:rPr lang="fr-FR" sz="1100" dirty="0" smtClean="0">
                  <a:solidFill>
                    <a:srgbClr val="9697C3">
                      <a:lumMod val="50000"/>
                    </a:srgbClr>
                  </a:solidFill>
                  <a:ea typeface="Roboto" panose="02000000000000000000" pitchFamily="2" charset="0"/>
                </a:rPr>
                <a:t>travailleurs </a:t>
              </a:r>
              <a:r>
                <a:rPr lang="fr-FR" sz="1100" dirty="0">
                  <a:solidFill>
                    <a:srgbClr val="9697C3">
                      <a:lumMod val="50000"/>
                    </a:srgbClr>
                  </a:solidFill>
                  <a:ea typeface="Roboto" panose="02000000000000000000" pitchFamily="2" charset="0"/>
                </a:rPr>
                <a:t>sociaux, médiateurs </a:t>
              </a:r>
              <a:r>
                <a:rPr lang="fr-FR" sz="1100" dirty="0" smtClean="0">
                  <a:solidFill>
                    <a:srgbClr val="9697C3">
                      <a:lumMod val="50000"/>
                    </a:srgbClr>
                  </a:solidFill>
                  <a:ea typeface="Roboto" panose="02000000000000000000" pitchFamily="2" charset="0"/>
                </a:rPr>
                <a:t>numériques)</a:t>
              </a:r>
              <a:endParaRPr lang="fr-FR" sz="1100" dirty="0">
                <a:solidFill>
                  <a:srgbClr val="9697C3">
                    <a:lumMod val="50000"/>
                  </a:srgbClr>
                </a:solidFill>
                <a:ea typeface="Roboto" panose="02000000000000000000" pitchFamily="2" charset="0"/>
              </a:endParaRPr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3253431" y="4595618"/>
              <a:ext cx="0" cy="90000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4723511" y="4595618"/>
              <a:ext cx="0" cy="90000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3253435" y="5625328"/>
            <a:ext cx="1476001" cy="756000"/>
            <a:chOff x="3253431" y="5672136"/>
            <a:chExt cx="1476000" cy="756000"/>
          </a:xfrm>
        </p:grpSpPr>
        <p:sp>
          <p:nvSpPr>
            <p:cNvPr id="22" name="Rectangle 21"/>
            <p:cNvSpPr/>
            <p:nvPr>
              <p:custDataLst>
                <p:tags r:id="rId1"/>
              </p:custDataLst>
            </p:nvPr>
          </p:nvSpPr>
          <p:spPr>
            <a:xfrm>
              <a:off x="3253431" y="5759869"/>
              <a:ext cx="1476000" cy="580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FECC38"/>
                  </a:solidFill>
                  <a:ea typeface="Roboto" panose="02000000000000000000" pitchFamily="2" charset="0"/>
                </a:rPr>
                <a:t>Publications </a:t>
              </a:r>
            </a:p>
            <a:p>
              <a:pPr algn="ctr"/>
              <a:r>
                <a:rPr lang="fr-FR" sz="1100" b="1" dirty="0">
                  <a:solidFill>
                    <a:srgbClr val="9697C3">
                      <a:lumMod val="50000"/>
                    </a:srgbClr>
                  </a:solidFill>
                  <a:ea typeface="Roboto" panose="02000000000000000000" pitchFamily="2" charset="0"/>
                </a:rPr>
                <a:t>Les Cahiers Connexions Solidaires</a:t>
              </a:r>
            </a:p>
          </p:txBody>
        </p:sp>
        <p:cxnSp>
          <p:nvCxnSpPr>
            <p:cNvPr id="32" name="Connecteur droit 31"/>
            <p:cNvCxnSpPr/>
            <p:nvPr/>
          </p:nvCxnSpPr>
          <p:spPr>
            <a:xfrm>
              <a:off x="3253431" y="5672136"/>
              <a:ext cx="0" cy="75600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4723511" y="5672136"/>
              <a:ext cx="0" cy="75600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/>
          <p:cNvGrpSpPr/>
          <p:nvPr/>
        </p:nvGrpSpPr>
        <p:grpSpPr>
          <a:xfrm>
            <a:off x="7999041" y="2852936"/>
            <a:ext cx="1309901" cy="557768"/>
            <a:chOff x="8095386" y="5504977"/>
            <a:chExt cx="1309901" cy="557768"/>
          </a:xfrm>
        </p:grpSpPr>
        <p:grpSp>
          <p:nvGrpSpPr>
            <p:cNvPr id="43" name="Groupe 42"/>
            <p:cNvGrpSpPr/>
            <p:nvPr/>
          </p:nvGrpSpPr>
          <p:grpSpPr>
            <a:xfrm>
              <a:off x="8821331" y="5504977"/>
              <a:ext cx="583956" cy="557768"/>
              <a:chOff x="2987824" y="0"/>
              <a:chExt cx="3240360" cy="3322393"/>
            </a:xfrm>
          </p:grpSpPr>
          <p:pic>
            <p:nvPicPr>
              <p:cNvPr id="44" name="Picture 2" descr="C:\Users\Anaïs\Google Drive\LES BONS CLICS\1. PROPOSITION DE VALEUR\Identité visuelle\KIT GRAPHIQUE LBC\PICTOS\PastilleJAUNE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7824" y="0"/>
                <a:ext cx="3240360" cy="3322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8456" y="620688"/>
                <a:ext cx="2039095" cy="1916832"/>
              </a:xfrm>
              <a:prstGeom prst="rect">
                <a:avLst/>
              </a:prstGeom>
            </p:spPr>
          </p:pic>
        </p:grpSp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386" y="5541864"/>
              <a:ext cx="495079" cy="483994"/>
            </a:xfrm>
            <a:prstGeom prst="rect">
              <a:avLst/>
            </a:prstGeom>
          </p:spPr>
        </p:pic>
      </p:grpSp>
      <p:cxnSp>
        <p:nvCxnSpPr>
          <p:cNvPr id="42" name="Connecteur droit 41"/>
          <p:cNvCxnSpPr/>
          <p:nvPr/>
        </p:nvCxnSpPr>
        <p:spPr>
          <a:xfrm>
            <a:off x="7869463" y="2843820"/>
            <a:ext cx="0" cy="57600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9438499" y="2843820"/>
            <a:ext cx="0" cy="57600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6" t="41129" r="27403" b="34593"/>
          <a:stretch/>
        </p:blipFill>
        <p:spPr bwMode="auto">
          <a:xfrm>
            <a:off x="3690003" y="3782848"/>
            <a:ext cx="578551" cy="36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Connecteur droit 55"/>
          <p:cNvCxnSpPr/>
          <p:nvPr/>
        </p:nvCxnSpPr>
        <p:spPr>
          <a:xfrm>
            <a:off x="9477104" y="4370938"/>
            <a:ext cx="0" cy="154800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/>
          <p:cNvGrpSpPr/>
          <p:nvPr/>
        </p:nvGrpSpPr>
        <p:grpSpPr>
          <a:xfrm>
            <a:off x="7892302" y="4369677"/>
            <a:ext cx="1569036" cy="1550539"/>
            <a:chOff x="8078850" y="3354868"/>
            <a:chExt cx="1569036" cy="1550539"/>
          </a:xfrm>
        </p:grpSpPr>
        <p:pic>
          <p:nvPicPr>
            <p:cNvPr id="58" name="Image 5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9" t="17716" r="21478" b="21315"/>
            <a:stretch/>
          </p:blipFill>
          <p:spPr>
            <a:xfrm>
              <a:off x="8171886" y="3645024"/>
              <a:ext cx="374891" cy="409160"/>
            </a:xfrm>
            <a:prstGeom prst="rect">
              <a:avLst/>
            </a:prstGeom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886" y="3354868"/>
              <a:ext cx="1476000" cy="18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023" y="4488732"/>
              <a:ext cx="439921" cy="367334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835" y="3645024"/>
              <a:ext cx="392843" cy="313875"/>
            </a:xfrm>
            <a:prstGeom prst="rect">
              <a:avLst/>
            </a:prstGeom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7796" y="4530440"/>
              <a:ext cx="511495" cy="24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Image 62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8" t="23497" r="21764" b="22381"/>
            <a:stretch/>
          </p:blipFill>
          <p:spPr>
            <a:xfrm>
              <a:off x="9133506" y="3981666"/>
              <a:ext cx="407168" cy="414391"/>
            </a:xfrm>
            <a:prstGeom prst="rect">
              <a:avLst/>
            </a:prstGeom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46" r="37077" b="84043"/>
            <a:stretch/>
          </p:blipFill>
          <p:spPr bwMode="auto">
            <a:xfrm>
              <a:off x="8596304" y="4005064"/>
              <a:ext cx="491319" cy="325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89" t="69194" r="39222" b="15403"/>
            <a:stretch/>
          </p:blipFill>
          <p:spPr bwMode="auto">
            <a:xfrm>
              <a:off x="9050682" y="3634046"/>
              <a:ext cx="572816" cy="29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8850" y="4396057"/>
              <a:ext cx="560959" cy="509350"/>
            </a:xfrm>
            <a:prstGeom prst="rect">
              <a:avLst/>
            </a:prstGeom>
          </p:spPr>
        </p:pic>
        <p:pic>
          <p:nvPicPr>
            <p:cNvPr id="67" name="Picture 9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886" y="4005064"/>
              <a:ext cx="318036" cy="323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8" name="Connecteur droit 67"/>
          <p:cNvCxnSpPr/>
          <p:nvPr/>
        </p:nvCxnSpPr>
        <p:spPr>
          <a:xfrm>
            <a:off x="7908068" y="4370938"/>
            <a:ext cx="0" cy="154800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6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02" y="72803"/>
            <a:ext cx="9166017" cy="710952"/>
          </a:xfrm>
        </p:spPr>
        <p:txBody>
          <a:bodyPr/>
          <a:lstStyle/>
          <a:p>
            <a:r>
              <a:rPr lang="fr-FR" dirty="0" smtClean="0">
                <a:latin typeface="Quicksand" panose="00000500000000000000" pitchFamily="2" charset="0"/>
              </a:rPr>
              <a:t>Les bibliothèques : un acteur de proximité incontournable pour dédramatiser l’approche du numérique…</a:t>
            </a:r>
            <a:endParaRPr lang="fr-FR" dirty="0">
              <a:latin typeface="Quicksand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2324" y="4075038"/>
            <a:ext cx="261205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 smtClean="0"/>
              <a:t>Une offre </a:t>
            </a:r>
            <a:r>
              <a:rPr lang="fr-FR" sz="1600" b="1" dirty="0" smtClean="0">
                <a:solidFill>
                  <a:srgbClr val="FFC000"/>
                </a:solidFill>
              </a:rPr>
              <a:t>en libre accès </a:t>
            </a:r>
            <a:r>
              <a:rPr lang="fr-FR" sz="1600" dirty="0" smtClean="0"/>
              <a:t>dans des espaces équipés (avec médiation)</a:t>
            </a:r>
          </a:p>
          <a:p>
            <a:pPr algn="ctr">
              <a:spcAft>
                <a:spcPts val="600"/>
              </a:spcAft>
            </a:pPr>
            <a:endParaRPr lang="fr-FR" sz="1600" b="1" dirty="0" smtClean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6576" y="1270501"/>
            <a:ext cx="8326314" cy="707886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/>
              <a:t>Un </a:t>
            </a:r>
            <a:r>
              <a:rPr lang="fr-FR" sz="2000" b="1" dirty="0"/>
              <a:t>lieu d’accueil </a:t>
            </a:r>
            <a:r>
              <a:rPr lang="fr-FR" sz="2000" b="1" dirty="0" smtClean="0"/>
              <a:t>de proximité ouvert </a:t>
            </a:r>
            <a:r>
              <a:rPr lang="fr-FR" sz="2000" b="1" dirty="0"/>
              <a:t>à tous</a:t>
            </a:r>
            <a:r>
              <a:rPr lang="fr-FR" sz="2000" dirty="0"/>
              <a:t>, </a:t>
            </a:r>
            <a:r>
              <a:rPr lang="fr-FR" sz="2000" b="1" dirty="0"/>
              <a:t>non stigmatisant</a:t>
            </a:r>
            <a:r>
              <a:rPr lang="fr-FR" sz="2000" dirty="0" smtClean="0"/>
              <a:t>,  permettant de sensibiliser et acculturer les publics au numérique via…</a:t>
            </a:r>
            <a:endParaRPr lang="fr-FR" sz="2000" dirty="0"/>
          </a:p>
        </p:txBody>
      </p:sp>
      <p:pic>
        <p:nvPicPr>
          <p:cNvPr id="1029" name="Picture 5" descr="G:\Mon Drive\WeTechCare\3. Conseil\06 Boîte à outils\02 Icônes\DIGITAL\wifi-sig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11" y="2675257"/>
            <a:ext cx="1152129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4410119" y="2637956"/>
            <a:ext cx="999817" cy="1226730"/>
            <a:chOff x="3045446" y="2401604"/>
            <a:chExt cx="999817" cy="1226730"/>
          </a:xfrm>
        </p:grpSpPr>
        <p:pic>
          <p:nvPicPr>
            <p:cNvPr id="1026" name="Picture 2" descr="G:\Mon Drive\WeTechCare\3. Conseil\06 Boîte à outils\02 Icônes\DIGITAL\smartpho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496" y="2401604"/>
              <a:ext cx="588963" cy="588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G:\Mon Drive\WeTechCare\3. Conseil\06 Boîte à outils\02 Icônes\DIGITAL\ipad (1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446" y="2720866"/>
              <a:ext cx="539401" cy="539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:\Mon Drive\WeTechCare\3. Conseil\06 Boîte à outils\02 Icônes\DIGITAL\computer '3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496" y="2990567"/>
              <a:ext cx="637767" cy="637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C:\Users\Coline\Desktop\WeTechCare\LBC\Com\Banque de visuels Romain\Résea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36" y="2592609"/>
            <a:ext cx="1126004" cy="131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36940" y="4075038"/>
            <a:ext cx="247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>
                <a:solidFill>
                  <a:srgbClr val="000000"/>
                </a:solidFill>
              </a:rPr>
              <a:t>Des actions </a:t>
            </a:r>
            <a:r>
              <a:rPr lang="fr-FR" sz="1600" b="1" dirty="0">
                <a:solidFill>
                  <a:srgbClr val="FFC000"/>
                </a:solidFill>
              </a:rPr>
              <a:t>en fonction de l’écosystème et des dynamiques territoriales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16660" y="4075038"/>
            <a:ext cx="21307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>
                <a:solidFill>
                  <a:srgbClr val="000000"/>
                </a:solidFill>
              </a:rPr>
              <a:t>Des </a:t>
            </a:r>
            <a:r>
              <a:rPr lang="fr-FR" sz="1600" b="1" dirty="0">
                <a:solidFill>
                  <a:srgbClr val="FFC000"/>
                </a:solidFill>
              </a:rPr>
              <a:t>formations « à la carte »</a:t>
            </a:r>
            <a:r>
              <a:rPr lang="fr-FR" sz="1600" dirty="0"/>
              <a:t>, qui peuvent être portées par des tiers 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5" y="1196752"/>
            <a:ext cx="900000" cy="900000"/>
          </a:xfrm>
          <a:prstGeom prst="rect">
            <a:avLst/>
          </a:prstGeom>
        </p:spPr>
      </p:pic>
      <p:cxnSp>
        <p:nvCxnSpPr>
          <p:cNvPr id="27" name="Connecteur droit 26"/>
          <p:cNvCxnSpPr/>
          <p:nvPr/>
        </p:nvCxnSpPr>
        <p:spPr>
          <a:xfrm flipV="1">
            <a:off x="2288704" y="2125685"/>
            <a:ext cx="0" cy="41793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4880992" y="2132856"/>
            <a:ext cx="0" cy="41793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7617296" y="2132856"/>
            <a:ext cx="0" cy="41793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/>
        </p:nvGrpSpPr>
        <p:grpSpPr>
          <a:xfrm>
            <a:off x="272480" y="5328068"/>
            <a:ext cx="9361040" cy="1326959"/>
            <a:chOff x="272480" y="5328068"/>
            <a:chExt cx="9361040" cy="1326959"/>
          </a:xfrm>
        </p:grpSpPr>
        <p:sp>
          <p:nvSpPr>
            <p:cNvPr id="34" name="Rectangle 33"/>
            <p:cNvSpPr/>
            <p:nvPr/>
          </p:nvSpPr>
          <p:spPr>
            <a:xfrm>
              <a:off x="272480" y="5328068"/>
              <a:ext cx="9361040" cy="13269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Quicksand Bold" pitchFamily="50" charset="0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427033" y="5463515"/>
              <a:ext cx="79560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sz="1600" dirty="0" smtClean="0">
                  <a:solidFill>
                    <a:schemeClr val="tx2"/>
                  </a:solidFill>
                  <a:latin typeface="Quicksand Bold" pitchFamily="50" charset="0"/>
                </a:rPr>
                <a:t>Bibliothèque de Strasbourg : </a:t>
              </a:r>
              <a:r>
                <a:rPr lang="fr-FR" sz="1600" dirty="0">
                  <a:solidFill>
                    <a:schemeClr val="tx2"/>
                  </a:solidFill>
                  <a:latin typeface="Quicksand Bold" pitchFamily="50" charset="0"/>
                </a:rPr>
                <a:t>une approche ludique pour sensibiliser les publics</a:t>
              </a:r>
            </a:p>
            <a:p>
              <a:pPr marL="177800" indent="-177800">
                <a:buFont typeface="Arial" pitchFamily="34" charset="0"/>
                <a:buChar char="•"/>
              </a:pPr>
              <a:r>
                <a:rPr lang="fr-FR" sz="1400" dirty="0" smtClean="0">
                  <a:solidFill>
                    <a:schemeClr val="accent2">
                      <a:lumMod val="50000"/>
                    </a:schemeClr>
                  </a:solidFill>
                  <a:latin typeface="Quicksand Bold" pitchFamily="50" charset="0"/>
                </a:rPr>
                <a:t>Atelier </a:t>
              </a:r>
              <a:r>
                <a:rPr lang="fr-FR" sz="1400" dirty="0" err="1" smtClean="0">
                  <a:solidFill>
                    <a:schemeClr val="accent2">
                      <a:lumMod val="50000"/>
                    </a:schemeClr>
                  </a:solidFill>
                  <a:latin typeface="Quicksand Bold" pitchFamily="50" charset="0"/>
                </a:rPr>
                <a:t>pinterest</a:t>
              </a:r>
              <a:r>
                <a:rPr lang="fr-FR" sz="1400" dirty="0" smtClean="0">
                  <a:solidFill>
                    <a:schemeClr val="accent2">
                      <a:lumMod val="50000"/>
                    </a:schemeClr>
                  </a:solidFill>
                  <a:latin typeface="Quicksand Bold" pitchFamily="50" charset="0"/>
                </a:rPr>
                <a:t> </a:t>
              </a:r>
              <a:r>
                <a:rPr lang="fr-FR" sz="1400" dirty="0" smtClean="0">
                  <a:latin typeface="Quicksand Book" pitchFamily="18" charset="0"/>
                </a:rPr>
                <a:t>pour sensibiliser au droit à l’image</a:t>
              </a:r>
              <a:endParaRPr lang="fr-FR" sz="1400" dirty="0">
                <a:latin typeface="Quicksand Book" pitchFamily="18" charset="0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fr-FR" sz="1400" dirty="0" smtClean="0">
                  <a:solidFill>
                    <a:schemeClr val="accent2">
                      <a:lumMod val="50000"/>
                    </a:schemeClr>
                  </a:solidFill>
                  <a:latin typeface="Quicksand Bold" pitchFamily="50" charset="0"/>
                </a:rPr>
                <a:t>Atelier sur la sécurité en ligne</a:t>
              </a:r>
              <a:endParaRPr lang="fr-FR" sz="1400" dirty="0">
                <a:latin typeface="Quicksand Book" pitchFamily="18" charset="0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fr-FR" sz="1400" dirty="0" smtClean="0">
                  <a:solidFill>
                    <a:schemeClr val="accent2">
                      <a:lumMod val="50000"/>
                    </a:schemeClr>
                  </a:solidFill>
                  <a:latin typeface="Quicksand Bold" pitchFamily="50" charset="0"/>
                </a:rPr>
                <a:t>Atelier accès aux droits </a:t>
              </a:r>
              <a:r>
                <a:rPr lang="fr-FR" sz="1400" dirty="0">
                  <a:latin typeface="Quicksand Book" pitchFamily="18" charset="0"/>
                </a:rPr>
                <a:t>portés par les opérateurs</a:t>
              </a: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96" y="5551793"/>
              <a:ext cx="902485" cy="833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36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heme/theme1.xml><?xml version="1.0" encoding="utf-8"?>
<a:theme xmlns:a="http://schemas.openxmlformats.org/drawingml/2006/main" name="1_1ère et 4ème de couverture">
  <a:themeElements>
    <a:clrScheme name="Les Bons Clics">
      <a:dk1>
        <a:srgbClr val="000000"/>
      </a:dk1>
      <a:lt1>
        <a:sysClr val="window" lastClr="FFFFFF"/>
      </a:lt1>
      <a:dk2>
        <a:srgbClr val="FDC62C"/>
      </a:dk2>
      <a:lt2>
        <a:srgbClr val="FFFFFF"/>
      </a:lt2>
      <a:accent1>
        <a:srgbClr val="E26A6E"/>
      </a:accent1>
      <a:accent2>
        <a:srgbClr val="4EC6B0"/>
      </a:accent2>
      <a:accent3>
        <a:srgbClr val="9697C3"/>
      </a:accent3>
      <a:accent4>
        <a:srgbClr val="22008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HelveticaNeue LT 75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ntenus &amp; Focus">
  <a:themeElements>
    <a:clrScheme name="Personnalisé 1">
      <a:dk1>
        <a:srgbClr val="000000"/>
      </a:dk1>
      <a:lt1>
        <a:sysClr val="window" lastClr="FFFFFF"/>
      </a:lt1>
      <a:dk2>
        <a:srgbClr val="FDC62C"/>
      </a:dk2>
      <a:lt2>
        <a:srgbClr val="FFFFFF"/>
      </a:lt2>
      <a:accent1>
        <a:srgbClr val="E26A6E"/>
      </a:accent1>
      <a:accent2>
        <a:srgbClr val="4EC6B0"/>
      </a:accent2>
      <a:accent3>
        <a:srgbClr val="9697C3"/>
      </a:accent3>
      <a:accent4>
        <a:srgbClr val="22008F"/>
      </a:accent4>
      <a:accent5>
        <a:srgbClr val="23BDD7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HelveticaNeue LT 75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600" dirty="0" err="1" smtClean="0">
            <a:latin typeface="Quicksand Bold" pitchFamily="5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Autres couleurs">
  <a:themeElements>
    <a:clrScheme name="Personnalisé 1">
      <a:dk1>
        <a:srgbClr val="000000"/>
      </a:dk1>
      <a:lt1>
        <a:sysClr val="window" lastClr="FFFFFF"/>
      </a:lt1>
      <a:dk2>
        <a:srgbClr val="FDC62C"/>
      </a:dk2>
      <a:lt2>
        <a:srgbClr val="FFFFFF"/>
      </a:lt2>
      <a:accent1>
        <a:srgbClr val="E26A6E"/>
      </a:accent1>
      <a:accent2>
        <a:srgbClr val="4EC6B0"/>
      </a:accent2>
      <a:accent3>
        <a:srgbClr val="9697C3"/>
      </a:accent3>
      <a:accent4>
        <a:srgbClr val="22008F"/>
      </a:accent4>
      <a:accent5>
        <a:srgbClr val="23BDD7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HelveticaNeue LT 75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600" dirty="0" err="1" smtClean="0">
            <a:latin typeface="Quicksand Bold" pitchFamily="5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Intercalaires">
  <a:themeElements>
    <a:clrScheme name="Les Bons Clics">
      <a:dk1>
        <a:srgbClr val="000000"/>
      </a:dk1>
      <a:lt1>
        <a:sysClr val="window" lastClr="FFFFFF"/>
      </a:lt1>
      <a:dk2>
        <a:srgbClr val="FDC62C"/>
      </a:dk2>
      <a:lt2>
        <a:srgbClr val="FFFFFF"/>
      </a:lt2>
      <a:accent1>
        <a:srgbClr val="E26A6E"/>
      </a:accent1>
      <a:accent2>
        <a:srgbClr val="4EC6B0"/>
      </a:accent2>
      <a:accent3>
        <a:srgbClr val="9697C3"/>
      </a:accent3>
      <a:accent4>
        <a:srgbClr val="22008F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HelveticaNeue LT 75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LBC</Template>
  <TotalTime>20103</TotalTime>
  <Words>978</Words>
  <Application>Microsoft Office PowerPoint</Application>
  <PresentationFormat>Format A4 (210 x 297 mm)</PresentationFormat>
  <Paragraphs>145</Paragraphs>
  <Slides>12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12</vt:i4>
      </vt:variant>
    </vt:vector>
  </HeadingPairs>
  <TitlesOfParts>
    <vt:vector size="28" baseType="lpstr">
      <vt:lpstr>Arial</vt:lpstr>
      <vt:lpstr>Quicksand Bold</vt:lpstr>
      <vt:lpstr>Helvetica Neue (Corps)</vt:lpstr>
      <vt:lpstr>Symbol</vt:lpstr>
      <vt:lpstr>Quicksand Book</vt:lpstr>
      <vt:lpstr>Quicksand</vt:lpstr>
      <vt:lpstr>Calibri</vt:lpstr>
      <vt:lpstr>Roboto</vt:lpstr>
      <vt:lpstr>HelveticaNeue LT 75 Bold</vt:lpstr>
      <vt:lpstr>Wingdings</vt:lpstr>
      <vt:lpstr>Calibri Light</vt:lpstr>
      <vt:lpstr>Times New Roman</vt:lpstr>
      <vt:lpstr>1_1ère et 4ème de couverture</vt:lpstr>
      <vt:lpstr>2_Contenus &amp; Focus</vt:lpstr>
      <vt:lpstr>3_Autres couleurs</vt:lpstr>
      <vt:lpstr>4_Intercalaires</vt:lpstr>
      <vt:lpstr>L’inclusion numérique en bibliothèques : jusqu’où aller ?</vt:lpstr>
      <vt:lpstr>La fracture numérique, une urgence sociale</vt:lpstr>
      <vt:lpstr>Aujourd’hui, plus d’un tiers des français dit rencontrer des difficultés avec le numérique</vt:lpstr>
      <vt:lpstr>La dématérialisation de parcours d’accès aux droits renforce cette tendance et ce ressenti </vt:lpstr>
      <vt:lpstr>3 principaux freins expliquent ce phénomène, et son impact sur les différentes populations</vt:lpstr>
      <vt:lpstr>Pourtant, le numérique représente un puissant accélérateur du quotidien, en particulier pour ces publics</vt:lpstr>
      <vt:lpstr>De nombreux acteurs sur les territoires pour résorber cette fracture</vt:lpstr>
      <vt:lpstr>EMMAUS CONNECT ET WETECHCARE : 2 associations pour faire du numérique une chance pour tous </vt:lpstr>
      <vt:lpstr>Les bibliothèques : un acteur de proximité incontournable pour dédramatiser l’approche du numérique…</vt:lpstr>
      <vt:lpstr>… dans un écosystème d’acteurs diverses, qui doit se mettre en réseau</vt:lpstr>
      <vt:lpstr>Des outils gratuits et clés en main pour se lancer dans l’inclusion numérique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Yamini</dc:creator>
  <cp:lastModifiedBy>Coline</cp:lastModifiedBy>
  <cp:revision>641</cp:revision>
  <dcterms:created xsi:type="dcterms:W3CDTF">2016-12-27T09:30:57Z</dcterms:created>
  <dcterms:modified xsi:type="dcterms:W3CDTF">2019-06-05T13:31:54Z</dcterms:modified>
</cp:coreProperties>
</file>