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331" r:id="rId3"/>
    <p:sldId id="334" r:id="rId4"/>
    <p:sldId id="332" r:id="rId5"/>
    <p:sldId id="340" r:id="rId6"/>
    <p:sldId id="341" r:id="rId7"/>
    <p:sldId id="268" r:id="rId8"/>
    <p:sldId id="313" r:id="rId9"/>
    <p:sldId id="339" r:id="rId10"/>
    <p:sldId id="335" r:id="rId11"/>
    <p:sldId id="337" r:id="rId12"/>
    <p:sldId id="272" r:id="rId13"/>
    <p:sldId id="320" r:id="rId14"/>
    <p:sldId id="322" r:id="rId15"/>
    <p:sldId id="347" r:id="rId16"/>
    <p:sldId id="342" r:id="rId17"/>
    <p:sldId id="343" r:id="rId18"/>
    <p:sldId id="344" r:id="rId19"/>
    <p:sldId id="345" r:id="rId20"/>
    <p:sldId id="327" r:id="rId21"/>
  </p:sldIdLst>
  <p:sldSz cx="9144000" cy="6858000" type="screen4x3"/>
  <p:notesSz cx="6797675" cy="9928225"/>
  <p:defaultTextStyle>
    <a:defPPr>
      <a:defRPr lang="fr-FR"/>
    </a:defPPr>
    <a:lvl1pPr algn="l" rtl="0" eaLnBrk="0" fontAlgn="base" hangingPunct="0">
      <a:spcBef>
        <a:spcPct val="0"/>
      </a:spcBef>
      <a:spcAft>
        <a:spcPct val="0"/>
      </a:spcAft>
      <a:defRPr sz="2400" kern="1200">
        <a:solidFill>
          <a:schemeClr val="tx1"/>
        </a:solidFill>
        <a:latin typeface="Times"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Times"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Times"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Times"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Times" charset="0"/>
        <a:ea typeface="ヒラギノ角ゴ Pro W3" charset="-128"/>
        <a:cs typeface="+mn-cs"/>
      </a:defRPr>
    </a:lvl5pPr>
    <a:lvl6pPr marL="2286000" algn="l" defTabSz="914400" rtl="0" eaLnBrk="1" latinLnBrk="0" hangingPunct="1">
      <a:defRPr sz="2400" kern="1200">
        <a:solidFill>
          <a:schemeClr val="tx1"/>
        </a:solidFill>
        <a:latin typeface="Times" charset="0"/>
        <a:ea typeface="ヒラギノ角ゴ Pro W3" charset="-128"/>
        <a:cs typeface="+mn-cs"/>
      </a:defRPr>
    </a:lvl6pPr>
    <a:lvl7pPr marL="2743200" algn="l" defTabSz="914400" rtl="0" eaLnBrk="1" latinLnBrk="0" hangingPunct="1">
      <a:defRPr sz="2400" kern="1200">
        <a:solidFill>
          <a:schemeClr val="tx1"/>
        </a:solidFill>
        <a:latin typeface="Times" charset="0"/>
        <a:ea typeface="ヒラギノ角ゴ Pro W3" charset="-128"/>
        <a:cs typeface="+mn-cs"/>
      </a:defRPr>
    </a:lvl7pPr>
    <a:lvl8pPr marL="3200400" algn="l" defTabSz="914400" rtl="0" eaLnBrk="1" latinLnBrk="0" hangingPunct="1">
      <a:defRPr sz="2400" kern="1200">
        <a:solidFill>
          <a:schemeClr val="tx1"/>
        </a:solidFill>
        <a:latin typeface="Times" charset="0"/>
        <a:ea typeface="ヒラギノ角ゴ Pro W3" charset="-128"/>
        <a:cs typeface="+mn-cs"/>
      </a:defRPr>
    </a:lvl8pPr>
    <a:lvl9pPr marL="3657600" algn="l" defTabSz="914400" rtl="0" eaLnBrk="1" latinLnBrk="0" hangingPunct="1">
      <a:defRPr sz="2400" kern="1200">
        <a:solidFill>
          <a:schemeClr val="tx1"/>
        </a:solidFill>
        <a:latin typeface="Times"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CB2B"/>
    <a:srgbClr val="714786"/>
    <a:srgbClr val="D6402A"/>
    <a:srgbClr val="9C1534"/>
    <a:srgbClr val="00A6C0"/>
    <a:srgbClr val="0064A0"/>
    <a:srgbClr val="3D3D3D"/>
    <a:srgbClr val="F5EA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70" autoAdjust="0"/>
    <p:restoredTop sz="82309" autoAdjust="0"/>
  </p:normalViewPr>
  <p:slideViewPr>
    <p:cSldViewPr>
      <p:cViewPr varScale="1">
        <p:scale>
          <a:sx n="67" d="100"/>
          <a:sy n="67" d="100"/>
        </p:scale>
        <p:origin x="-403" y="-91"/>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2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E5EE90-6223-4AF2-818A-A1D8F2133F98}" type="doc">
      <dgm:prSet loTypeId="urn:microsoft.com/office/officeart/2008/layout/RadialCluster" loCatId="cycle" qsTypeId="urn:microsoft.com/office/officeart/2005/8/quickstyle/3d3" qsCatId="3D" csTypeId="urn:microsoft.com/office/officeart/2005/8/colors/colorful3" csCatId="colorful" phldr="1"/>
      <dgm:spPr/>
      <dgm:t>
        <a:bodyPr/>
        <a:lstStyle/>
        <a:p>
          <a:endParaRPr lang="fr-FR"/>
        </a:p>
      </dgm:t>
    </dgm:pt>
    <dgm:pt modelId="{A3259A2C-C674-49B6-8FBB-379165F66338}">
      <dgm:prSet phldrT="[Texte]">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fr-FR" b="1" smtClean="0">
              <a:solidFill>
                <a:schemeClr val="accent1">
                  <a:lumMod val="50000"/>
                </a:schemeClr>
              </a:solidFill>
              <a:latin typeface="Calibri" pitchFamily="34" charset="0"/>
              <a:cs typeface="Calibri" pitchFamily="34" charset="0"/>
            </a:rPr>
            <a:t>Données</a:t>
          </a:r>
        </a:p>
        <a:p>
          <a:r>
            <a:rPr lang="fr-FR" b="1" smtClean="0">
              <a:solidFill>
                <a:schemeClr val="accent1">
                  <a:lumMod val="50000"/>
                </a:schemeClr>
              </a:solidFill>
              <a:latin typeface="Calibri" pitchFamily="34" charset="0"/>
              <a:cs typeface="Calibri" pitchFamily="34" charset="0"/>
            </a:rPr>
            <a:t>MD63</a:t>
          </a:r>
          <a:endParaRPr lang="fr-FR" b="1" dirty="0">
            <a:solidFill>
              <a:schemeClr val="accent1">
                <a:lumMod val="50000"/>
              </a:schemeClr>
            </a:solidFill>
            <a:latin typeface="Calibri" pitchFamily="34" charset="0"/>
            <a:cs typeface="Calibri" pitchFamily="34" charset="0"/>
          </a:endParaRPr>
        </a:p>
      </dgm:t>
    </dgm:pt>
    <dgm:pt modelId="{533FB872-C3A7-4F86-8D81-45DCE8186A61}" type="parTrans" cxnId="{4F0F453A-F1A4-47DD-8555-885D6437514A}">
      <dgm:prSet/>
      <dgm:spPr/>
      <dgm:t>
        <a:bodyPr/>
        <a:lstStyle/>
        <a:p>
          <a:endParaRPr lang="fr-FR"/>
        </a:p>
      </dgm:t>
    </dgm:pt>
    <dgm:pt modelId="{3041D90F-D877-4A4F-8D33-FCD715E8E628}" type="sibTrans" cxnId="{4F0F453A-F1A4-47DD-8555-885D6437514A}">
      <dgm:prSet/>
      <dgm:spPr/>
      <dgm:t>
        <a:bodyPr/>
        <a:lstStyle/>
        <a:p>
          <a:endParaRPr lang="fr-FR"/>
        </a:p>
      </dgm:t>
    </dgm:pt>
    <dgm:pt modelId="{27056B1F-8454-493A-8172-DAF82728F656}">
      <dgm:prSet phldrT="[Texte]" custT="1"/>
      <dgm:spPr/>
      <dgm:t>
        <a:bodyPr/>
        <a:lstStyle/>
        <a:p>
          <a:r>
            <a:rPr lang="fr-FR" sz="1800" dirty="0" smtClean="0">
              <a:latin typeface="Calibri" pitchFamily="34" charset="0"/>
              <a:cs typeface="Calibri" pitchFamily="34" charset="0"/>
            </a:rPr>
            <a:t>OPAC 1</a:t>
          </a:r>
          <a:endParaRPr lang="fr-FR" sz="1800" dirty="0">
            <a:latin typeface="Calibri" pitchFamily="34" charset="0"/>
            <a:cs typeface="Calibri" pitchFamily="34" charset="0"/>
          </a:endParaRPr>
        </a:p>
      </dgm:t>
    </dgm:pt>
    <dgm:pt modelId="{7AA91490-106A-4250-83FD-A7999398938C}" type="parTrans" cxnId="{A9AAA66A-947B-49F7-98B4-FF88926B7E4D}">
      <dgm:prSet/>
      <dgm:spPr/>
      <dgm:t>
        <a:bodyPr/>
        <a:lstStyle/>
        <a:p>
          <a:endParaRPr lang="fr-FR"/>
        </a:p>
      </dgm:t>
    </dgm:pt>
    <dgm:pt modelId="{2ADDFBD1-252B-4359-90CD-5BAB286D98F5}" type="sibTrans" cxnId="{A9AAA66A-947B-49F7-98B4-FF88926B7E4D}">
      <dgm:prSet/>
      <dgm:spPr/>
      <dgm:t>
        <a:bodyPr/>
        <a:lstStyle/>
        <a:p>
          <a:endParaRPr lang="fr-FR"/>
        </a:p>
      </dgm:t>
    </dgm:pt>
    <dgm:pt modelId="{EEB4CCA0-7D02-49AE-95C3-9B1D3C730FAC}">
      <dgm:prSet phldrT="[Texte]" custT="1"/>
      <dgm:spPr/>
      <dgm:t>
        <a:bodyPr/>
        <a:lstStyle/>
        <a:p>
          <a:r>
            <a:rPr lang="fr-FR" sz="1800" dirty="0" smtClean="0">
              <a:latin typeface="Calibri" pitchFamily="34" charset="0"/>
              <a:cs typeface="Calibri" pitchFamily="34" charset="0"/>
            </a:rPr>
            <a:t>Bib.</a:t>
          </a:r>
        </a:p>
        <a:p>
          <a:r>
            <a:rPr lang="fr-FR" sz="1800" dirty="0" err="1" smtClean="0">
              <a:latin typeface="Calibri" pitchFamily="34" charset="0"/>
              <a:cs typeface="Calibri" pitchFamily="34" charset="0"/>
            </a:rPr>
            <a:t>Num</a:t>
          </a:r>
          <a:r>
            <a:rPr lang="fr-FR" sz="1800" dirty="0" smtClean="0">
              <a:latin typeface="Calibri" pitchFamily="34" charset="0"/>
              <a:cs typeface="Calibri" pitchFamily="34" charset="0"/>
            </a:rPr>
            <a:t>.</a:t>
          </a:r>
          <a:endParaRPr lang="fr-FR" sz="1800" dirty="0">
            <a:latin typeface="Calibri" pitchFamily="34" charset="0"/>
            <a:cs typeface="Calibri" pitchFamily="34" charset="0"/>
          </a:endParaRPr>
        </a:p>
      </dgm:t>
    </dgm:pt>
    <dgm:pt modelId="{010124D4-B940-4779-87ED-0565983E215D}" type="parTrans" cxnId="{1BB9C6CD-5D17-4231-972A-1618C5D81D1E}">
      <dgm:prSet/>
      <dgm:spPr/>
      <dgm:t>
        <a:bodyPr/>
        <a:lstStyle/>
        <a:p>
          <a:endParaRPr lang="fr-FR"/>
        </a:p>
      </dgm:t>
    </dgm:pt>
    <dgm:pt modelId="{BCF762BA-8419-46BF-AFC5-E94C0EBC22DE}" type="sibTrans" cxnId="{1BB9C6CD-5D17-4231-972A-1618C5D81D1E}">
      <dgm:prSet/>
      <dgm:spPr/>
      <dgm:t>
        <a:bodyPr/>
        <a:lstStyle/>
        <a:p>
          <a:endParaRPr lang="fr-FR"/>
        </a:p>
      </dgm:t>
    </dgm:pt>
    <dgm:pt modelId="{697C3489-9116-44C4-AFCC-AF16CD40B1ED}">
      <dgm:prSet phldrT="[Texte]" custT="1"/>
      <dgm:spPr/>
      <dgm:t>
        <a:bodyPr/>
        <a:lstStyle/>
        <a:p>
          <a:r>
            <a:rPr lang="fr-FR" sz="1800" dirty="0" smtClean="0">
              <a:latin typeface="Calibri" pitchFamily="34" charset="0"/>
              <a:cs typeface="Calibri" pitchFamily="34" charset="0"/>
            </a:rPr>
            <a:t>OPAC 2</a:t>
          </a:r>
          <a:endParaRPr lang="fr-FR" sz="1800" dirty="0">
            <a:latin typeface="Calibri" pitchFamily="34" charset="0"/>
            <a:cs typeface="Calibri" pitchFamily="34" charset="0"/>
          </a:endParaRPr>
        </a:p>
      </dgm:t>
    </dgm:pt>
    <dgm:pt modelId="{1A520693-8489-489B-AA72-5CE729DA70E6}" type="parTrans" cxnId="{A8161007-53BE-441A-8888-EC4B1072DD3F}">
      <dgm:prSet/>
      <dgm:spPr/>
      <dgm:t>
        <a:bodyPr/>
        <a:lstStyle/>
        <a:p>
          <a:endParaRPr lang="fr-FR"/>
        </a:p>
      </dgm:t>
    </dgm:pt>
    <dgm:pt modelId="{D6BEC450-3E0C-4081-945F-1DC15E9189D5}" type="sibTrans" cxnId="{A8161007-53BE-441A-8888-EC4B1072DD3F}">
      <dgm:prSet/>
      <dgm:spPr/>
      <dgm:t>
        <a:bodyPr/>
        <a:lstStyle/>
        <a:p>
          <a:endParaRPr lang="fr-FR"/>
        </a:p>
      </dgm:t>
    </dgm:pt>
    <dgm:pt modelId="{DD5E16D8-E337-4CDE-BC4E-E39F58B1383D}" type="pres">
      <dgm:prSet presAssocID="{44E5EE90-6223-4AF2-818A-A1D8F2133F98}" presName="Name0" presStyleCnt="0">
        <dgm:presLayoutVars>
          <dgm:chMax val="1"/>
          <dgm:chPref val="1"/>
          <dgm:dir/>
          <dgm:animOne val="branch"/>
          <dgm:animLvl val="lvl"/>
        </dgm:presLayoutVars>
      </dgm:prSet>
      <dgm:spPr/>
      <dgm:t>
        <a:bodyPr/>
        <a:lstStyle/>
        <a:p>
          <a:endParaRPr lang="fr-FR"/>
        </a:p>
      </dgm:t>
    </dgm:pt>
    <dgm:pt modelId="{98DE9BEA-B697-41F9-A8EC-09E548BE774C}" type="pres">
      <dgm:prSet presAssocID="{A3259A2C-C674-49B6-8FBB-379165F66338}" presName="singleCycle" presStyleCnt="0"/>
      <dgm:spPr/>
      <dgm:t>
        <a:bodyPr/>
        <a:lstStyle/>
        <a:p>
          <a:endParaRPr lang="fr-FR"/>
        </a:p>
      </dgm:t>
    </dgm:pt>
    <dgm:pt modelId="{30F9BFEB-3605-4FAB-B89E-3624FE9D7159}" type="pres">
      <dgm:prSet presAssocID="{A3259A2C-C674-49B6-8FBB-379165F66338}" presName="singleCenter" presStyleLbl="node1" presStyleIdx="0" presStyleCnt="4">
        <dgm:presLayoutVars>
          <dgm:chMax val="7"/>
          <dgm:chPref val="7"/>
        </dgm:presLayoutVars>
      </dgm:prSet>
      <dgm:spPr/>
      <dgm:t>
        <a:bodyPr/>
        <a:lstStyle/>
        <a:p>
          <a:endParaRPr lang="fr-FR"/>
        </a:p>
      </dgm:t>
    </dgm:pt>
    <dgm:pt modelId="{35323D6B-785D-417C-B09D-DCCB2961EDDA}" type="pres">
      <dgm:prSet presAssocID="{7AA91490-106A-4250-83FD-A7999398938C}" presName="Name56" presStyleLbl="parChTrans1D2" presStyleIdx="0" presStyleCnt="3"/>
      <dgm:spPr/>
      <dgm:t>
        <a:bodyPr/>
        <a:lstStyle/>
        <a:p>
          <a:endParaRPr lang="fr-FR"/>
        </a:p>
      </dgm:t>
    </dgm:pt>
    <dgm:pt modelId="{67C2AEF0-8ED7-4710-9386-6DC8731AC388}" type="pres">
      <dgm:prSet presAssocID="{27056B1F-8454-493A-8172-DAF82728F656}" presName="text0" presStyleLbl="node1" presStyleIdx="1" presStyleCnt="4">
        <dgm:presLayoutVars>
          <dgm:bulletEnabled val="1"/>
        </dgm:presLayoutVars>
      </dgm:prSet>
      <dgm:spPr/>
      <dgm:t>
        <a:bodyPr/>
        <a:lstStyle/>
        <a:p>
          <a:endParaRPr lang="fr-FR"/>
        </a:p>
      </dgm:t>
    </dgm:pt>
    <dgm:pt modelId="{3DF755EF-E387-48CA-A1EC-EAC2437BB7F3}" type="pres">
      <dgm:prSet presAssocID="{010124D4-B940-4779-87ED-0565983E215D}" presName="Name56" presStyleLbl="parChTrans1D2" presStyleIdx="1" presStyleCnt="3"/>
      <dgm:spPr/>
      <dgm:t>
        <a:bodyPr/>
        <a:lstStyle/>
        <a:p>
          <a:endParaRPr lang="fr-FR"/>
        </a:p>
      </dgm:t>
    </dgm:pt>
    <dgm:pt modelId="{46F7A591-D36E-40F8-A227-8D25BE0BF310}" type="pres">
      <dgm:prSet presAssocID="{EEB4CCA0-7D02-49AE-95C3-9B1D3C730FAC}" presName="text0" presStyleLbl="node1" presStyleIdx="2" presStyleCnt="4">
        <dgm:presLayoutVars>
          <dgm:bulletEnabled val="1"/>
        </dgm:presLayoutVars>
      </dgm:prSet>
      <dgm:spPr/>
      <dgm:t>
        <a:bodyPr/>
        <a:lstStyle/>
        <a:p>
          <a:endParaRPr lang="fr-FR"/>
        </a:p>
      </dgm:t>
    </dgm:pt>
    <dgm:pt modelId="{2E09EEF1-4A52-40B1-9CF0-7ED34AA1AA35}" type="pres">
      <dgm:prSet presAssocID="{1A520693-8489-489B-AA72-5CE729DA70E6}" presName="Name56" presStyleLbl="parChTrans1D2" presStyleIdx="2" presStyleCnt="3"/>
      <dgm:spPr/>
      <dgm:t>
        <a:bodyPr/>
        <a:lstStyle/>
        <a:p>
          <a:endParaRPr lang="fr-FR"/>
        </a:p>
      </dgm:t>
    </dgm:pt>
    <dgm:pt modelId="{A8CC2738-E184-4FED-A58C-BEC47F833C7E}" type="pres">
      <dgm:prSet presAssocID="{697C3489-9116-44C4-AFCC-AF16CD40B1ED}" presName="text0" presStyleLbl="node1" presStyleIdx="3" presStyleCnt="4">
        <dgm:presLayoutVars>
          <dgm:bulletEnabled val="1"/>
        </dgm:presLayoutVars>
      </dgm:prSet>
      <dgm:spPr/>
      <dgm:t>
        <a:bodyPr/>
        <a:lstStyle/>
        <a:p>
          <a:endParaRPr lang="fr-FR"/>
        </a:p>
      </dgm:t>
    </dgm:pt>
  </dgm:ptLst>
  <dgm:cxnLst>
    <dgm:cxn modelId="{2410010B-B335-4485-91B6-3877EA5BA5AA}" type="presOf" srcId="{A3259A2C-C674-49B6-8FBB-379165F66338}" destId="{30F9BFEB-3605-4FAB-B89E-3624FE9D7159}" srcOrd="0" destOrd="0" presId="urn:microsoft.com/office/officeart/2008/layout/RadialCluster"/>
    <dgm:cxn modelId="{72A4E49B-AE5E-45A5-AD4D-393728340B8C}" type="presOf" srcId="{44E5EE90-6223-4AF2-818A-A1D8F2133F98}" destId="{DD5E16D8-E337-4CDE-BC4E-E39F58B1383D}" srcOrd="0" destOrd="0" presId="urn:microsoft.com/office/officeart/2008/layout/RadialCluster"/>
    <dgm:cxn modelId="{56D494E2-EF65-4F20-9D06-780617717D8A}" type="presOf" srcId="{EEB4CCA0-7D02-49AE-95C3-9B1D3C730FAC}" destId="{46F7A591-D36E-40F8-A227-8D25BE0BF310}" srcOrd="0" destOrd="0" presId="urn:microsoft.com/office/officeart/2008/layout/RadialCluster"/>
    <dgm:cxn modelId="{A9AAA66A-947B-49F7-98B4-FF88926B7E4D}" srcId="{A3259A2C-C674-49B6-8FBB-379165F66338}" destId="{27056B1F-8454-493A-8172-DAF82728F656}" srcOrd="0" destOrd="0" parTransId="{7AA91490-106A-4250-83FD-A7999398938C}" sibTransId="{2ADDFBD1-252B-4359-90CD-5BAB286D98F5}"/>
    <dgm:cxn modelId="{E87481EC-0199-493C-B39C-7581D167581C}" type="presOf" srcId="{27056B1F-8454-493A-8172-DAF82728F656}" destId="{67C2AEF0-8ED7-4710-9386-6DC8731AC388}" srcOrd="0" destOrd="0" presId="urn:microsoft.com/office/officeart/2008/layout/RadialCluster"/>
    <dgm:cxn modelId="{A8161007-53BE-441A-8888-EC4B1072DD3F}" srcId="{A3259A2C-C674-49B6-8FBB-379165F66338}" destId="{697C3489-9116-44C4-AFCC-AF16CD40B1ED}" srcOrd="2" destOrd="0" parTransId="{1A520693-8489-489B-AA72-5CE729DA70E6}" sibTransId="{D6BEC450-3E0C-4081-945F-1DC15E9189D5}"/>
    <dgm:cxn modelId="{5032C0C1-3ADA-4545-97DD-29F62DD3B924}" type="presOf" srcId="{7AA91490-106A-4250-83FD-A7999398938C}" destId="{35323D6B-785D-417C-B09D-DCCB2961EDDA}" srcOrd="0" destOrd="0" presId="urn:microsoft.com/office/officeart/2008/layout/RadialCluster"/>
    <dgm:cxn modelId="{B594039D-F172-4C2D-B843-0F278749A4B7}" type="presOf" srcId="{1A520693-8489-489B-AA72-5CE729DA70E6}" destId="{2E09EEF1-4A52-40B1-9CF0-7ED34AA1AA35}" srcOrd="0" destOrd="0" presId="urn:microsoft.com/office/officeart/2008/layout/RadialCluster"/>
    <dgm:cxn modelId="{90886BCE-ECED-454B-9FD0-7FD4C939B1CF}" type="presOf" srcId="{697C3489-9116-44C4-AFCC-AF16CD40B1ED}" destId="{A8CC2738-E184-4FED-A58C-BEC47F833C7E}" srcOrd="0" destOrd="0" presId="urn:microsoft.com/office/officeart/2008/layout/RadialCluster"/>
    <dgm:cxn modelId="{1BB9C6CD-5D17-4231-972A-1618C5D81D1E}" srcId="{A3259A2C-C674-49B6-8FBB-379165F66338}" destId="{EEB4CCA0-7D02-49AE-95C3-9B1D3C730FAC}" srcOrd="1" destOrd="0" parTransId="{010124D4-B940-4779-87ED-0565983E215D}" sibTransId="{BCF762BA-8419-46BF-AFC5-E94C0EBC22DE}"/>
    <dgm:cxn modelId="{4F0F453A-F1A4-47DD-8555-885D6437514A}" srcId="{44E5EE90-6223-4AF2-818A-A1D8F2133F98}" destId="{A3259A2C-C674-49B6-8FBB-379165F66338}" srcOrd="0" destOrd="0" parTransId="{533FB872-C3A7-4F86-8D81-45DCE8186A61}" sibTransId="{3041D90F-D877-4A4F-8D33-FCD715E8E628}"/>
    <dgm:cxn modelId="{037DE314-3D89-48DE-BBEA-C46B2A30A8B5}" type="presOf" srcId="{010124D4-B940-4779-87ED-0565983E215D}" destId="{3DF755EF-E387-48CA-A1EC-EAC2437BB7F3}" srcOrd="0" destOrd="0" presId="urn:microsoft.com/office/officeart/2008/layout/RadialCluster"/>
    <dgm:cxn modelId="{F80FD807-ECB8-4E28-9F9F-B76AA12129F7}" type="presParOf" srcId="{DD5E16D8-E337-4CDE-BC4E-E39F58B1383D}" destId="{98DE9BEA-B697-41F9-A8EC-09E548BE774C}" srcOrd="0" destOrd="0" presId="urn:microsoft.com/office/officeart/2008/layout/RadialCluster"/>
    <dgm:cxn modelId="{657955CC-F189-4D41-A8CB-9411D1010C69}" type="presParOf" srcId="{98DE9BEA-B697-41F9-A8EC-09E548BE774C}" destId="{30F9BFEB-3605-4FAB-B89E-3624FE9D7159}" srcOrd="0" destOrd="0" presId="urn:microsoft.com/office/officeart/2008/layout/RadialCluster"/>
    <dgm:cxn modelId="{2CBEA442-BA8B-4985-A38E-EEED53F9B405}" type="presParOf" srcId="{98DE9BEA-B697-41F9-A8EC-09E548BE774C}" destId="{35323D6B-785D-417C-B09D-DCCB2961EDDA}" srcOrd="1" destOrd="0" presId="urn:microsoft.com/office/officeart/2008/layout/RadialCluster"/>
    <dgm:cxn modelId="{1AB7D64D-6E2E-4A35-8C15-41FF0F30AD09}" type="presParOf" srcId="{98DE9BEA-B697-41F9-A8EC-09E548BE774C}" destId="{67C2AEF0-8ED7-4710-9386-6DC8731AC388}" srcOrd="2" destOrd="0" presId="urn:microsoft.com/office/officeart/2008/layout/RadialCluster"/>
    <dgm:cxn modelId="{EEB35D60-20A8-43AB-9613-658BC5B7F49F}" type="presParOf" srcId="{98DE9BEA-B697-41F9-A8EC-09E548BE774C}" destId="{3DF755EF-E387-48CA-A1EC-EAC2437BB7F3}" srcOrd="3" destOrd="0" presId="urn:microsoft.com/office/officeart/2008/layout/RadialCluster"/>
    <dgm:cxn modelId="{E27E930F-6140-41EE-91C3-28EF0E33BEAD}" type="presParOf" srcId="{98DE9BEA-B697-41F9-A8EC-09E548BE774C}" destId="{46F7A591-D36E-40F8-A227-8D25BE0BF310}" srcOrd="4" destOrd="0" presId="urn:microsoft.com/office/officeart/2008/layout/RadialCluster"/>
    <dgm:cxn modelId="{1DAC913C-A28D-4432-9F73-470F3D3FB6C3}" type="presParOf" srcId="{98DE9BEA-B697-41F9-A8EC-09E548BE774C}" destId="{2E09EEF1-4A52-40B1-9CF0-7ED34AA1AA35}" srcOrd="5" destOrd="0" presId="urn:microsoft.com/office/officeart/2008/layout/RadialCluster"/>
    <dgm:cxn modelId="{9E3FEDBB-3796-4C63-A12F-B7DBBDBB809F}" type="presParOf" srcId="{98DE9BEA-B697-41F9-A8EC-09E548BE774C}" destId="{A8CC2738-E184-4FED-A58C-BEC47F833C7E}"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9BFEB-3605-4FAB-B89E-3624FE9D7159}">
      <dsp:nvSpPr>
        <dsp:cNvPr id="0" name=""/>
        <dsp:cNvSpPr/>
      </dsp:nvSpPr>
      <dsp:spPr>
        <a:xfrm>
          <a:off x="3615429" y="2257845"/>
          <a:ext cx="1455940" cy="1455940"/>
        </a:xfrm>
        <a:prstGeom prst="roundRect">
          <a:avLst/>
        </a:prstGeom>
        <a:solidFill>
          <a:schemeClr val="accent3"/>
        </a:solidFill>
        <a:ln w="25400" cap="flat" cmpd="sng" algn="ctr">
          <a:solidFill>
            <a:schemeClr val="accent3">
              <a:shade val="50000"/>
            </a:schemeClr>
          </a:solidFill>
          <a:prstDash val="solid"/>
        </a:ln>
        <a:effectLst/>
        <a:scene3d>
          <a:camera prst="orthographicFront">
            <a:rot lat="0" lon="0" rev="0"/>
          </a:camera>
          <a:lightRig rig="contrasting" dir="t">
            <a:rot lat="0" lon="0" rev="1200000"/>
          </a:lightRig>
        </a:scene3d>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fr-FR" sz="2500" b="1" kern="1200" smtClean="0">
              <a:solidFill>
                <a:schemeClr val="accent1">
                  <a:lumMod val="50000"/>
                </a:schemeClr>
              </a:solidFill>
              <a:latin typeface="Calibri" pitchFamily="34" charset="0"/>
              <a:cs typeface="Calibri" pitchFamily="34" charset="0"/>
            </a:rPr>
            <a:t>Données</a:t>
          </a:r>
        </a:p>
        <a:p>
          <a:pPr lvl="0" algn="ctr" defTabSz="1111250">
            <a:lnSpc>
              <a:spcPct val="90000"/>
            </a:lnSpc>
            <a:spcBef>
              <a:spcPct val="0"/>
            </a:spcBef>
            <a:spcAft>
              <a:spcPct val="35000"/>
            </a:spcAft>
          </a:pPr>
          <a:r>
            <a:rPr lang="fr-FR" sz="2500" b="1" kern="1200" smtClean="0">
              <a:solidFill>
                <a:schemeClr val="accent1">
                  <a:lumMod val="50000"/>
                </a:schemeClr>
              </a:solidFill>
              <a:latin typeface="Calibri" pitchFamily="34" charset="0"/>
              <a:cs typeface="Calibri" pitchFamily="34" charset="0"/>
            </a:rPr>
            <a:t>MD63</a:t>
          </a:r>
          <a:endParaRPr lang="fr-FR" sz="2500" b="1" kern="1200" dirty="0">
            <a:solidFill>
              <a:schemeClr val="accent1">
                <a:lumMod val="50000"/>
              </a:schemeClr>
            </a:solidFill>
            <a:latin typeface="Calibri" pitchFamily="34" charset="0"/>
            <a:cs typeface="Calibri" pitchFamily="34" charset="0"/>
          </a:endParaRPr>
        </a:p>
      </dsp:txBody>
      <dsp:txXfrm>
        <a:off x="3686502" y="2328918"/>
        <a:ext cx="1313794" cy="1313794"/>
      </dsp:txXfrm>
    </dsp:sp>
    <dsp:sp modelId="{35323D6B-785D-417C-B09D-DCCB2961EDDA}">
      <dsp:nvSpPr>
        <dsp:cNvPr id="0" name=""/>
        <dsp:cNvSpPr/>
      </dsp:nvSpPr>
      <dsp:spPr>
        <a:xfrm rot="16200000">
          <a:off x="3832759" y="1747204"/>
          <a:ext cx="1021281" cy="0"/>
        </a:xfrm>
        <a:custGeom>
          <a:avLst/>
          <a:gdLst/>
          <a:ahLst/>
          <a:cxnLst/>
          <a:rect l="0" t="0" r="0" b="0"/>
          <a:pathLst>
            <a:path>
              <a:moveTo>
                <a:pt x="0" y="0"/>
              </a:moveTo>
              <a:lnTo>
                <a:pt x="1021281" y="0"/>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7C2AEF0-8ED7-4710-9386-6DC8731AC388}">
      <dsp:nvSpPr>
        <dsp:cNvPr id="0" name=""/>
        <dsp:cNvSpPr/>
      </dsp:nvSpPr>
      <dsp:spPr>
        <a:xfrm>
          <a:off x="3855659" y="261083"/>
          <a:ext cx="975480" cy="975480"/>
        </a:xfrm>
        <a:prstGeom prst="roundRect">
          <a:avLst/>
        </a:prstGeom>
        <a:solidFill>
          <a:schemeClr val="accent3">
            <a:hueOff val="0"/>
            <a:satOff val="0"/>
            <a:lumOff val="-3333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fr-FR" sz="1800" kern="1200" dirty="0" smtClean="0">
              <a:latin typeface="Calibri" pitchFamily="34" charset="0"/>
              <a:cs typeface="Calibri" pitchFamily="34" charset="0"/>
            </a:rPr>
            <a:t>OPAC 1</a:t>
          </a:r>
          <a:endParaRPr lang="fr-FR" sz="1800" kern="1200" dirty="0">
            <a:latin typeface="Calibri" pitchFamily="34" charset="0"/>
            <a:cs typeface="Calibri" pitchFamily="34" charset="0"/>
          </a:endParaRPr>
        </a:p>
      </dsp:txBody>
      <dsp:txXfrm>
        <a:off x="3903278" y="308702"/>
        <a:ext cx="880242" cy="880242"/>
      </dsp:txXfrm>
    </dsp:sp>
    <dsp:sp modelId="{3DF755EF-E387-48CA-A1EC-EAC2437BB7F3}">
      <dsp:nvSpPr>
        <dsp:cNvPr id="0" name=""/>
        <dsp:cNvSpPr/>
      </dsp:nvSpPr>
      <dsp:spPr>
        <a:xfrm rot="1800000">
          <a:off x="5015555" y="3614412"/>
          <a:ext cx="833210" cy="0"/>
        </a:xfrm>
        <a:custGeom>
          <a:avLst/>
          <a:gdLst/>
          <a:ahLst/>
          <a:cxnLst/>
          <a:rect l="0" t="0" r="0" b="0"/>
          <a:pathLst>
            <a:path>
              <a:moveTo>
                <a:pt x="0" y="0"/>
              </a:moveTo>
              <a:lnTo>
                <a:pt x="833210" y="0"/>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6F7A591-D36E-40F8-A227-8D25BE0BF310}">
      <dsp:nvSpPr>
        <dsp:cNvPr id="0" name=""/>
        <dsp:cNvSpPr/>
      </dsp:nvSpPr>
      <dsp:spPr>
        <a:xfrm>
          <a:off x="5792952" y="3616572"/>
          <a:ext cx="975480" cy="975480"/>
        </a:xfrm>
        <a:prstGeom prst="roundRect">
          <a:avLst/>
        </a:prstGeom>
        <a:solidFill>
          <a:schemeClr val="accent3">
            <a:hueOff val="0"/>
            <a:satOff val="0"/>
            <a:lumOff val="-6666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fr-FR" sz="1800" kern="1200" dirty="0" smtClean="0">
              <a:latin typeface="Calibri" pitchFamily="34" charset="0"/>
              <a:cs typeface="Calibri" pitchFamily="34" charset="0"/>
            </a:rPr>
            <a:t>Bib.</a:t>
          </a:r>
        </a:p>
        <a:p>
          <a:pPr lvl="0" algn="ctr" defTabSz="800100">
            <a:lnSpc>
              <a:spcPct val="90000"/>
            </a:lnSpc>
            <a:spcBef>
              <a:spcPct val="0"/>
            </a:spcBef>
            <a:spcAft>
              <a:spcPct val="35000"/>
            </a:spcAft>
          </a:pPr>
          <a:r>
            <a:rPr lang="fr-FR" sz="1800" kern="1200" dirty="0" err="1" smtClean="0">
              <a:latin typeface="Calibri" pitchFamily="34" charset="0"/>
              <a:cs typeface="Calibri" pitchFamily="34" charset="0"/>
            </a:rPr>
            <a:t>Num</a:t>
          </a:r>
          <a:r>
            <a:rPr lang="fr-FR" sz="1800" kern="1200" dirty="0" smtClean="0">
              <a:latin typeface="Calibri" pitchFamily="34" charset="0"/>
              <a:cs typeface="Calibri" pitchFamily="34" charset="0"/>
            </a:rPr>
            <a:t>.</a:t>
          </a:r>
          <a:endParaRPr lang="fr-FR" sz="1800" kern="1200" dirty="0">
            <a:latin typeface="Calibri" pitchFamily="34" charset="0"/>
            <a:cs typeface="Calibri" pitchFamily="34" charset="0"/>
          </a:endParaRPr>
        </a:p>
      </dsp:txBody>
      <dsp:txXfrm>
        <a:off x="5840571" y="3664191"/>
        <a:ext cx="880242" cy="880242"/>
      </dsp:txXfrm>
    </dsp:sp>
    <dsp:sp modelId="{2E09EEF1-4A52-40B1-9CF0-7ED34AA1AA35}">
      <dsp:nvSpPr>
        <dsp:cNvPr id="0" name=""/>
        <dsp:cNvSpPr/>
      </dsp:nvSpPr>
      <dsp:spPr>
        <a:xfrm rot="9000000">
          <a:off x="2838033" y="3614412"/>
          <a:ext cx="833210" cy="0"/>
        </a:xfrm>
        <a:custGeom>
          <a:avLst/>
          <a:gdLst/>
          <a:ahLst/>
          <a:cxnLst/>
          <a:rect l="0" t="0" r="0" b="0"/>
          <a:pathLst>
            <a:path>
              <a:moveTo>
                <a:pt x="0" y="0"/>
              </a:moveTo>
              <a:lnTo>
                <a:pt x="833210" y="0"/>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8CC2738-E184-4FED-A58C-BEC47F833C7E}">
      <dsp:nvSpPr>
        <dsp:cNvPr id="0" name=""/>
        <dsp:cNvSpPr/>
      </dsp:nvSpPr>
      <dsp:spPr>
        <a:xfrm>
          <a:off x="1918367" y="3616572"/>
          <a:ext cx="975480" cy="975480"/>
        </a:xfrm>
        <a:prstGeom prst="roundRect">
          <a:avLst/>
        </a:prstGeom>
        <a:solidFill>
          <a:schemeClr val="accent3">
            <a:hueOff val="0"/>
            <a:satOff val="0"/>
            <a:lumOff val="-10000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fr-FR" sz="1800" kern="1200" dirty="0" smtClean="0">
              <a:latin typeface="Calibri" pitchFamily="34" charset="0"/>
              <a:cs typeface="Calibri" pitchFamily="34" charset="0"/>
            </a:rPr>
            <a:t>OPAC 2</a:t>
          </a:r>
          <a:endParaRPr lang="fr-FR" sz="1800" kern="1200" dirty="0">
            <a:latin typeface="Calibri" pitchFamily="34" charset="0"/>
            <a:cs typeface="Calibri" pitchFamily="34" charset="0"/>
          </a:endParaRPr>
        </a:p>
      </dsp:txBody>
      <dsp:txXfrm>
        <a:off x="1965986" y="3664191"/>
        <a:ext cx="880242" cy="88024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23EC7204-BA40-40A5-9504-347FA700DEA8}" type="datetimeFigureOut">
              <a:rPr lang="fr-FR"/>
              <a:pPr>
                <a:defRPr/>
              </a:pPr>
              <a:t>27/06/2019</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pPr>
              <a:defRPr/>
            </a:pPr>
            <a:fld id="{FE1DC99A-A78A-4316-AAE3-2DC52604B80F}" type="slidenum">
              <a:rPr lang="fr-FR"/>
              <a:pPr>
                <a:defRPr/>
              </a:pPr>
              <a:t>‹N°›</a:t>
            </a:fld>
            <a:endParaRPr lang="fr-FR"/>
          </a:p>
        </p:txBody>
      </p:sp>
    </p:spTree>
    <p:extLst>
      <p:ext uri="{BB962C8B-B14F-4D97-AF65-F5344CB8AC3E}">
        <p14:creationId xmlns:p14="http://schemas.microsoft.com/office/powerpoint/2010/main" val="35526922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smtClean="0"/>
              <a:t>Accélération des changements</a:t>
            </a:r>
          </a:p>
          <a:p>
            <a:pPr eaLnBrk="1" hangingPunct="1">
              <a:spcBef>
                <a:spcPct val="0"/>
              </a:spcBef>
            </a:pPr>
            <a:r>
              <a:rPr lang="fr-FR" smtClean="0"/>
              <a:t>Exemple de St-Eloy vs Livradois-Forez </a:t>
            </a:r>
          </a:p>
          <a:p>
            <a:pPr eaLnBrk="1" hangingPunct="1">
              <a:spcBef>
                <a:spcPct val="0"/>
              </a:spcBef>
            </a:pPr>
            <a:r>
              <a:rPr lang="fr-FR" smtClean="0"/>
              <a:t>Pourtant on sait que les publics ne s’excluent pas, les plus connectés sont ceux qui fréquentent le plus els bibliothèques </a:t>
            </a:r>
          </a:p>
          <a:p>
            <a:pPr eaLnBrk="1" hangingPunct="1">
              <a:spcBef>
                <a:spcPct val="0"/>
              </a:spcBef>
            </a:pPr>
            <a:r>
              <a:rPr lang="fr-FR" smtClean="0"/>
              <a:t>Lois Rolland : égalité, continuité, </a:t>
            </a:r>
            <a:r>
              <a:rPr lang="fr-FR" b="1" smtClean="0"/>
              <a:t>mutabilité</a:t>
            </a:r>
          </a:p>
        </p:txBody>
      </p:sp>
      <p:sp>
        <p:nvSpPr>
          <p:cNvPr id="215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ea typeface="ヒラギノ角ゴ Pro W3"/>
                <a:cs typeface="ヒラギノ角ゴ Pro W3"/>
              </a:defRPr>
            </a:lvl1pPr>
            <a:lvl2pPr marL="742950" indent="-285750">
              <a:defRPr sz="2400">
                <a:solidFill>
                  <a:schemeClr val="tx1"/>
                </a:solidFill>
                <a:latin typeface="Times" pitchFamily="18" charset="0"/>
                <a:ea typeface="ヒラギノ角ゴ Pro W3"/>
                <a:cs typeface="ヒラギノ角ゴ Pro W3"/>
              </a:defRPr>
            </a:lvl2pPr>
            <a:lvl3pPr marL="1143000" indent="-228600">
              <a:defRPr sz="2400">
                <a:solidFill>
                  <a:schemeClr val="tx1"/>
                </a:solidFill>
                <a:latin typeface="Times" pitchFamily="18" charset="0"/>
                <a:ea typeface="ヒラギノ角ゴ Pro W3"/>
                <a:cs typeface="ヒラギノ角ゴ Pro W3"/>
              </a:defRPr>
            </a:lvl3pPr>
            <a:lvl4pPr marL="1600200" indent="-228600">
              <a:defRPr sz="2400">
                <a:solidFill>
                  <a:schemeClr val="tx1"/>
                </a:solidFill>
                <a:latin typeface="Times" pitchFamily="18" charset="0"/>
                <a:ea typeface="ヒラギノ角ゴ Pro W3"/>
                <a:cs typeface="ヒラギノ角ゴ Pro W3"/>
              </a:defRPr>
            </a:lvl4pPr>
            <a:lvl5pPr marL="2057400" indent="-228600">
              <a:defRPr sz="2400">
                <a:solidFill>
                  <a:schemeClr val="tx1"/>
                </a:solidFill>
                <a:latin typeface="Times" pitchFamily="18"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a:cs typeface="ヒラギノ角ゴ Pro W3"/>
              </a:defRPr>
            </a:lvl9pPr>
          </a:lstStyle>
          <a:p>
            <a:fld id="{E6FFE184-192F-42B5-AD2E-40BE04BE1E51}" type="slidenum">
              <a:rPr lang="fr-FR" sz="1200" smtClean="0"/>
              <a:pPr/>
              <a:t>2</a:t>
            </a:fld>
            <a:endParaRPr lang="fr-FR"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Cela implique</a:t>
            </a:r>
            <a:r>
              <a:rPr lang="fr-FR" baseline="0" dirty="0" smtClean="0"/>
              <a:t> un nouveau circuit du document et une nouvelle organisation (cf. diapos supplémentaires).</a:t>
            </a:r>
            <a:endParaRPr lang="fr-FR" dirty="0"/>
          </a:p>
        </p:txBody>
      </p:sp>
      <p:sp>
        <p:nvSpPr>
          <p:cNvPr id="4" name="Espace réservé du numéro de diapositive 3"/>
          <p:cNvSpPr>
            <a:spLocks noGrp="1"/>
          </p:cNvSpPr>
          <p:nvPr>
            <p:ph type="sldNum" sz="quarter" idx="10"/>
          </p:nvPr>
        </p:nvSpPr>
        <p:spPr/>
        <p:txBody>
          <a:bodyPr/>
          <a:lstStyle/>
          <a:p>
            <a:pPr>
              <a:defRPr/>
            </a:pPr>
            <a:fld id="{FE1DC99A-A78A-4316-AAE3-2DC52604B80F}" type="slidenum">
              <a:rPr lang="fr-FR" smtClean="0"/>
              <a:pPr>
                <a:defRPr/>
              </a:pPr>
              <a:t>17</a:t>
            </a:fld>
            <a:endParaRPr lang="fr-FR"/>
          </a:p>
        </p:txBody>
      </p:sp>
    </p:spTree>
    <p:extLst>
      <p:ext uri="{BB962C8B-B14F-4D97-AF65-F5344CB8AC3E}">
        <p14:creationId xmlns:p14="http://schemas.microsoft.com/office/powerpoint/2010/main" val="2434382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lgn="just" eaLnBrk="1" hangingPunct="1">
              <a:buFont typeface="Wingdings" pitchFamily="2" charset="2"/>
              <a:buChar char="§"/>
              <a:defRPr/>
            </a:pPr>
            <a:r>
              <a:rPr lang="fr-FR" sz="2400" dirty="0" smtClean="0">
                <a:latin typeface="Tahoma" pitchFamily="34" charset="0"/>
                <a:ea typeface="Tahoma" pitchFamily="34" charset="0"/>
                <a:cs typeface="Tahoma" pitchFamily="34" charset="0"/>
              </a:rPr>
              <a:t>Qu’attend le citoyen/usager/contribuable d’une bibliothèque ?</a:t>
            </a:r>
          </a:p>
          <a:p>
            <a:pPr marL="800100" lvl="1" indent="-342900" algn="just" eaLnBrk="1" hangingPunct="1">
              <a:buFont typeface="Wingdings" pitchFamily="2" charset="2"/>
              <a:buChar char="ü"/>
              <a:defRPr/>
            </a:pPr>
            <a:r>
              <a:rPr lang="fr-FR" sz="2400" i="1" dirty="0" smtClean="0">
                <a:latin typeface="Tahoma" pitchFamily="34" charset="0"/>
                <a:ea typeface="Tahoma" pitchFamily="34" charset="0"/>
                <a:cs typeface="Tahoma" pitchFamily="34" charset="0"/>
              </a:rPr>
              <a:t>un lieu de convivialité, d’échanges, de sociabilité  </a:t>
            </a:r>
          </a:p>
          <a:p>
            <a:pPr marL="800100" lvl="1" indent="-342900" algn="just" eaLnBrk="1" hangingPunct="1">
              <a:buFont typeface="Wingdings" pitchFamily="2" charset="2"/>
              <a:buChar char="ü"/>
              <a:defRPr/>
            </a:pPr>
            <a:r>
              <a:rPr lang="fr-FR" sz="2400" i="1" dirty="0" smtClean="0">
                <a:latin typeface="Tahoma" pitchFamily="34" charset="0"/>
                <a:ea typeface="Tahoma" pitchFamily="34" charset="0"/>
                <a:cs typeface="Tahoma" pitchFamily="34" charset="0"/>
              </a:rPr>
              <a:t>des services autres que le simple accès aux ressources</a:t>
            </a:r>
          </a:p>
          <a:p>
            <a:pPr marL="800100" lvl="1" indent="-342900" algn="just" eaLnBrk="1" hangingPunct="1">
              <a:buFont typeface="Wingdings" pitchFamily="2" charset="2"/>
              <a:buChar char="ü"/>
              <a:defRPr/>
            </a:pPr>
            <a:r>
              <a:rPr lang="fr-FR" sz="2400" i="1" dirty="0" smtClean="0">
                <a:latin typeface="Tahoma" pitchFamily="34" charset="0"/>
                <a:ea typeface="Tahoma" pitchFamily="34" charset="0"/>
                <a:cs typeface="Tahoma" pitchFamily="34" charset="0"/>
              </a:rPr>
              <a:t>un lieu d’animation et d’activités </a:t>
            </a:r>
            <a:r>
              <a:rPr lang="fr-FR" sz="2000" i="1" dirty="0" smtClean="0">
                <a:latin typeface="Tahoma" pitchFamily="34" charset="0"/>
                <a:ea typeface="Tahoma" pitchFamily="34" charset="0"/>
                <a:cs typeface="Tahoma" pitchFamily="34" charset="0"/>
              </a:rPr>
              <a:t>(spectacle, jeux vidéos, ateliers, expositions, conférences, médiation numérique…)</a:t>
            </a:r>
          </a:p>
          <a:p>
            <a:pPr marL="800100" lvl="1" indent="-342900" algn="just" eaLnBrk="1" hangingPunct="1">
              <a:buFont typeface="Wingdings" pitchFamily="2" charset="2"/>
              <a:buChar char="ü"/>
              <a:defRPr/>
            </a:pPr>
            <a:r>
              <a:rPr lang="fr-FR" sz="2400" i="1" dirty="0" smtClean="0">
                <a:latin typeface="Tahoma" pitchFamily="34" charset="0"/>
                <a:ea typeface="Tahoma" pitchFamily="34" charset="0"/>
                <a:cs typeface="Tahoma" pitchFamily="34" charset="0"/>
              </a:rPr>
              <a:t>des horaires élargis et mieux adaptés</a:t>
            </a:r>
          </a:p>
          <a:p>
            <a:pPr lvl="1" algn="just" eaLnBrk="1" hangingPunct="1">
              <a:defRPr/>
            </a:pPr>
            <a:endParaRPr lang="fr-FR" sz="2400" i="1" dirty="0" smtClean="0">
              <a:latin typeface="Tahoma" pitchFamily="34" charset="0"/>
              <a:ea typeface="Tahoma" pitchFamily="34" charset="0"/>
              <a:cs typeface="Tahoma" pitchFamily="34" charset="0"/>
            </a:endParaRPr>
          </a:p>
          <a:p>
            <a:pPr marL="342900" indent="-342900" algn="just" eaLnBrk="1" hangingPunct="1">
              <a:buFont typeface="Wingdings" pitchFamily="2" charset="2"/>
              <a:buChar char="§"/>
              <a:defRPr/>
            </a:pPr>
            <a:r>
              <a:rPr lang="fr-FR" sz="2400" dirty="0" smtClean="0">
                <a:latin typeface="Tahoma" pitchFamily="34" charset="0"/>
                <a:ea typeface="Tahoma" pitchFamily="34" charset="0"/>
                <a:cs typeface="Tahoma" pitchFamily="34" charset="0"/>
              </a:rPr>
              <a:t>Qu’attendent les décideurs/élus d’une bibliothèque ?</a:t>
            </a:r>
          </a:p>
          <a:p>
            <a:pPr marL="800100" lvl="1" indent="-342900" algn="just" eaLnBrk="1" hangingPunct="1">
              <a:buFont typeface="Wingdings" pitchFamily="2" charset="2"/>
              <a:buChar char="Ø"/>
              <a:defRPr/>
            </a:pPr>
            <a:r>
              <a:rPr lang="fr-FR" sz="2400" i="1" dirty="0" smtClean="0">
                <a:latin typeface="Tahoma" pitchFamily="34" charset="0"/>
                <a:ea typeface="Tahoma" pitchFamily="34" charset="0"/>
                <a:cs typeface="Tahoma" pitchFamily="34" charset="0"/>
              </a:rPr>
              <a:t>la contribution aux autres politiques publiques (TAP, social, formation…)</a:t>
            </a:r>
          </a:p>
          <a:p>
            <a:pPr marL="800100" lvl="1" indent="-342900" algn="just" eaLnBrk="1" hangingPunct="1">
              <a:buFont typeface="Wingdings" pitchFamily="2" charset="2"/>
              <a:buChar char="Ø"/>
              <a:defRPr/>
            </a:pPr>
            <a:r>
              <a:rPr lang="fr-FR" sz="2400" i="1" dirty="0" smtClean="0">
                <a:latin typeface="Tahoma" pitchFamily="34" charset="0"/>
                <a:ea typeface="Tahoma" pitchFamily="34" charset="0"/>
                <a:cs typeface="Tahoma" pitchFamily="34" charset="0"/>
              </a:rPr>
              <a:t>le développement de services visibles et « valorisables », touchant une part significative de la population…</a:t>
            </a:r>
          </a:p>
          <a:p>
            <a:pPr marL="800100" lvl="1" indent="-342900" algn="just" eaLnBrk="1" hangingPunct="1">
              <a:buFont typeface="Wingdings" pitchFamily="2" charset="2"/>
              <a:buChar char="Ø"/>
              <a:defRPr/>
            </a:pPr>
            <a:r>
              <a:rPr lang="fr-FR" sz="2400" i="1" dirty="0" smtClean="0">
                <a:latin typeface="Tahoma" pitchFamily="34" charset="0"/>
                <a:ea typeface="Tahoma" pitchFamily="34" charset="0"/>
                <a:cs typeface="Tahoma" pitchFamily="34" charset="0"/>
              </a:rPr>
              <a:t>… pour justifier les dépenses d’investissement et de fonctionnement de l’équipement…</a:t>
            </a:r>
            <a:endParaRPr lang="fr-FR" sz="2400" dirty="0" smtClean="0">
              <a:latin typeface="Tahoma" pitchFamily="34" charset="0"/>
              <a:ea typeface="Tahoma" pitchFamily="34" charset="0"/>
              <a:cs typeface="Tahoma" pitchFamily="34" charset="0"/>
            </a:endParaRPr>
          </a:p>
        </p:txBody>
      </p:sp>
      <p:sp>
        <p:nvSpPr>
          <p:cNvPr id="204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fld id="{54C4544E-51A1-46CD-98F9-3D8A8E091B4F}" type="slidenum">
              <a:rPr lang="fr-FR" sz="1200" smtClean="0"/>
              <a:pPr/>
              <a:t>3</a:t>
            </a:fld>
            <a:endParaRPr lang="fr-FR"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smtClean="0"/>
              <a:t>Accélération des changements</a:t>
            </a:r>
          </a:p>
          <a:p>
            <a:pPr eaLnBrk="1" hangingPunct="1">
              <a:spcBef>
                <a:spcPct val="0"/>
              </a:spcBef>
            </a:pPr>
            <a:r>
              <a:rPr lang="fr-FR" smtClean="0"/>
              <a:t>Exemple de St-Eloy vs Livradois-Forez </a:t>
            </a:r>
          </a:p>
          <a:p>
            <a:pPr eaLnBrk="1" hangingPunct="1">
              <a:spcBef>
                <a:spcPct val="0"/>
              </a:spcBef>
            </a:pPr>
            <a:r>
              <a:rPr lang="fr-FR" smtClean="0"/>
              <a:t>Pourtant on sait que les publics ne s’excluent pas, les plus connectés sont ceux qui fréquentent le plus els bibliothèques </a:t>
            </a:r>
          </a:p>
          <a:p>
            <a:pPr eaLnBrk="1" hangingPunct="1">
              <a:spcBef>
                <a:spcPct val="0"/>
              </a:spcBef>
            </a:pPr>
            <a:r>
              <a:rPr lang="fr-FR" smtClean="0"/>
              <a:t>Lois Rolland : égalité, continuité, </a:t>
            </a:r>
            <a:r>
              <a:rPr lang="fr-FR" b="1" smtClean="0"/>
              <a:t>mutabilité</a:t>
            </a:r>
          </a:p>
        </p:txBody>
      </p:sp>
      <p:sp>
        <p:nvSpPr>
          <p:cNvPr id="225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ea typeface="ヒラギノ角ゴ Pro W3"/>
                <a:cs typeface="ヒラギノ角ゴ Pro W3"/>
              </a:defRPr>
            </a:lvl1pPr>
            <a:lvl2pPr marL="742950" indent="-285750">
              <a:defRPr sz="2400">
                <a:solidFill>
                  <a:schemeClr val="tx1"/>
                </a:solidFill>
                <a:latin typeface="Times" pitchFamily="18" charset="0"/>
                <a:ea typeface="ヒラギノ角ゴ Pro W3"/>
                <a:cs typeface="ヒラギノ角ゴ Pro W3"/>
              </a:defRPr>
            </a:lvl2pPr>
            <a:lvl3pPr marL="1143000" indent="-228600">
              <a:defRPr sz="2400">
                <a:solidFill>
                  <a:schemeClr val="tx1"/>
                </a:solidFill>
                <a:latin typeface="Times" pitchFamily="18" charset="0"/>
                <a:ea typeface="ヒラギノ角ゴ Pro W3"/>
                <a:cs typeface="ヒラギノ角ゴ Pro W3"/>
              </a:defRPr>
            </a:lvl3pPr>
            <a:lvl4pPr marL="1600200" indent="-228600">
              <a:defRPr sz="2400">
                <a:solidFill>
                  <a:schemeClr val="tx1"/>
                </a:solidFill>
                <a:latin typeface="Times" pitchFamily="18" charset="0"/>
                <a:ea typeface="ヒラギノ角ゴ Pro W3"/>
                <a:cs typeface="ヒラギノ角ゴ Pro W3"/>
              </a:defRPr>
            </a:lvl4pPr>
            <a:lvl5pPr marL="2057400" indent="-228600">
              <a:defRPr sz="2400">
                <a:solidFill>
                  <a:schemeClr val="tx1"/>
                </a:solidFill>
                <a:latin typeface="Times" pitchFamily="18"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a:cs typeface="ヒラギノ角ゴ Pro W3"/>
              </a:defRPr>
            </a:lvl9pPr>
          </a:lstStyle>
          <a:p>
            <a:fld id="{80FD7FBB-3544-40AD-8C19-20CFA55E4996}" type="slidenum">
              <a:rPr lang="fr-FR" sz="1200" smtClean="0"/>
              <a:pPr/>
              <a:t>4</a:t>
            </a:fld>
            <a:endParaRPr lang="fr-FR"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dirty="0" smtClean="0"/>
          </a:p>
        </p:txBody>
      </p:sp>
      <p:sp>
        <p:nvSpPr>
          <p:cNvPr id="215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ea typeface="ヒラギノ角ゴ Pro W3" charset="-128"/>
              </a:defRPr>
            </a:lvl1pPr>
            <a:lvl2pPr marL="742875" indent="-285722">
              <a:defRPr sz="2400">
                <a:solidFill>
                  <a:schemeClr val="tx1"/>
                </a:solidFill>
                <a:latin typeface="Times" pitchFamily="18" charset="0"/>
                <a:ea typeface="ヒラギノ角ゴ Pro W3" charset="-128"/>
              </a:defRPr>
            </a:lvl2pPr>
            <a:lvl3pPr marL="1142885" indent="-228577">
              <a:defRPr sz="2400">
                <a:solidFill>
                  <a:schemeClr val="tx1"/>
                </a:solidFill>
                <a:latin typeface="Times" pitchFamily="18" charset="0"/>
                <a:ea typeface="ヒラギノ角ゴ Pro W3" charset="-128"/>
              </a:defRPr>
            </a:lvl3pPr>
            <a:lvl4pPr marL="1600040" indent="-228577">
              <a:defRPr sz="2400">
                <a:solidFill>
                  <a:schemeClr val="tx1"/>
                </a:solidFill>
                <a:latin typeface="Times" pitchFamily="18" charset="0"/>
                <a:ea typeface="ヒラギノ角ゴ Pro W3" charset="-128"/>
              </a:defRPr>
            </a:lvl4pPr>
            <a:lvl5pPr marL="2057194" indent="-228577">
              <a:defRPr sz="2400">
                <a:solidFill>
                  <a:schemeClr val="tx1"/>
                </a:solidFill>
                <a:latin typeface="Times" pitchFamily="18" charset="0"/>
                <a:ea typeface="ヒラギノ角ゴ Pro W3" charset="-128"/>
              </a:defRPr>
            </a:lvl5pPr>
            <a:lvl6pPr marL="2514348" indent="-228577" eaLnBrk="0" fontAlgn="base" hangingPunct="0">
              <a:spcBef>
                <a:spcPct val="0"/>
              </a:spcBef>
              <a:spcAft>
                <a:spcPct val="0"/>
              </a:spcAft>
              <a:defRPr sz="2400">
                <a:solidFill>
                  <a:schemeClr val="tx1"/>
                </a:solidFill>
                <a:latin typeface="Times" pitchFamily="18" charset="0"/>
                <a:ea typeface="ヒラギノ角ゴ Pro W3" charset="-128"/>
              </a:defRPr>
            </a:lvl6pPr>
            <a:lvl7pPr marL="2971503" indent="-228577" eaLnBrk="0" fontAlgn="base" hangingPunct="0">
              <a:spcBef>
                <a:spcPct val="0"/>
              </a:spcBef>
              <a:spcAft>
                <a:spcPct val="0"/>
              </a:spcAft>
              <a:defRPr sz="2400">
                <a:solidFill>
                  <a:schemeClr val="tx1"/>
                </a:solidFill>
                <a:latin typeface="Times" pitchFamily="18" charset="0"/>
                <a:ea typeface="ヒラギノ角ゴ Pro W3" charset="-128"/>
              </a:defRPr>
            </a:lvl7pPr>
            <a:lvl8pPr marL="3428657" indent="-228577" eaLnBrk="0" fontAlgn="base" hangingPunct="0">
              <a:spcBef>
                <a:spcPct val="0"/>
              </a:spcBef>
              <a:spcAft>
                <a:spcPct val="0"/>
              </a:spcAft>
              <a:defRPr sz="2400">
                <a:solidFill>
                  <a:schemeClr val="tx1"/>
                </a:solidFill>
                <a:latin typeface="Times" pitchFamily="18" charset="0"/>
                <a:ea typeface="ヒラギノ角ゴ Pro W3" charset="-128"/>
              </a:defRPr>
            </a:lvl8pPr>
            <a:lvl9pPr marL="3885812" indent="-228577" eaLnBrk="0" fontAlgn="base" hangingPunct="0">
              <a:spcBef>
                <a:spcPct val="0"/>
              </a:spcBef>
              <a:spcAft>
                <a:spcPct val="0"/>
              </a:spcAft>
              <a:defRPr sz="2400">
                <a:solidFill>
                  <a:schemeClr val="tx1"/>
                </a:solidFill>
                <a:latin typeface="Times" pitchFamily="18" charset="0"/>
                <a:ea typeface="ヒラギノ角ゴ Pro W3" charset="-128"/>
              </a:defRPr>
            </a:lvl9pPr>
          </a:lstStyle>
          <a:p>
            <a:fld id="{93EDB11D-B953-492B-9EBE-F6306BAB9DEA}" type="slidenum">
              <a:rPr lang="fr-FR" sz="1200"/>
              <a:pPr/>
              <a:t>6</a:t>
            </a:fld>
            <a:endParaRPr lang="fr-F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914400" lvl="1" indent="-457200" algn="just" eaLnBrk="1" hangingPunct="1">
              <a:buFont typeface="Wingdings" pitchFamily="2" charset="2"/>
              <a:buChar char="§"/>
              <a:defRPr/>
            </a:pPr>
            <a:r>
              <a:rPr lang="fr-FR" sz="2400" dirty="0" smtClean="0">
                <a:latin typeface="Tahoma" pitchFamily="34" charset="0"/>
                <a:ea typeface="Tahoma" pitchFamily="34" charset="0"/>
                <a:cs typeface="Tahoma" pitchFamily="34" charset="0"/>
              </a:rPr>
              <a:t>L’adaptation des services des bibliothèques à ces nouveaux usages et pratiques :</a:t>
            </a:r>
          </a:p>
          <a:p>
            <a:pPr marL="1200150" lvl="2" indent="-285750" algn="just" eaLnBrk="1" hangingPunct="1">
              <a:buFont typeface="Wingdings" pitchFamily="2" charset="2"/>
              <a:buChar char="Ø"/>
              <a:defRPr/>
            </a:pPr>
            <a:r>
              <a:rPr lang="fr-FR" sz="1800" i="1" dirty="0" smtClean="0">
                <a:latin typeface="Tahoma" pitchFamily="34" charset="0"/>
                <a:ea typeface="Tahoma" pitchFamily="34" charset="0"/>
                <a:cs typeface="Tahoma" pitchFamily="34" charset="0"/>
              </a:rPr>
              <a:t>davantage de temps à consacrer aux animations, sélections de ressources et leur médiation, services sur place ou à distance…</a:t>
            </a:r>
          </a:p>
          <a:p>
            <a:pPr marL="914400" lvl="1" indent="-457200" algn="just" eaLnBrk="1" hangingPunct="1">
              <a:buFont typeface="Wingdings" pitchFamily="2" charset="2"/>
              <a:buChar char="§"/>
              <a:defRPr/>
            </a:pPr>
            <a:endParaRPr lang="fr-FR" sz="500" i="1" dirty="0" smtClean="0">
              <a:latin typeface="Tahoma" pitchFamily="34" charset="0"/>
              <a:ea typeface="Tahoma" pitchFamily="34" charset="0"/>
              <a:cs typeface="Tahoma" pitchFamily="34" charset="0"/>
            </a:endParaRPr>
          </a:p>
          <a:p>
            <a:pPr marL="914400" lvl="1" indent="-457200" algn="just" eaLnBrk="1" hangingPunct="1">
              <a:buFont typeface="Wingdings" pitchFamily="2" charset="2"/>
              <a:buChar char="§"/>
              <a:defRPr/>
            </a:pPr>
            <a:endParaRPr lang="fr-FR" sz="500" i="1" dirty="0" smtClean="0">
              <a:latin typeface="Tahoma" pitchFamily="34" charset="0"/>
              <a:ea typeface="Tahoma" pitchFamily="34" charset="0"/>
              <a:cs typeface="Tahoma" pitchFamily="34" charset="0"/>
            </a:endParaRPr>
          </a:p>
          <a:p>
            <a:pPr marL="914400" lvl="1" indent="-457200" algn="just" eaLnBrk="1" hangingPunct="1">
              <a:buFont typeface="Wingdings" pitchFamily="2" charset="2"/>
              <a:buChar char="§"/>
              <a:defRPr/>
            </a:pPr>
            <a:r>
              <a:rPr lang="fr-FR" sz="2400" dirty="0" smtClean="0">
                <a:latin typeface="Tahoma" pitchFamily="34" charset="0"/>
                <a:ea typeface="Tahoma" pitchFamily="34" charset="0"/>
                <a:cs typeface="Tahoma" pitchFamily="34" charset="0"/>
              </a:rPr>
              <a:t>La nécessité de maintenir la qualité du traitement documentaire :</a:t>
            </a:r>
          </a:p>
          <a:p>
            <a:pPr marL="1200150" lvl="2" indent="-285750" algn="just" eaLnBrk="1" hangingPunct="1">
              <a:buFont typeface="Wingdings" pitchFamily="2" charset="2"/>
              <a:buChar char="Ø"/>
              <a:defRPr/>
            </a:pPr>
            <a:r>
              <a:rPr lang="fr-FR" sz="1800" i="1" dirty="0" smtClean="0">
                <a:latin typeface="Tahoma" pitchFamily="34" charset="0"/>
                <a:ea typeface="Tahoma" pitchFamily="34" charset="0"/>
                <a:cs typeface="Tahoma" pitchFamily="34" charset="0"/>
              </a:rPr>
              <a:t>Afin de ne pas « dilapider » une des principales richesses : le fonds documentaire et sa description</a:t>
            </a:r>
          </a:p>
          <a:p>
            <a:pPr marL="1200150" lvl="2" indent="-285750" algn="just" eaLnBrk="1" hangingPunct="1">
              <a:buFont typeface="Wingdings" pitchFamily="2" charset="2"/>
              <a:buChar char="Ø"/>
              <a:defRPr/>
            </a:pPr>
            <a:r>
              <a:rPr lang="fr-FR" sz="1800" i="1" dirty="0" smtClean="0">
                <a:latin typeface="Tahoma" pitchFamily="34" charset="0"/>
                <a:ea typeface="Tahoma" pitchFamily="34" charset="0"/>
                <a:cs typeface="Tahoma" pitchFamily="34" charset="0"/>
              </a:rPr>
              <a:t>Pour permettre une meilleure accessibilité à ces ressources sur le web (transition bibliographique, web sémantique/</a:t>
            </a:r>
            <a:r>
              <a:rPr lang="fr-FR" sz="1800" i="1" dirty="0" err="1" smtClean="0">
                <a:latin typeface="Tahoma" pitchFamily="34" charset="0"/>
                <a:ea typeface="Tahoma" pitchFamily="34" charset="0"/>
                <a:cs typeface="Tahoma" pitchFamily="34" charset="0"/>
              </a:rPr>
              <a:t>linked</a:t>
            </a:r>
            <a:r>
              <a:rPr lang="fr-FR" sz="1800" i="1" dirty="0" smtClean="0">
                <a:latin typeface="Tahoma" pitchFamily="34" charset="0"/>
                <a:ea typeface="Tahoma" pitchFamily="34" charset="0"/>
                <a:cs typeface="Tahoma" pitchFamily="34" charset="0"/>
              </a:rPr>
              <a:t> open data…)</a:t>
            </a:r>
          </a:p>
          <a:p>
            <a:pPr lvl="1" algn="just" eaLnBrk="1" hangingPunct="1">
              <a:defRPr/>
            </a:pPr>
            <a:endParaRPr lang="fr-FR" sz="2000" dirty="0" smtClean="0">
              <a:latin typeface="Tahoma" pitchFamily="34" charset="0"/>
              <a:ea typeface="Tahoma" pitchFamily="34" charset="0"/>
              <a:cs typeface="Tahoma" pitchFamily="34" charset="0"/>
            </a:endParaRPr>
          </a:p>
          <a:p>
            <a:pPr lvl="1" algn="just" eaLnBrk="1" hangingPunct="1">
              <a:defRPr/>
            </a:pPr>
            <a:r>
              <a:rPr lang="fr-FR" sz="2400" b="1" dirty="0" smtClean="0">
                <a:latin typeface="Tahoma" pitchFamily="34" charset="0"/>
                <a:ea typeface="Tahoma" pitchFamily="34" charset="0"/>
                <a:cs typeface="Tahoma" pitchFamily="34" charset="0"/>
              </a:rPr>
              <a:t>… dans un contexte de moyens en baisse !</a:t>
            </a:r>
          </a:p>
        </p:txBody>
      </p:sp>
      <p:sp>
        <p:nvSpPr>
          <p:cNvPr id="4" name="Espace réservé du numéro de diapositive 3"/>
          <p:cNvSpPr>
            <a:spLocks noGrp="1"/>
          </p:cNvSpPr>
          <p:nvPr>
            <p:ph type="sldNum" sz="quarter" idx="10"/>
          </p:nvPr>
        </p:nvSpPr>
        <p:spPr/>
        <p:txBody>
          <a:bodyPr/>
          <a:lstStyle/>
          <a:p>
            <a:pPr>
              <a:defRPr/>
            </a:pPr>
            <a:fld id="{0A4A98B3-A42D-4B47-B5BE-606638F5BA94}" type="slidenum">
              <a:rPr lang="fr-FR" smtClean="0"/>
              <a:pPr>
                <a:defRPr/>
              </a:pPr>
              <a:t>7</a:t>
            </a:fld>
            <a:endParaRPr lang="fr-FR"/>
          </a:p>
        </p:txBody>
      </p:sp>
    </p:spTree>
    <p:extLst>
      <p:ext uri="{BB962C8B-B14F-4D97-AF65-F5344CB8AC3E}">
        <p14:creationId xmlns:p14="http://schemas.microsoft.com/office/powerpoint/2010/main" val="2278356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800020" lvl="1" indent="-342865" algn="just" eaLnBrk="1" hangingPunct="1">
              <a:buFont typeface="Wingdings" pitchFamily="2" charset="2"/>
              <a:buChar char="Ø"/>
              <a:defRPr/>
            </a:pPr>
            <a:endParaRPr lang="fr-FR" sz="2400" dirty="0">
              <a:latin typeface="Tahoma" pitchFamily="34" charset="0"/>
              <a:ea typeface="Tahoma" pitchFamily="34" charset="0"/>
              <a:cs typeface="Tahoma" pitchFamily="34" charset="0"/>
            </a:endParaRPr>
          </a:p>
        </p:txBody>
      </p:sp>
      <p:sp>
        <p:nvSpPr>
          <p:cNvPr id="204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ea typeface="ヒラギノ角ゴ Pro W3" charset="-128"/>
              </a:defRPr>
            </a:lvl1pPr>
            <a:lvl2pPr marL="742875" indent="-285722">
              <a:defRPr sz="2400">
                <a:solidFill>
                  <a:schemeClr val="tx1"/>
                </a:solidFill>
                <a:latin typeface="Times" pitchFamily="18" charset="0"/>
                <a:ea typeface="ヒラギノ角ゴ Pro W3" charset="-128"/>
              </a:defRPr>
            </a:lvl2pPr>
            <a:lvl3pPr marL="1142885" indent="-228577">
              <a:defRPr sz="2400">
                <a:solidFill>
                  <a:schemeClr val="tx1"/>
                </a:solidFill>
                <a:latin typeface="Times" pitchFamily="18" charset="0"/>
                <a:ea typeface="ヒラギノ角ゴ Pro W3" charset="-128"/>
              </a:defRPr>
            </a:lvl3pPr>
            <a:lvl4pPr marL="1600040" indent="-228577">
              <a:defRPr sz="2400">
                <a:solidFill>
                  <a:schemeClr val="tx1"/>
                </a:solidFill>
                <a:latin typeface="Times" pitchFamily="18" charset="0"/>
                <a:ea typeface="ヒラギノ角ゴ Pro W3" charset="-128"/>
              </a:defRPr>
            </a:lvl4pPr>
            <a:lvl5pPr marL="2057194" indent="-228577">
              <a:defRPr sz="2400">
                <a:solidFill>
                  <a:schemeClr val="tx1"/>
                </a:solidFill>
                <a:latin typeface="Times" pitchFamily="18" charset="0"/>
                <a:ea typeface="ヒラギノ角ゴ Pro W3" charset="-128"/>
              </a:defRPr>
            </a:lvl5pPr>
            <a:lvl6pPr marL="2514348" indent="-228577" eaLnBrk="0" fontAlgn="base" hangingPunct="0">
              <a:spcBef>
                <a:spcPct val="0"/>
              </a:spcBef>
              <a:spcAft>
                <a:spcPct val="0"/>
              </a:spcAft>
              <a:defRPr sz="2400">
                <a:solidFill>
                  <a:schemeClr val="tx1"/>
                </a:solidFill>
                <a:latin typeface="Times" pitchFamily="18" charset="0"/>
                <a:ea typeface="ヒラギノ角ゴ Pro W3" charset="-128"/>
              </a:defRPr>
            </a:lvl6pPr>
            <a:lvl7pPr marL="2971503" indent="-228577" eaLnBrk="0" fontAlgn="base" hangingPunct="0">
              <a:spcBef>
                <a:spcPct val="0"/>
              </a:spcBef>
              <a:spcAft>
                <a:spcPct val="0"/>
              </a:spcAft>
              <a:defRPr sz="2400">
                <a:solidFill>
                  <a:schemeClr val="tx1"/>
                </a:solidFill>
                <a:latin typeface="Times" pitchFamily="18" charset="0"/>
                <a:ea typeface="ヒラギノ角ゴ Pro W3" charset="-128"/>
              </a:defRPr>
            </a:lvl7pPr>
            <a:lvl8pPr marL="3428657" indent="-228577" eaLnBrk="0" fontAlgn="base" hangingPunct="0">
              <a:spcBef>
                <a:spcPct val="0"/>
              </a:spcBef>
              <a:spcAft>
                <a:spcPct val="0"/>
              </a:spcAft>
              <a:defRPr sz="2400">
                <a:solidFill>
                  <a:schemeClr val="tx1"/>
                </a:solidFill>
                <a:latin typeface="Times" pitchFamily="18" charset="0"/>
                <a:ea typeface="ヒラギノ角ゴ Pro W3" charset="-128"/>
              </a:defRPr>
            </a:lvl8pPr>
            <a:lvl9pPr marL="3885812" indent="-228577" eaLnBrk="0" fontAlgn="base" hangingPunct="0">
              <a:spcBef>
                <a:spcPct val="0"/>
              </a:spcBef>
              <a:spcAft>
                <a:spcPct val="0"/>
              </a:spcAft>
              <a:defRPr sz="2400">
                <a:solidFill>
                  <a:schemeClr val="tx1"/>
                </a:solidFill>
                <a:latin typeface="Times" pitchFamily="18" charset="0"/>
                <a:ea typeface="ヒラギノ角ゴ Pro W3" charset="-128"/>
              </a:defRPr>
            </a:lvl9pPr>
          </a:lstStyle>
          <a:p>
            <a:fld id="{54C4544E-51A1-46CD-98F9-3D8A8E091B4F}" type="slidenum">
              <a:rPr lang="fr-FR" sz="1200"/>
              <a:pPr/>
              <a:t>9</a:t>
            </a:fld>
            <a:endParaRPr lang="fr-F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just" eaLnBrk="1" hangingPunct="1">
              <a:buFont typeface="Wingdings" pitchFamily="2" charset="2"/>
              <a:buNone/>
              <a:defRPr/>
            </a:pPr>
            <a:r>
              <a:rPr lang="fr-FR" sz="1400" dirty="0" smtClean="0">
                <a:latin typeface="Tahoma" pitchFamily="34" charset="0"/>
                <a:ea typeface="Tahoma" pitchFamily="34" charset="0"/>
                <a:cs typeface="Tahoma" pitchFamily="34" charset="0"/>
              </a:rPr>
              <a:t>Terme qui vient originellement de l’informatique</a:t>
            </a:r>
            <a:r>
              <a:rPr lang="fr-FR" sz="1400" baseline="0" dirty="0" smtClean="0">
                <a:latin typeface="Tahoma" pitchFamily="34" charset="0"/>
                <a:ea typeface="Tahoma" pitchFamily="34" charset="0"/>
                <a:cs typeface="Tahoma" pitchFamily="34" charset="0"/>
              </a:rPr>
              <a:t> mais qui peut s’appliquer aux services publics en ligne et sur place. En effet, dans une plateforme de services, le « client » ne gère pas et ne contrôle pas l’infrastructure. Mais il peut choisir les services dont il a besoin et il possède une marge de manœuvre de paramétrage.</a:t>
            </a:r>
          </a:p>
          <a:p>
            <a:pPr marL="0" indent="0" algn="just" eaLnBrk="1" hangingPunct="1">
              <a:buFont typeface="Wingdings" pitchFamily="2" charset="2"/>
              <a:buNone/>
              <a:defRPr/>
            </a:pPr>
            <a:endParaRPr lang="fr-FR" sz="1400" baseline="0" dirty="0" smtClean="0">
              <a:latin typeface="Tahoma" pitchFamily="34" charset="0"/>
              <a:ea typeface="Tahoma" pitchFamily="34" charset="0"/>
              <a:cs typeface="Tahoma" pitchFamily="34" charset="0"/>
            </a:endParaRPr>
          </a:p>
          <a:p>
            <a:pPr marL="0" indent="0" algn="just" eaLnBrk="1" hangingPunct="1">
              <a:buFont typeface="Wingdings" pitchFamily="2" charset="2"/>
              <a:buNone/>
              <a:defRPr/>
            </a:pPr>
            <a:r>
              <a:rPr lang="fr-FR" sz="1400" baseline="0" dirty="0" smtClean="0">
                <a:latin typeface="Tahoma" pitchFamily="34" charset="0"/>
                <a:ea typeface="Tahoma" pitchFamily="34" charset="0"/>
                <a:cs typeface="Tahoma" pitchFamily="34" charset="0"/>
              </a:rPr>
              <a:t>L’on voit bien que cela correspond bien à notre relation avec les partenaires du réseau, tant pour les services physiques et concrets (la desserte, la formation, le prêt de supports et d’outils numériques etc.) que pour ceux rendus en ligne et à distance (les réservations, la Médiathèque Numérique etc.).</a:t>
            </a:r>
          </a:p>
          <a:p>
            <a:pPr marL="0" indent="0" algn="just" eaLnBrk="1" hangingPunct="1">
              <a:buFont typeface="Wingdings" pitchFamily="2" charset="2"/>
              <a:buNone/>
              <a:defRPr/>
            </a:pPr>
            <a:endParaRPr lang="fr-FR" sz="1400" baseline="0" dirty="0" smtClean="0">
              <a:latin typeface="Tahoma" pitchFamily="34" charset="0"/>
              <a:ea typeface="Tahoma" pitchFamily="34" charset="0"/>
              <a:cs typeface="Tahoma" pitchFamily="34" charset="0"/>
            </a:endParaRPr>
          </a:p>
          <a:p>
            <a:pPr marL="0" indent="0" algn="just" eaLnBrk="1" hangingPunct="1">
              <a:buFont typeface="Wingdings" pitchFamily="2" charset="2"/>
              <a:buNone/>
              <a:defRPr/>
            </a:pPr>
            <a:r>
              <a:rPr lang="fr-FR" sz="1400" baseline="0" dirty="0" smtClean="0">
                <a:latin typeface="Tahoma" pitchFamily="34" charset="0"/>
                <a:ea typeface="Tahoma" pitchFamily="34" charset="0"/>
                <a:cs typeface="Tahoma" pitchFamily="34" charset="0"/>
              </a:rPr>
              <a:t>Nous gérons l’infrastructure et définissons les modalités de mise en œuvre, les bibliothèques peuvent opter pour tout ou partie de ces services, avec selon les services, une marge plus ou moins importante de paramétrages et d’adaptation (carte unique vs carte par commune etc.).</a:t>
            </a:r>
          </a:p>
        </p:txBody>
      </p:sp>
      <p:sp>
        <p:nvSpPr>
          <p:cNvPr id="235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fld id="{883CB127-C2CC-4D16-BE51-8DCCD63D63E5}" type="slidenum">
              <a:rPr lang="fr-FR" sz="1200" smtClean="0"/>
              <a:pPr/>
              <a:t>12</a:t>
            </a:fld>
            <a:endParaRPr lang="fr-FR"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dirty="0" smtClean="0"/>
              <a:t>Visibilité public ?</a:t>
            </a:r>
          </a:p>
          <a:p>
            <a:pPr eaLnBrk="1" hangingPunct="1">
              <a:spcBef>
                <a:spcPct val="0"/>
              </a:spcBef>
            </a:pPr>
            <a:endParaRPr lang="fr-FR" dirty="0" smtClean="0"/>
          </a:p>
          <a:p>
            <a:pPr marL="342900" indent="-342900" algn="just" eaLnBrk="1" hangingPunct="1">
              <a:buFont typeface="Wingdings" pitchFamily="2" charset="2"/>
              <a:buChar char="§"/>
              <a:defRPr/>
            </a:pPr>
            <a:r>
              <a:rPr lang="fr-FR" sz="2400" dirty="0" smtClean="0">
                <a:latin typeface="Tahoma" pitchFamily="34" charset="0"/>
                <a:ea typeface="Tahoma" pitchFamily="34" charset="0"/>
                <a:cs typeface="Tahoma" pitchFamily="34" charset="0"/>
              </a:rPr>
              <a:t>Les conséquences de la Loi </a:t>
            </a:r>
            <a:r>
              <a:rPr lang="fr-FR" sz="2400" dirty="0" err="1" smtClean="0">
                <a:latin typeface="Tahoma" pitchFamily="34" charset="0"/>
                <a:ea typeface="Tahoma" pitchFamily="34" charset="0"/>
                <a:cs typeface="Tahoma" pitchFamily="34" charset="0"/>
              </a:rPr>
              <a:t>NOTRe</a:t>
            </a:r>
            <a:r>
              <a:rPr lang="fr-FR" sz="2400" dirty="0" smtClean="0">
                <a:latin typeface="Tahoma" pitchFamily="34" charset="0"/>
                <a:ea typeface="Tahoma" pitchFamily="34" charset="0"/>
                <a:cs typeface="Tahoma" pitchFamily="34" charset="0"/>
              </a:rPr>
              <a:t> :</a:t>
            </a:r>
          </a:p>
          <a:p>
            <a:pPr marL="800100" lvl="1" indent="-342900" algn="just" eaLnBrk="1" hangingPunct="1">
              <a:buFont typeface="Wingdings" pitchFamily="2" charset="2"/>
              <a:buChar char="ü"/>
              <a:defRPr/>
            </a:pPr>
            <a:r>
              <a:rPr lang="fr-FR" sz="2400" dirty="0" smtClean="0">
                <a:latin typeface="Tahoma" pitchFamily="34" charset="0"/>
                <a:ea typeface="Tahoma" pitchFamily="34" charset="0"/>
                <a:cs typeface="Tahoma" pitchFamily="34" charset="0"/>
              </a:rPr>
              <a:t>	le renforcement des EPCI et des Régions</a:t>
            </a:r>
          </a:p>
          <a:p>
            <a:pPr marL="800100" lvl="1" indent="-342900" algn="just" eaLnBrk="1" hangingPunct="1">
              <a:buFont typeface="Wingdings" pitchFamily="2" charset="2"/>
              <a:buChar char="ü"/>
              <a:defRPr/>
            </a:pPr>
            <a:r>
              <a:rPr lang="fr-FR" sz="2400" dirty="0" smtClean="0">
                <a:latin typeface="Tahoma" pitchFamily="34" charset="0"/>
                <a:ea typeface="Tahoma" pitchFamily="34" charset="0"/>
                <a:cs typeface="Tahoma" pitchFamily="34" charset="0"/>
              </a:rPr>
              <a:t>	le Département positionné sur : </a:t>
            </a:r>
          </a:p>
          <a:p>
            <a:pPr marL="1714500" lvl="3" indent="-342900" algn="just" eaLnBrk="1" hangingPunct="1">
              <a:buFont typeface="Arial" pitchFamily="34" charset="0"/>
              <a:buChar char="•"/>
              <a:defRPr/>
            </a:pPr>
            <a:r>
              <a:rPr lang="fr-FR" sz="2000" i="1" dirty="0" smtClean="0">
                <a:latin typeface="Tahoma" pitchFamily="34" charset="0"/>
                <a:ea typeface="Tahoma" pitchFamily="34" charset="0"/>
                <a:cs typeface="Tahoma" pitchFamily="34" charset="0"/>
              </a:rPr>
              <a:t>solidarité territoriale et humaine</a:t>
            </a:r>
          </a:p>
          <a:p>
            <a:pPr marL="1714500" lvl="3" indent="-342900" algn="just" eaLnBrk="1" hangingPunct="1">
              <a:buFont typeface="Arial" pitchFamily="34" charset="0"/>
              <a:buChar char="•"/>
              <a:defRPr/>
            </a:pPr>
            <a:r>
              <a:rPr lang="fr-FR" sz="2000" i="1" dirty="0" smtClean="0">
                <a:latin typeface="Tahoma" pitchFamily="34" charset="0"/>
                <a:ea typeface="Tahoma" pitchFamily="34" charset="0"/>
                <a:cs typeface="Tahoma" pitchFamily="34" charset="0"/>
              </a:rPr>
              <a:t>ingénierie à destination du bloc local (communes + EPCI)</a:t>
            </a:r>
          </a:p>
          <a:p>
            <a:pPr marL="1714500" lvl="3" indent="-342900" algn="just" eaLnBrk="1" hangingPunct="1">
              <a:buFont typeface="Arial" pitchFamily="34" charset="0"/>
              <a:buChar char="•"/>
              <a:defRPr/>
            </a:pPr>
            <a:r>
              <a:rPr lang="fr-FR" sz="2000" i="1" dirty="0" smtClean="0">
                <a:latin typeface="Tahoma" pitchFamily="34" charset="0"/>
                <a:ea typeface="Tahoma" pitchFamily="34" charset="0"/>
                <a:cs typeface="Tahoma" pitchFamily="34" charset="0"/>
              </a:rPr>
              <a:t>accessibilité aux services publics (schéma)</a:t>
            </a:r>
          </a:p>
          <a:p>
            <a:pPr marL="1714500" lvl="3" indent="-342900" algn="just" eaLnBrk="1" hangingPunct="1">
              <a:buFont typeface="Arial" pitchFamily="34" charset="0"/>
              <a:buChar char="•"/>
              <a:defRPr/>
            </a:pPr>
            <a:endParaRPr lang="fr-FR" sz="2000" i="1" dirty="0" smtClean="0">
              <a:latin typeface="Tahoma" pitchFamily="34" charset="0"/>
              <a:ea typeface="Tahoma" pitchFamily="34" charset="0"/>
              <a:cs typeface="Tahoma" pitchFamily="34" charset="0"/>
            </a:endParaRPr>
          </a:p>
          <a:p>
            <a:pPr marL="342900" indent="-342900" algn="just" eaLnBrk="1" hangingPunct="1">
              <a:buFont typeface="Wingdings" pitchFamily="2" charset="2"/>
              <a:buChar char="§"/>
              <a:defRPr/>
            </a:pPr>
            <a:r>
              <a:rPr lang="fr-FR" sz="2400" dirty="0" smtClean="0">
                <a:latin typeface="Tahoma" pitchFamily="34" charset="0"/>
                <a:ea typeface="Tahoma" pitchFamily="34" charset="0"/>
                <a:cs typeface="Tahoma" pitchFamily="34" charset="0"/>
              </a:rPr>
              <a:t>Le rôle de la MD :</a:t>
            </a:r>
          </a:p>
          <a:p>
            <a:pPr marL="1257300" lvl="2" indent="-342900" algn="just" eaLnBrk="1" hangingPunct="1">
              <a:buFont typeface="Wingdings" pitchFamily="2" charset="2"/>
              <a:buChar char="ü"/>
              <a:defRPr/>
            </a:pPr>
            <a:r>
              <a:rPr lang="fr-FR" sz="2400" dirty="0" smtClean="0">
                <a:latin typeface="Tahoma" pitchFamily="34" charset="0"/>
                <a:ea typeface="Tahoma" pitchFamily="34" charset="0"/>
                <a:cs typeface="Tahoma" pitchFamily="34" charset="0"/>
              </a:rPr>
              <a:t>Intervenir de manière complémentaire et efficace auprès des réseaux structurés</a:t>
            </a:r>
          </a:p>
          <a:p>
            <a:pPr marL="1257300" lvl="2" indent="-342900" algn="just" eaLnBrk="1" hangingPunct="1">
              <a:buFont typeface="Wingdings" pitchFamily="2" charset="2"/>
              <a:buChar char="ü"/>
              <a:defRPr/>
            </a:pPr>
            <a:r>
              <a:rPr lang="fr-FR" sz="2400" dirty="0" smtClean="0">
                <a:latin typeface="Tahoma" pitchFamily="34" charset="0"/>
                <a:ea typeface="Tahoma" pitchFamily="34" charset="0"/>
                <a:cs typeface="Tahoma" pitchFamily="34" charset="0"/>
              </a:rPr>
              <a:t>Conserver une action de proximité et de solidarité auprès des territoires ruraux</a:t>
            </a:r>
          </a:p>
          <a:p>
            <a:pPr marL="1257300" lvl="2" indent="-342900" algn="just" eaLnBrk="1" hangingPunct="1">
              <a:buFont typeface="Wingdings" pitchFamily="2" charset="2"/>
              <a:buChar char="ü"/>
              <a:defRPr/>
            </a:pPr>
            <a:r>
              <a:rPr lang="fr-FR" sz="2400" dirty="0" smtClean="0">
                <a:latin typeface="Tahoma" pitchFamily="34" charset="0"/>
                <a:ea typeface="Tahoma" pitchFamily="34" charset="0"/>
                <a:cs typeface="Tahoma" pitchFamily="34" charset="0"/>
              </a:rPr>
              <a:t>Mutualiser et stabiliser des services pour en faire bénéficier le réseau</a:t>
            </a:r>
          </a:p>
          <a:p>
            <a:pPr eaLnBrk="1" hangingPunct="1">
              <a:spcBef>
                <a:spcPct val="0"/>
              </a:spcBef>
            </a:pPr>
            <a:endParaRPr lang="fr-FR" dirty="0" smtClean="0"/>
          </a:p>
          <a:p>
            <a:pPr eaLnBrk="1" hangingPunct="1">
              <a:spcBef>
                <a:spcPct val="0"/>
              </a:spcBef>
            </a:pPr>
            <a:endParaRPr lang="fr-FR" dirty="0" smtClean="0"/>
          </a:p>
        </p:txBody>
      </p:sp>
      <p:sp>
        <p:nvSpPr>
          <p:cNvPr id="256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ea typeface="ヒラギノ角ゴ Pro W3"/>
                <a:cs typeface="ヒラギノ角ゴ Pro W3"/>
              </a:defRPr>
            </a:lvl1pPr>
            <a:lvl2pPr marL="742875" indent="-285722">
              <a:defRPr sz="2400">
                <a:solidFill>
                  <a:schemeClr val="tx1"/>
                </a:solidFill>
                <a:latin typeface="Times" pitchFamily="18" charset="0"/>
                <a:ea typeface="ヒラギノ角ゴ Pro W3"/>
                <a:cs typeface="ヒラギノ角ゴ Pro W3"/>
              </a:defRPr>
            </a:lvl2pPr>
            <a:lvl3pPr marL="1142885" indent="-228577">
              <a:defRPr sz="2400">
                <a:solidFill>
                  <a:schemeClr val="tx1"/>
                </a:solidFill>
                <a:latin typeface="Times" pitchFamily="18" charset="0"/>
                <a:ea typeface="ヒラギノ角ゴ Pro W3"/>
                <a:cs typeface="ヒラギノ角ゴ Pro W3"/>
              </a:defRPr>
            </a:lvl3pPr>
            <a:lvl4pPr marL="1600040" indent="-228577">
              <a:defRPr sz="2400">
                <a:solidFill>
                  <a:schemeClr val="tx1"/>
                </a:solidFill>
                <a:latin typeface="Times" pitchFamily="18" charset="0"/>
                <a:ea typeface="ヒラギノ角ゴ Pro W3"/>
                <a:cs typeface="ヒラギノ角ゴ Pro W3"/>
              </a:defRPr>
            </a:lvl4pPr>
            <a:lvl5pPr marL="2057194" indent="-228577">
              <a:defRPr sz="2400">
                <a:solidFill>
                  <a:schemeClr val="tx1"/>
                </a:solidFill>
                <a:latin typeface="Times" pitchFamily="18" charset="0"/>
                <a:ea typeface="ヒラギノ角ゴ Pro W3"/>
                <a:cs typeface="ヒラギノ角ゴ Pro W3"/>
              </a:defRPr>
            </a:lvl5pPr>
            <a:lvl6pPr marL="2514348" indent="-228577" eaLnBrk="0" fontAlgn="base" hangingPunct="0">
              <a:spcBef>
                <a:spcPct val="0"/>
              </a:spcBef>
              <a:spcAft>
                <a:spcPct val="0"/>
              </a:spcAft>
              <a:defRPr sz="2400">
                <a:solidFill>
                  <a:schemeClr val="tx1"/>
                </a:solidFill>
                <a:latin typeface="Times" pitchFamily="18" charset="0"/>
                <a:ea typeface="ヒラギノ角ゴ Pro W3"/>
                <a:cs typeface="ヒラギノ角ゴ Pro W3"/>
              </a:defRPr>
            </a:lvl6pPr>
            <a:lvl7pPr marL="2971503" indent="-228577" eaLnBrk="0" fontAlgn="base" hangingPunct="0">
              <a:spcBef>
                <a:spcPct val="0"/>
              </a:spcBef>
              <a:spcAft>
                <a:spcPct val="0"/>
              </a:spcAft>
              <a:defRPr sz="2400">
                <a:solidFill>
                  <a:schemeClr val="tx1"/>
                </a:solidFill>
                <a:latin typeface="Times" pitchFamily="18" charset="0"/>
                <a:ea typeface="ヒラギノ角ゴ Pro W3"/>
                <a:cs typeface="ヒラギノ角ゴ Pro W3"/>
              </a:defRPr>
            </a:lvl7pPr>
            <a:lvl8pPr marL="3428657" indent="-228577" eaLnBrk="0" fontAlgn="base" hangingPunct="0">
              <a:spcBef>
                <a:spcPct val="0"/>
              </a:spcBef>
              <a:spcAft>
                <a:spcPct val="0"/>
              </a:spcAft>
              <a:defRPr sz="2400">
                <a:solidFill>
                  <a:schemeClr val="tx1"/>
                </a:solidFill>
                <a:latin typeface="Times" pitchFamily="18" charset="0"/>
                <a:ea typeface="ヒラギノ角ゴ Pro W3"/>
                <a:cs typeface="ヒラギノ角ゴ Pro W3"/>
              </a:defRPr>
            </a:lvl8pPr>
            <a:lvl9pPr marL="3885812" indent="-228577" eaLnBrk="0" fontAlgn="base" hangingPunct="0">
              <a:spcBef>
                <a:spcPct val="0"/>
              </a:spcBef>
              <a:spcAft>
                <a:spcPct val="0"/>
              </a:spcAft>
              <a:defRPr sz="2400">
                <a:solidFill>
                  <a:schemeClr val="tx1"/>
                </a:solidFill>
                <a:latin typeface="Times" pitchFamily="18" charset="0"/>
                <a:ea typeface="ヒラギノ角ゴ Pro W3"/>
                <a:cs typeface="ヒラギノ角ゴ Pro W3"/>
              </a:defRPr>
            </a:lvl9pPr>
          </a:lstStyle>
          <a:p>
            <a:fld id="{1A5B252B-FFD9-4D4D-9007-99ACB58AF40D}" type="slidenum">
              <a:rPr lang="fr-FR" sz="1200"/>
              <a:pPr/>
              <a:t>15</a:t>
            </a:fld>
            <a:endParaRPr lang="fr-F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n’y aura plus de à proprement parler de « catalogue départemental » (mis</a:t>
            </a:r>
            <a:r>
              <a:rPr lang="fr-FR" baseline="0" dirty="0" smtClean="0"/>
              <a:t> à part l’exposition des données du Hub), mais des métadonnées produites et diffusées par la MD63, au service des OPAC / CMS locaux.</a:t>
            </a:r>
            <a:endParaRPr lang="fr-FR" dirty="0"/>
          </a:p>
        </p:txBody>
      </p:sp>
      <p:sp>
        <p:nvSpPr>
          <p:cNvPr id="4" name="Espace réservé du numéro de diapositive 3"/>
          <p:cNvSpPr>
            <a:spLocks noGrp="1"/>
          </p:cNvSpPr>
          <p:nvPr>
            <p:ph type="sldNum" sz="quarter" idx="10"/>
          </p:nvPr>
        </p:nvSpPr>
        <p:spPr/>
        <p:txBody>
          <a:bodyPr/>
          <a:lstStyle/>
          <a:p>
            <a:pPr>
              <a:defRPr/>
            </a:pPr>
            <a:fld id="{FE1DC99A-A78A-4316-AAE3-2DC52604B80F}" type="slidenum">
              <a:rPr lang="fr-FR" smtClean="0"/>
              <a:pPr>
                <a:defRPr/>
              </a:pPr>
              <a:t>16</a:t>
            </a:fld>
            <a:endParaRPr lang="fr-FR"/>
          </a:p>
        </p:txBody>
      </p:sp>
    </p:spTree>
    <p:extLst>
      <p:ext uri="{BB962C8B-B14F-4D97-AF65-F5344CB8AC3E}">
        <p14:creationId xmlns:p14="http://schemas.microsoft.com/office/powerpoint/2010/main" val="2880590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vert="horz"/>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extLst>
      <p:ext uri="{BB962C8B-B14F-4D97-AF65-F5344CB8AC3E}">
        <p14:creationId xmlns:p14="http://schemas.microsoft.com/office/powerpoint/2010/main" val="383792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08401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733273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p>
            <a:r>
              <a:rPr lang="fr-FR" smtClean="0"/>
              <a:t>Cliquez et modifiez le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vert="horz"/>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476704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extLst>
      <p:ext uri="{BB962C8B-B14F-4D97-AF65-F5344CB8AC3E}">
        <p14:creationId xmlns:p14="http://schemas.microsoft.com/office/powerpoint/2010/main" val="2741385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530583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790134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p>
            <a:r>
              <a:rPr lang="fr-FR" smtClean="0"/>
              <a:t>Cliquez et modifiez le titre</a:t>
            </a:r>
            <a:endParaRPr lang="fr-FR"/>
          </a:p>
        </p:txBody>
      </p:sp>
    </p:spTree>
    <p:extLst>
      <p:ext uri="{BB962C8B-B14F-4D97-AF65-F5344CB8AC3E}">
        <p14:creationId xmlns:p14="http://schemas.microsoft.com/office/powerpoint/2010/main" val="105781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058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1012184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628802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2" descr="fonds-masques-PP5.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a:solidFill>
            <a:schemeClr val="tx2"/>
          </a:solidFill>
          <a:latin typeface="+mj-lt"/>
          <a:ea typeface="ヒラギノ角ゴ Pro W3" charset="-128"/>
          <a:cs typeface="+mj-cs"/>
        </a:defRPr>
      </a:lvl1pPr>
      <a:lvl2pPr algn="ctr" rtl="0" eaLnBrk="0" fontAlgn="base" hangingPunct="0">
        <a:spcBef>
          <a:spcPct val="0"/>
        </a:spcBef>
        <a:spcAft>
          <a:spcPct val="0"/>
        </a:spcAft>
        <a:defRPr sz="4400">
          <a:solidFill>
            <a:schemeClr val="tx2"/>
          </a:solidFill>
          <a:latin typeface="Times" charset="0"/>
          <a:ea typeface="ヒラギノ角ゴ Pro W3" charset="-128"/>
        </a:defRPr>
      </a:lvl2pPr>
      <a:lvl3pPr algn="ctr" rtl="0" eaLnBrk="0" fontAlgn="base" hangingPunct="0">
        <a:spcBef>
          <a:spcPct val="0"/>
        </a:spcBef>
        <a:spcAft>
          <a:spcPct val="0"/>
        </a:spcAft>
        <a:defRPr sz="4400">
          <a:solidFill>
            <a:schemeClr val="tx2"/>
          </a:solidFill>
          <a:latin typeface="Times" charset="0"/>
          <a:ea typeface="ヒラギノ角ゴ Pro W3" charset="-128"/>
        </a:defRPr>
      </a:lvl3pPr>
      <a:lvl4pPr algn="ctr" rtl="0" eaLnBrk="0" fontAlgn="base" hangingPunct="0">
        <a:spcBef>
          <a:spcPct val="0"/>
        </a:spcBef>
        <a:spcAft>
          <a:spcPct val="0"/>
        </a:spcAft>
        <a:defRPr sz="4400">
          <a:solidFill>
            <a:schemeClr val="tx2"/>
          </a:solidFill>
          <a:latin typeface="Times" charset="0"/>
          <a:ea typeface="ヒラギノ角ゴ Pro W3" charset="-128"/>
        </a:defRPr>
      </a:lvl4pPr>
      <a:lvl5pPr algn="ctr" rtl="0" eaLnBrk="0" fontAlgn="base" hangingPunct="0">
        <a:spcBef>
          <a:spcPct val="0"/>
        </a:spcBef>
        <a:spcAft>
          <a:spcPct val="0"/>
        </a:spcAft>
        <a:defRPr sz="4400">
          <a:solidFill>
            <a:schemeClr val="tx2"/>
          </a:solidFill>
          <a:latin typeface="Times" charset="0"/>
          <a:ea typeface="ヒラギノ角ゴ Pro W3"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defRPr>
      </a:lvl5pPr>
      <a:lvl6pPr marL="2514600" indent="-228600" algn="l" rtl="0" fontAlgn="base">
        <a:spcBef>
          <a:spcPct val="20000"/>
        </a:spcBef>
        <a:spcAft>
          <a:spcPct val="0"/>
        </a:spcAft>
        <a:buChar char="»"/>
        <a:defRPr sz="2000">
          <a:solidFill>
            <a:schemeClr val="tx1"/>
          </a:solidFill>
          <a:latin typeface="+mn-lt"/>
          <a:ea typeface="ヒラギノ角ゴ Pro W3" charset="-128"/>
        </a:defRPr>
      </a:lvl6pPr>
      <a:lvl7pPr marL="2971800" indent="-228600" algn="l" rtl="0" fontAlgn="base">
        <a:spcBef>
          <a:spcPct val="20000"/>
        </a:spcBef>
        <a:spcAft>
          <a:spcPct val="0"/>
        </a:spcAft>
        <a:buChar char="»"/>
        <a:defRPr sz="2000">
          <a:solidFill>
            <a:schemeClr val="tx1"/>
          </a:solidFill>
          <a:latin typeface="+mn-lt"/>
          <a:ea typeface="ヒラギノ角ゴ Pro W3" charset="-128"/>
        </a:defRPr>
      </a:lvl7pPr>
      <a:lvl8pPr marL="3429000" indent="-228600" algn="l" rtl="0" fontAlgn="base">
        <a:spcBef>
          <a:spcPct val="20000"/>
        </a:spcBef>
        <a:spcAft>
          <a:spcPct val="0"/>
        </a:spcAft>
        <a:buChar char="»"/>
        <a:defRPr sz="2000">
          <a:solidFill>
            <a:schemeClr val="tx1"/>
          </a:solidFill>
          <a:latin typeface="+mn-lt"/>
          <a:ea typeface="ヒラギノ角ゴ Pro W3" charset="-128"/>
        </a:defRPr>
      </a:lvl8pPr>
      <a:lvl9pPr marL="3886200" indent="-228600" algn="l" rtl="0" fontAlgn="base">
        <a:spcBef>
          <a:spcPct val="20000"/>
        </a:spcBef>
        <a:spcAft>
          <a:spcPct val="0"/>
        </a:spcAft>
        <a:buChar char="»"/>
        <a:defRPr sz="2000">
          <a:solidFill>
            <a:schemeClr val="tx1"/>
          </a:solidFill>
          <a:latin typeface="+mn-lt"/>
          <a:ea typeface="ヒラギノ角ゴ Pro W3"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lideshare.net/DominiqueLahary/la-rforme-territoriale-et-les-bibliothque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gif"/></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914400" y="1339850"/>
            <a:ext cx="731520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ヒラギノ角ゴ Pro W3" charset="-128"/>
              </a:defRPr>
            </a:lvl1pPr>
            <a:lvl2pPr marL="742950" indent="-285750">
              <a:defRPr sz="2400">
                <a:solidFill>
                  <a:schemeClr val="tx1"/>
                </a:solidFill>
                <a:latin typeface="Times" charset="0"/>
                <a:ea typeface="ヒラギノ角ゴ Pro W3" charset="-128"/>
              </a:defRPr>
            </a:lvl2pPr>
            <a:lvl3pPr marL="1143000" indent="-228600">
              <a:defRPr sz="2400">
                <a:solidFill>
                  <a:schemeClr val="tx1"/>
                </a:solidFill>
                <a:latin typeface="Times" charset="0"/>
                <a:ea typeface="ヒラギノ角ゴ Pro W3" charset="-128"/>
              </a:defRPr>
            </a:lvl3pPr>
            <a:lvl4pPr marL="1600200" indent="-228600">
              <a:defRPr sz="2400">
                <a:solidFill>
                  <a:schemeClr val="tx1"/>
                </a:solidFill>
                <a:latin typeface="Times" charset="0"/>
                <a:ea typeface="ヒラギノ角ゴ Pro W3" charset="-128"/>
              </a:defRPr>
            </a:lvl4pPr>
            <a:lvl5pPr marL="2057400" indent="-228600">
              <a:defRPr sz="2400">
                <a:solidFill>
                  <a:schemeClr val="tx1"/>
                </a:solidFill>
                <a:latin typeface="Times"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charset="0"/>
                <a:ea typeface="ヒラギノ角ゴ Pro W3" charset="-128"/>
              </a:defRPr>
            </a:lvl9pPr>
          </a:lstStyle>
          <a:p>
            <a:pPr algn="ctr"/>
            <a:r>
              <a:rPr lang="fr-FR" sz="4000" b="1" dirty="0" err="1" smtClean="0">
                <a:solidFill>
                  <a:schemeClr val="bg1"/>
                </a:solidFill>
                <a:latin typeface="Arial" charset="0"/>
              </a:rPr>
              <a:t>Mediadôme</a:t>
            </a:r>
            <a:endParaRPr lang="fr-FR" sz="4000" b="1" dirty="0" smtClean="0">
              <a:solidFill>
                <a:schemeClr val="bg1"/>
              </a:solidFill>
              <a:latin typeface="Arial" charset="0"/>
            </a:endParaRPr>
          </a:p>
          <a:p>
            <a:pPr algn="ctr"/>
            <a:r>
              <a:rPr lang="fr-FR" sz="3600" dirty="0" smtClean="0">
                <a:solidFill>
                  <a:schemeClr val="bg1"/>
                </a:solidFill>
                <a:latin typeface="Arial" charset="0"/>
              </a:rPr>
              <a:t>La plateforme </a:t>
            </a:r>
            <a:r>
              <a:rPr lang="fr-FR" sz="3600" dirty="0" smtClean="0">
                <a:solidFill>
                  <a:schemeClr val="bg1"/>
                </a:solidFill>
                <a:latin typeface="Arial" charset="0"/>
              </a:rPr>
              <a:t>de services numériques </a:t>
            </a:r>
            <a:r>
              <a:rPr lang="fr-FR" sz="3600" dirty="0" smtClean="0">
                <a:solidFill>
                  <a:schemeClr val="bg1"/>
                </a:solidFill>
                <a:latin typeface="Arial" charset="0"/>
              </a:rPr>
              <a:t>mutualisés de </a:t>
            </a:r>
            <a:r>
              <a:rPr lang="fr-FR" sz="3600" dirty="0" smtClean="0">
                <a:solidFill>
                  <a:schemeClr val="bg1"/>
                </a:solidFill>
                <a:latin typeface="Arial" charset="0"/>
              </a:rPr>
              <a:t>la Médiathèque départementale du Puy-de-Dôme</a:t>
            </a:r>
            <a:endParaRPr lang="fr-FR" sz="3600" dirty="0">
              <a:solidFill>
                <a:schemeClr val="bg1"/>
              </a:solidFill>
              <a:latin typeface="Arial" charset="0"/>
            </a:endParaRPr>
          </a:p>
          <a:p>
            <a:pPr algn="ctr"/>
            <a:endParaRPr lang="fr-FR" sz="4000" b="1" dirty="0">
              <a:solidFill>
                <a:schemeClr val="bg1"/>
              </a:solidFill>
              <a:latin typeface="Arial" charset="0"/>
            </a:endParaRPr>
          </a:p>
          <a:p>
            <a:pPr algn="ctr"/>
            <a:r>
              <a:rPr lang="fr-FR" sz="2000" b="1" dirty="0" smtClean="0">
                <a:solidFill>
                  <a:schemeClr val="bg1"/>
                </a:solidFill>
                <a:latin typeface="Arial" charset="0"/>
              </a:rPr>
              <a:t>Juin </a:t>
            </a:r>
            <a:r>
              <a:rPr lang="fr-FR" sz="2000" b="1" dirty="0" smtClean="0">
                <a:solidFill>
                  <a:schemeClr val="bg1"/>
                </a:solidFill>
                <a:latin typeface="Arial" charset="0"/>
              </a:rPr>
              <a:t>2019</a:t>
            </a:r>
            <a:endParaRPr lang="fr-FR" sz="2000" b="1" dirty="0">
              <a:solidFill>
                <a:schemeClr val="bg1"/>
              </a:solidFill>
              <a:latin typeface="Arial" charset="0"/>
            </a:endParaRPr>
          </a:p>
        </p:txBody>
      </p:sp>
      <p:sp>
        <p:nvSpPr>
          <p:cNvPr id="3" name="ZoneTexte 1"/>
          <p:cNvSpPr txBox="1">
            <a:spLocks noChangeArrowheads="1"/>
          </p:cNvSpPr>
          <p:nvPr/>
        </p:nvSpPr>
        <p:spPr bwMode="auto">
          <a:xfrm>
            <a:off x="187325" y="6323013"/>
            <a:ext cx="16706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fr-FR" sz="1100" b="1" dirty="0" smtClean="0">
                <a:solidFill>
                  <a:schemeClr val="bg1"/>
                </a:solidFill>
                <a:latin typeface="Tahoma" pitchFamily="34" charset="0"/>
                <a:cs typeface="Tahoma" pitchFamily="34" charset="0"/>
              </a:rPr>
              <a:t>DGAD/DADCT/MD63</a:t>
            </a:r>
            <a:endParaRPr lang="fr-FR" sz="1100" b="1" i="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68263"/>
            <a:ext cx="7496175"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pied de page 3"/>
          <p:cNvSpPr txBox="1">
            <a:spLocks/>
          </p:cNvSpPr>
          <p:nvPr/>
        </p:nvSpPr>
        <p:spPr>
          <a:xfrm>
            <a:off x="5003800" y="6165850"/>
            <a:ext cx="4140200" cy="476250"/>
          </a:xfrm>
          <a:prstGeom prst="rect">
            <a:avLst/>
          </a:prstGeom>
        </p:spPr>
        <p:txBody>
          <a:bodyPr anchor="b"/>
          <a:lstStyle/>
          <a:p>
            <a:pPr fontAlgn="auto">
              <a:spcBef>
                <a:spcPts val="0"/>
              </a:spcBef>
              <a:spcAft>
                <a:spcPts val="0"/>
              </a:spcAft>
              <a:defRPr/>
            </a:pPr>
            <a:r>
              <a:rPr lang="it-IT" sz="1200" dirty="0">
                <a:latin typeface="+mn-lt"/>
                <a:cs typeface="+mn-cs"/>
              </a:rPr>
              <a:t>Dominique LAHARY,</a:t>
            </a:r>
          </a:p>
          <a:p>
            <a:pPr fontAlgn="auto">
              <a:spcBef>
                <a:spcPts val="0"/>
              </a:spcBef>
              <a:spcAft>
                <a:spcPts val="0"/>
              </a:spcAft>
              <a:defRPr/>
            </a:pPr>
            <a:r>
              <a:rPr lang="it-IT" sz="1200" dirty="0">
                <a:latin typeface="+mn-lt"/>
                <a:cs typeface="+mn-cs"/>
              </a:rPr>
              <a:t>Présentation réunion ABF “Réforme territoriale”</a:t>
            </a:r>
          </a:p>
          <a:p>
            <a:pPr fontAlgn="auto">
              <a:spcBef>
                <a:spcPts val="0"/>
              </a:spcBef>
              <a:spcAft>
                <a:spcPts val="0"/>
              </a:spcAft>
              <a:defRPr/>
            </a:pPr>
            <a:r>
              <a:rPr lang="it-IT" sz="1200" dirty="0">
                <a:latin typeface="+mn-lt"/>
                <a:cs typeface="+mn-cs"/>
              </a:rPr>
              <a:t>Saint-Flour 30/03/17</a:t>
            </a:r>
          </a:p>
          <a:p>
            <a:pPr fontAlgn="auto">
              <a:spcBef>
                <a:spcPts val="0"/>
              </a:spcBef>
              <a:spcAft>
                <a:spcPts val="0"/>
              </a:spcAft>
              <a:defRPr/>
            </a:pPr>
            <a:r>
              <a:rPr lang="it-IT" sz="1200" dirty="0">
                <a:latin typeface="+mn-lt"/>
                <a:cs typeface="+mn-cs"/>
                <a:hlinkClick r:id="rId3"/>
              </a:rPr>
              <a:t>https://www.slideshare.net/DominiqueLahary/la-rforme-territoriale-et-les-bibliothques</a:t>
            </a:r>
            <a:r>
              <a:rPr lang="it-IT" sz="1200" dirty="0">
                <a:latin typeface="+mn-lt"/>
                <a:cs typeface="+mn-cs"/>
              </a:rPr>
              <a:t> </a:t>
            </a:r>
          </a:p>
          <a:p>
            <a:pPr fontAlgn="auto">
              <a:spcBef>
                <a:spcPts val="0"/>
              </a:spcBef>
              <a:spcAft>
                <a:spcPts val="0"/>
              </a:spcAft>
              <a:defRPr/>
            </a:pPr>
            <a:endParaRPr lang="en-US" sz="1200" dirty="0">
              <a:latin typeface="+mn-lt"/>
              <a:cs typeface="+mn-cs"/>
            </a:endParaRPr>
          </a:p>
        </p:txBody>
      </p:sp>
      <p:sp>
        <p:nvSpPr>
          <p:cNvPr id="6148" name="Rectangle 1"/>
          <p:cNvSpPr>
            <a:spLocks noChangeArrowheads="1"/>
          </p:cNvSpPr>
          <p:nvPr/>
        </p:nvSpPr>
        <p:spPr bwMode="auto">
          <a:xfrm>
            <a:off x="76200" y="5084763"/>
            <a:ext cx="4572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a:latin typeface="Calibri" pitchFamily="34" charset="0"/>
                <a:cs typeface="Calibri" pitchFamily="34" charset="0"/>
              </a:rPr>
              <a:t>compétence partagée</a:t>
            </a:r>
          </a:p>
          <a:p>
            <a:r>
              <a:rPr lang="fr-FR" b="1">
                <a:latin typeface="Calibri" pitchFamily="34" charset="0"/>
                <a:cs typeface="Calibri" pitchFamily="34" charset="0"/>
              </a:rPr>
              <a:t>(art. 103 et s. loi NOTRe)</a:t>
            </a:r>
          </a:p>
        </p:txBody>
      </p:sp>
    </p:spTree>
    <p:extLst>
      <p:ext uri="{BB962C8B-B14F-4D97-AF65-F5344CB8AC3E}">
        <p14:creationId xmlns:p14="http://schemas.microsoft.com/office/powerpoint/2010/main" val="680481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143000"/>
          </a:xfrm>
        </p:spPr>
        <p:txBody>
          <a:bodyPr/>
          <a:lstStyle/>
          <a:p>
            <a:r>
              <a:rPr lang="fr-FR" b="1" dirty="0" smtClean="0">
                <a:solidFill>
                  <a:schemeClr val="tx2">
                    <a:satMod val="130000"/>
                  </a:schemeClr>
                </a:solidFill>
                <a:latin typeface="Calibri" pitchFamily="34" charset="0"/>
                <a:cs typeface="Calibri" pitchFamily="34" charset="0"/>
              </a:rPr>
              <a:t>Objectifs du projet</a:t>
            </a:r>
            <a:endParaRPr lang="fr-FR" dirty="0"/>
          </a:p>
        </p:txBody>
      </p:sp>
      <p:sp>
        <p:nvSpPr>
          <p:cNvPr id="4" name="Espace réservé du contenu 2"/>
          <p:cNvSpPr>
            <a:spLocks noGrp="1"/>
          </p:cNvSpPr>
          <p:nvPr>
            <p:ph idx="1"/>
          </p:nvPr>
        </p:nvSpPr>
        <p:spPr bwMode="auto">
          <a:xfrm>
            <a:off x="395536" y="980728"/>
            <a:ext cx="8229600" cy="54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80963" indent="0" eaLnBrk="1" hangingPunct="1">
              <a:buFontTx/>
              <a:buChar char="-"/>
            </a:pPr>
            <a:r>
              <a:rPr lang="fr-FR" sz="2400" dirty="0" smtClean="0">
                <a:latin typeface="Calibri" pitchFamily="34" charset="0"/>
                <a:cs typeface="Calibri" pitchFamily="34" charset="0"/>
              </a:rPr>
              <a:t> </a:t>
            </a:r>
            <a:r>
              <a:rPr lang="fr-FR" sz="2400" b="1" dirty="0">
                <a:effectLst>
                  <a:outerShdw blurRad="38100" dist="38100" dir="2700000" algn="tl">
                    <a:srgbClr val="000000">
                      <a:alpha val="43137"/>
                    </a:srgbClr>
                  </a:outerShdw>
                </a:effectLst>
                <a:latin typeface="Calibri" pitchFamily="34" charset="0"/>
                <a:cs typeface="Calibri" pitchFamily="34" charset="0"/>
              </a:rPr>
              <a:t>Améliorer les services offerts aux habitants </a:t>
            </a:r>
            <a:r>
              <a:rPr lang="fr-FR" sz="2400" dirty="0">
                <a:latin typeface="Calibri" pitchFamily="34" charset="0"/>
                <a:cs typeface="Calibri" pitchFamily="34" charset="0"/>
              </a:rPr>
              <a:t>en facilitant l’accès à l’information, aux connaissances, à la culture, par les bibliothèques-médiathèques du </a:t>
            </a:r>
            <a:r>
              <a:rPr lang="fr-FR" sz="2400" dirty="0" smtClean="0">
                <a:latin typeface="Calibri" pitchFamily="34" charset="0"/>
                <a:cs typeface="Calibri" pitchFamily="34" charset="0"/>
              </a:rPr>
              <a:t>département</a:t>
            </a:r>
            <a:endParaRPr lang="fr-FR" sz="2400" dirty="0">
              <a:latin typeface="Calibri" pitchFamily="34" charset="0"/>
              <a:cs typeface="Calibri" pitchFamily="34" charset="0"/>
            </a:endParaRPr>
          </a:p>
          <a:p>
            <a:pPr marL="80963" indent="0" eaLnBrk="1" hangingPunct="1">
              <a:buFontTx/>
              <a:buChar char="-"/>
            </a:pPr>
            <a:r>
              <a:rPr lang="fr-FR" sz="2400" dirty="0">
                <a:latin typeface="Calibri" pitchFamily="34" charset="0"/>
                <a:cs typeface="Calibri" pitchFamily="34" charset="0"/>
              </a:rPr>
              <a:t> </a:t>
            </a:r>
            <a:r>
              <a:rPr lang="fr-FR" sz="2400" b="1" dirty="0">
                <a:effectLst>
                  <a:outerShdw blurRad="38100" dist="38100" dir="2700000" algn="tl">
                    <a:srgbClr val="000000">
                      <a:alpha val="43137"/>
                    </a:srgbClr>
                  </a:outerShdw>
                </a:effectLst>
                <a:latin typeface="Calibri" pitchFamily="34" charset="0"/>
                <a:cs typeface="Calibri" pitchFamily="34" charset="0"/>
              </a:rPr>
              <a:t>Mutualiser les tâches de gestion interne </a:t>
            </a:r>
            <a:r>
              <a:rPr lang="fr-FR" sz="2400" dirty="0">
                <a:latin typeface="Calibri" pitchFamily="34" charset="0"/>
                <a:cs typeface="Calibri" pitchFamily="34" charset="0"/>
              </a:rPr>
              <a:t>pour permettre aux bibliothécaires salariés et bénévoles de se consacrer à l’accueil du public, aux animations et actions de médiation </a:t>
            </a:r>
          </a:p>
          <a:p>
            <a:pPr marL="80963" indent="0" eaLnBrk="1" hangingPunct="1">
              <a:buFontTx/>
              <a:buChar char="-"/>
            </a:pPr>
            <a:r>
              <a:rPr lang="fr-FR" sz="2400" b="1" dirty="0">
                <a:effectLst>
                  <a:outerShdw blurRad="38100" dist="38100" dir="2700000" algn="tl">
                    <a:srgbClr val="000000">
                      <a:alpha val="43137"/>
                    </a:srgbClr>
                  </a:outerShdw>
                </a:effectLst>
                <a:latin typeface="Calibri" pitchFamily="34" charset="0"/>
                <a:cs typeface="Calibri" pitchFamily="34" charset="0"/>
              </a:rPr>
              <a:t>Accompagner les </a:t>
            </a:r>
            <a:r>
              <a:rPr lang="fr-FR" sz="2400" b="1" dirty="0" smtClean="0">
                <a:effectLst>
                  <a:outerShdw blurRad="38100" dist="38100" dir="2700000" algn="tl">
                    <a:srgbClr val="000000">
                      <a:alpha val="43137"/>
                    </a:srgbClr>
                  </a:outerShdw>
                </a:effectLst>
                <a:latin typeface="Calibri" pitchFamily="34" charset="0"/>
                <a:cs typeface="Calibri" pitchFamily="34" charset="0"/>
              </a:rPr>
              <a:t>bibliothèques </a:t>
            </a:r>
            <a:r>
              <a:rPr lang="fr-FR" sz="2400" dirty="0">
                <a:latin typeface="Calibri" pitchFamily="34" charset="0"/>
                <a:cs typeface="Calibri" pitchFamily="34" charset="0"/>
              </a:rPr>
              <a:t>pour s’adapter à l’évolution des pratiques culturelles générée par le développement des usages numériques </a:t>
            </a:r>
            <a:endParaRPr lang="fr-FR" sz="2400" dirty="0" smtClean="0">
              <a:latin typeface="Calibri" pitchFamily="34" charset="0"/>
              <a:cs typeface="Calibri" pitchFamily="34" charset="0"/>
            </a:endParaRPr>
          </a:p>
          <a:p>
            <a:pPr marL="80963" indent="0" eaLnBrk="1" hangingPunct="1">
              <a:buFontTx/>
              <a:buChar char="-"/>
            </a:pPr>
            <a:r>
              <a:rPr lang="fr-FR" sz="2400" dirty="0"/>
              <a:t> </a:t>
            </a:r>
            <a:r>
              <a:rPr lang="fr-FR" sz="2400" b="1" dirty="0">
                <a:effectLst>
                  <a:outerShdw blurRad="38100" dist="38100" dir="2700000" algn="tl">
                    <a:srgbClr val="000000">
                      <a:alpha val="43137"/>
                    </a:srgbClr>
                  </a:outerShdw>
                </a:effectLst>
                <a:latin typeface="Calibri" pitchFamily="34" charset="0"/>
                <a:cs typeface="Calibri" pitchFamily="34" charset="0"/>
              </a:rPr>
              <a:t>G</a:t>
            </a:r>
            <a:r>
              <a:rPr lang="fr-FR" sz="2400" b="1" dirty="0" smtClean="0">
                <a:effectLst>
                  <a:outerShdw blurRad="38100" dist="38100" dir="2700000" algn="tl">
                    <a:srgbClr val="000000">
                      <a:alpha val="43137"/>
                    </a:srgbClr>
                  </a:outerShdw>
                </a:effectLst>
                <a:latin typeface="Calibri" pitchFamily="34" charset="0"/>
                <a:cs typeface="Calibri" pitchFamily="34" charset="0"/>
              </a:rPr>
              <a:t>arantir </a:t>
            </a:r>
            <a:r>
              <a:rPr lang="fr-FR" sz="2400" b="1" dirty="0">
                <a:effectLst>
                  <a:outerShdw blurRad="38100" dist="38100" dir="2700000" algn="tl">
                    <a:srgbClr val="000000">
                      <a:alpha val="43137"/>
                    </a:srgbClr>
                  </a:outerShdw>
                </a:effectLst>
                <a:latin typeface="Calibri" pitchFamily="34" charset="0"/>
                <a:cs typeface="Calibri" pitchFamily="34" charset="0"/>
              </a:rPr>
              <a:t>une qualité de service</a:t>
            </a:r>
            <a:r>
              <a:rPr lang="fr-FR" sz="2400" dirty="0">
                <a:latin typeface="Calibri" pitchFamily="34" charset="0"/>
                <a:cs typeface="Calibri" pitchFamily="34" charset="0"/>
              </a:rPr>
              <a:t>, un accompagnement de proximité et une expertise métier par la Médiathèque départementale </a:t>
            </a:r>
            <a:r>
              <a:rPr lang="fr-FR" sz="2400" dirty="0" smtClean="0">
                <a:latin typeface="Calibri" pitchFamily="34" charset="0"/>
                <a:cs typeface="Calibri" pitchFamily="34" charset="0"/>
              </a:rPr>
              <a:t> </a:t>
            </a:r>
            <a:endParaRPr lang="fr-FR" sz="2400" dirty="0">
              <a:latin typeface="Calibri" pitchFamily="34" charset="0"/>
              <a:cs typeface="Calibri" pitchFamily="34" charset="0"/>
            </a:endParaRPr>
          </a:p>
          <a:p>
            <a:pPr marL="80963" indent="0" eaLnBrk="1" hangingPunct="1">
              <a:buFontTx/>
              <a:buChar char="-"/>
            </a:pPr>
            <a:endParaRPr lang="fr-FR" sz="2800" dirty="0" smtClean="0">
              <a:latin typeface="Calibri" pitchFamily="34" charset="0"/>
              <a:cs typeface="Calibri" pitchFamily="34" charset="0"/>
            </a:endParaRPr>
          </a:p>
          <a:p>
            <a:pPr marL="80963" indent="0" eaLnBrk="1" hangingPunct="1">
              <a:buFontTx/>
              <a:buChar char="-"/>
            </a:pPr>
            <a:endParaRPr lang="fr-FR" sz="2800" dirty="0" smtClean="0">
              <a:latin typeface="Calibri" pitchFamily="34" charset="0"/>
              <a:cs typeface="Calibri" pitchFamily="34" charset="0"/>
            </a:endParaRPr>
          </a:p>
          <a:p>
            <a:pPr marL="80963" indent="0" eaLnBrk="1" hangingPunct="1">
              <a:buFont typeface="Wingdings 2" pitchFamily="18" charset="2"/>
              <a:buNone/>
            </a:pPr>
            <a:endParaRPr lang="fr-FR" sz="2800" dirty="0" smtClean="0">
              <a:latin typeface="Calibri" pitchFamily="34" charset="0"/>
              <a:cs typeface="Calibri" pitchFamily="34" charset="0"/>
            </a:endParaRPr>
          </a:p>
          <a:p>
            <a:pPr marL="80963" indent="0" eaLnBrk="1" hangingPunct="1">
              <a:buFontTx/>
              <a:buChar char="-"/>
            </a:pPr>
            <a:endParaRPr lang="fr-FR" sz="2800" dirty="0" smtClean="0">
              <a:latin typeface="Calibri" pitchFamily="34" charset="0"/>
              <a:cs typeface="Calibri" pitchFamily="34" charset="0"/>
            </a:endParaRPr>
          </a:p>
          <a:p>
            <a:pPr marL="80963" indent="0" eaLnBrk="1" hangingPunct="1">
              <a:buFont typeface="Wingdings 2" pitchFamily="18" charset="2"/>
              <a:buNone/>
            </a:pPr>
            <a:endParaRPr lang="fr-FR" sz="2800" dirty="0" smtClean="0">
              <a:latin typeface="Calibri" pitchFamily="34" charset="0"/>
              <a:cs typeface="Calibri" pitchFamily="34" charset="0"/>
            </a:endParaRPr>
          </a:p>
          <a:p>
            <a:pPr marL="80963" indent="0" eaLnBrk="1" hangingPunct="1">
              <a:buFont typeface="Wingdings 2" pitchFamily="18" charset="2"/>
              <a:buNone/>
            </a:pPr>
            <a:endParaRPr lang="fr-FR" dirty="0" smtClean="0">
              <a:latin typeface="Calibri" pitchFamily="34" charset="0"/>
              <a:cs typeface="Calibri" pitchFamily="34" charset="0"/>
            </a:endParaRPr>
          </a:p>
        </p:txBody>
      </p:sp>
    </p:spTree>
    <p:extLst>
      <p:ext uri="{BB962C8B-B14F-4D97-AF65-F5344CB8AC3E}">
        <p14:creationId xmlns:p14="http://schemas.microsoft.com/office/powerpoint/2010/main" val="2327580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79388" y="260350"/>
            <a:ext cx="8713787" cy="6048970"/>
          </a:xfrm>
          <a:prstGeom prst="rect">
            <a:avLst/>
          </a:prstGeom>
          <a:noFill/>
          <a:extLst/>
        </p:spPr>
        <p:txBody>
          <a:bodyPr/>
          <a:lstStyle>
            <a:lvl1pPr algn="ctr" rtl="0" eaLnBrk="0" fontAlgn="base" hangingPunct="0">
              <a:spcBef>
                <a:spcPct val="0"/>
              </a:spcBef>
              <a:spcAft>
                <a:spcPct val="0"/>
              </a:spcAft>
              <a:defRPr sz="4400">
                <a:solidFill>
                  <a:schemeClr val="tx2"/>
                </a:solidFill>
                <a:latin typeface="+mj-lt"/>
                <a:ea typeface="ヒラギノ角ゴ Pro W3" charset="-128"/>
                <a:cs typeface="+mj-cs"/>
              </a:defRPr>
            </a:lvl1pPr>
            <a:lvl2pPr algn="ctr" rtl="0" eaLnBrk="0" fontAlgn="base" hangingPunct="0">
              <a:spcBef>
                <a:spcPct val="0"/>
              </a:spcBef>
              <a:spcAft>
                <a:spcPct val="0"/>
              </a:spcAft>
              <a:defRPr sz="4400">
                <a:solidFill>
                  <a:schemeClr val="tx2"/>
                </a:solidFill>
                <a:latin typeface="Times" charset="0"/>
                <a:ea typeface="ヒラギノ角ゴ Pro W3" charset="-128"/>
              </a:defRPr>
            </a:lvl2pPr>
            <a:lvl3pPr algn="ctr" rtl="0" eaLnBrk="0" fontAlgn="base" hangingPunct="0">
              <a:spcBef>
                <a:spcPct val="0"/>
              </a:spcBef>
              <a:spcAft>
                <a:spcPct val="0"/>
              </a:spcAft>
              <a:defRPr sz="4400">
                <a:solidFill>
                  <a:schemeClr val="tx2"/>
                </a:solidFill>
                <a:latin typeface="Times" charset="0"/>
                <a:ea typeface="ヒラギノ角ゴ Pro W3" charset="-128"/>
              </a:defRPr>
            </a:lvl3pPr>
            <a:lvl4pPr algn="ctr" rtl="0" eaLnBrk="0" fontAlgn="base" hangingPunct="0">
              <a:spcBef>
                <a:spcPct val="0"/>
              </a:spcBef>
              <a:spcAft>
                <a:spcPct val="0"/>
              </a:spcAft>
              <a:defRPr sz="4400">
                <a:solidFill>
                  <a:schemeClr val="tx2"/>
                </a:solidFill>
                <a:latin typeface="Times" charset="0"/>
                <a:ea typeface="ヒラギノ角ゴ Pro W3" charset="-128"/>
              </a:defRPr>
            </a:lvl4pPr>
            <a:lvl5pPr algn="ctr" rtl="0" eaLnBrk="0" fontAlgn="base" hangingPunct="0">
              <a:spcBef>
                <a:spcPct val="0"/>
              </a:spcBef>
              <a:spcAft>
                <a:spcPct val="0"/>
              </a:spcAft>
              <a:defRPr sz="4400">
                <a:solidFill>
                  <a:schemeClr val="tx2"/>
                </a:solidFill>
                <a:latin typeface="Times" charset="0"/>
                <a:ea typeface="ヒラギノ角ゴ Pro W3"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just" eaLnBrk="1" hangingPunct="1">
              <a:defRPr/>
            </a:pPr>
            <a:r>
              <a:rPr lang="fr-FR" sz="2400" b="1" dirty="0" smtClean="0">
                <a:latin typeface="Tahoma" pitchFamily="34" charset="0"/>
                <a:ea typeface="Tahoma" pitchFamily="34" charset="0"/>
                <a:cs typeface="Tahoma" pitchFamily="34" charset="0"/>
              </a:rPr>
              <a:t>Qu’entend-on par plateforme de services numériques ?</a:t>
            </a:r>
            <a:r>
              <a:rPr lang="fr-FR" sz="2400" dirty="0" smtClean="0">
                <a:latin typeface="Tahoma" pitchFamily="34" charset="0"/>
                <a:ea typeface="Tahoma" pitchFamily="34" charset="0"/>
                <a:cs typeface="Tahoma" pitchFamily="34" charset="0"/>
              </a:rPr>
              <a:t>	</a:t>
            </a:r>
          </a:p>
        </p:txBody>
      </p:sp>
      <p:sp>
        <p:nvSpPr>
          <p:cNvPr id="5" name="ZoneTexte 1"/>
          <p:cNvSpPr txBox="1">
            <a:spLocks noChangeArrowheads="1"/>
          </p:cNvSpPr>
          <p:nvPr/>
        </p:nvSpPr>
        <p:spPr bwMode="auto">
          <a:xfrm>
            <a:off x="187325" y="6323013"/>
            <a:ext cx="406393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fr-FR" sz="1100" b="1" dirty="0">
                <a:latin typeface="Tahoma" pitchFamily="34" charset="0"/>
                <a:cs typeface="Tahoma" pitchFamily="34" charset="0"/>
              </a:rPr>
              <a:t>DGAD/DADCT/MD – </a:t>
            </a:r>
            <a:r>
              <a:rPr lang="fr-FR" sz="1100" b="1" dirty="0" smtClean="0">
                <a:latin typeface="Tahoma" pitchFamily="34" charset="0"/>
                <a:cs typeface="Tahoma" pitchFamily="34" charset="0"/>
              </a:rPr>
              <a:t>28 juin 2016 / </a:t>
            </a:r>
            <a:r>
              <a:rPr lang="fr-FR" sz="1100" b="1" i="1" dirty="0" smtClean="0">
                <a:effectLst>
                  <a:outerShdw blurRad="38100" dist="38100" dir="2700000" algn="tl">
                    <a:srgbClr val="000000">
                      <a:alpha val="43137"/>
                    </a:srgbClr>
                  </a:outerShdw>
                </a:effectLst>
                <a:latin typeface="Tahoma" pitchFamily="34" charset="0"/>
                <a:cs typeface="Tahoma" pitchFamily="34" charset="0"/>
              </a:rPr>
              <a:t>Réunion de service</a:t>
            </a:r>
            <a:endParaRPr lang="fr-FR" sz="1100" b="1" i="1" dirty="0">
              <a:effectLst>
                <a:outerShdw blurRad="38100" dist="38100" dir="2700000" algn="tl">
                  <a:srgbClr val="000000">
                    <a:alpha val="43137"/>
                  </a:srgbClr>
                </a:outerShdw>
              </a:effectLst>
              <a:latin typeface="Tahoma" pitchFamily="34" charset="0"/>
              <a:cs typeface="Tahoma" pitchFamily="34" charset="0"/>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 y="4504134"/>
            <a:ext cx="9144000" cy="2381250"/>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3918" y="796395"/>
            <a:ext cx="6596165" cy="3707739"/>
          </a:xfrm>
          <a:prstGeom prst="rect">
            <a:avLst/>
          </a:prstGeom>
        </p:spPr>
      </p:pic>
    </p:spTree>
    <p:extLst>
      <p:ext uri="{BB962C8B-B14F-4D97-AF65-F5344CB8AC3E}">
        <p14:creationId xmlns:p14="http://schemas.microsoft.com/office/powerpoint/2010/main" val="2252759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264696"/>
            <a:ext cx="8229600" cy="593304"/>
          </a:xfrm>
        </p:spPr>
        <p:txBody>
          <a:bodyPr/>
          <a:lstStyle/>
          <a:p>
            <a:r>
              <a:rPr lang="fr-FR" sz="3600" b="1" dirty="0" smtClean="0">
                <a:latin typeface="Tahoma" pitchFamily="34" charset="0"/>
                <a:ea typeface="Tahoma" pitchFamily="34" charset="0"/>
                <a:cs typeface="Tahoma" pitchFamily="34" charset="0"/>
              </a:rPr>
              <a:t>Quels services numériques ?</a:t>
            </a:r>
            <a:endParaRPr lang="fr-FR" sz="3600"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532" y="0"/>
            <a:ext cx="8424936" cy="6318702"/>
          </a:xfrm>
        </p:spPr>
      </p:pic>
    </p:spTree>
    <p:extLst>
      <p:ext uri="{BB962C8B-B14F-4D97-AF65-F5344CB8AC3E}">
        <p14:creationId xmlns:p14="http://schemas.microsoft.com/office/powerpoint/2010/main" val="2991770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417638"/>
          </a:xfrm>
        </p:spPr>
        <p:txBody>
          <a:bodyPr/>
          <a:lstStyle/>
          <a:p>
            <a:r>
              <a:rPr lang="fr-FR" b="1" dirty="0" smtClean="0">
                <a:solidFill>
                  <a:schemeClr val="tx1">
                    <a:lumMod val="65000"/>
                    <a:lumOff val="35000"/>
                  </a:schemeClr>
                </a:solidFill>
                <a:latin typeface="Tahoma" pitchFamily="34" charset="0"/>
                <a:cs typeface="Tahoma" pitchFamily="34" charset="0"/>
              </a:rPr>
              <a:t>Des financements du MC :</a:t>
            </a:r>
            <a:br>
              <a:rPr lang="fr-FR" b="1" dirty="0" smtClean="0">
                <a:solidFill>
                  <a:schemeClr val="tx1">
                    <a:lumMod val="65000"/>
                    <a:lumOff val="35000"/>
                  </a:schemeClr>
                </a:solidFill>
                <a:latin typeface="Tahoma" pitchFamily="34" charset="0"/>
                <a:cs typeface="Tahoma" pitchFamily="34" charset="0"/>
              </a:rPr>
            </a:br>
            <a:r>
              <a:rPr lang="fr-FR" b="1" dirty="0" smtClean="0">
                <a:solidFill>
                  <a:schemeClr val="tx1">
                    <a:lumMod val="65000"/>
                    <a:lumOff val="35000"/>
                  </a:schemeClr>
                </a:solidFill>
                <a:latin typeface="Tahoma" pitchFamily="34" charset="0"/>
                <a:cs typeface="Tahoma" pitchFamily="34" charset="0"/>
              </a:rPr>
              <a:t>le label </a:t>
            </a:r>
            <a:r>
              <a:rPr lang="fr-FR" b="1" i="1" dirty="0" smtClean="0">
                <a:solidFill>
                  <a:schemeClr val="tx1">
                    <a:lumMod val="65000"/>
                    <a:lumOff val="35000"/>
                  </a:schemeClr>
                </a:solidFill>
                <a:latin typeface="Tahoma" pitchFamily="34" charset="0"/>
                <a:cs typeface="Tahoma" pitchFamily="34" charset="0"/>
              </a:rPr>
              <a:t>BNR </a:t>
            </a:r>
            <a:endParaRPr lang="fr-FR" i="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379" y="1484784"/>
            <a:ext cx="6919242" cy="5221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5949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520" y="44624"/>
            <a:ext cx="9361040" cy="1143000"/>
          </a:xfrm>
        </p:spPr>
        <p:txBody>
          <a:bodyPr/>
          <a:lstStyle/>
          <a:p>
            <a:pPr eaLnBrk="1" fontAlgn="auto" hangingPunct="1">
              <a:spcAft>
                <a:spcPts val="0"/>
              </a:spcAft>
              <a:defRPr/>
            </a:pPr>
            <a:r>
              <a:rPr lang="fr-FR" b="1" dirty="0" smtClean="0">
                <a:solidFill>
                  <a:schemeClr val="tx2">
                    <a:satMod val="130000"/>
                  </a:schemeClr>
                </a:solidFill>
                <a:latin typeface="Calibri" pitchFamily="34" charset="0"/>
                <a:cs typeface="Calibri" pitchFamily="34" charset="0"/>
              </a:rPr>
              <a:t>La politique lecture publique du CD63</a:t>
            </a:r>
            <a:br>
              <a:rPr lang="fr-FR" b="1" dirty="0" smtClean="0">
                <a:solidFill>
                  <a:schemeClr val="tx2">
                    <a:satMod val="130000"/>
                  </a:schemeClr>
                </a:solidFill>
                <a:latin typeface="Calibri" pitchFamily="34" charset="0"/>
                <a:cs typeface="Calibri" pitchFamily="34" charset="0"/>
              </a:rPr>
            </a:br>
            <a:r>
              <a:rPr lang="fr-FR" b="1" dirty="0" smtClean="0">
                <a:solidFill>
                  <a:schemeClr val="tx2">
                    <a:satMod val="130000"/>
                  </a:schemeClr>
                </a:solidFill>
                <a:latin typeface="Calibri" pitchFamily="34" charset="0"/>
                <a:cs typeface="Calibri" pitchFamily="34" charset="0"/>
              </a:rPr>
              <a:t/>
            </a:r>
            <a:br>
              <a:rPr lang="fr-FR" b="1" dirty="0" smtClean="0">
                <a:solidFill>
                  <a:schemeClr val="tx2">
                    <a:satMod val="130000"/>
                  </a:schemeClr>
                </a:solidFill>
                <a:latin typeface="Calibri" pitchFamily="34" charset="0"/>
                <a:cs typeface="Calibri" pitchFamily="34" charset="0"/>
              </a:rPr>
            </a:br>
            <a:r>
              <a:rPr lang="fr-FR" b="1" dirty="0" smtClean="0">
                <a:solidFill>
                  <a:schemeClr val="tx2">
                    <a:satMod val="130000"/>
                  </a:schemeClr>
                </a:solidFill>
                <a:latin typeface="Calibri" pitchFamily="34" charset="0"/>
                <a:cs typeface="Calibri" pitchFamily="34" charset="0"/>
              </a:rPr>
              <a:t/>
            </a:r>
            <a:br>
              <a:rPr lang="fr-FR" b="1" dirty="0" smtClean="0">
                <a:solidFill>
                  <a:schemeClr val="tx2">
                    <a:satMod val="130000"/>
                  </a:schemeClr>
                </a:solidFill>
                <a:latin typeface="Calibri" pitchFamily="34" charset="0"/>
                <a:cs typeface="Calibri" pitchFamily="34" charset="0"/>
              </a:rPr>
            </a:br>
            <a:r>
              <a:rPr lang="fr-FR" b="1" dirty="0">
                <a:solidFill>
                  <a:schemeClr val="tx2">
                    <a:satMod val="130000"/>
                  </a:schemeClr>
                </a:solidFill>
                <a:latin typeface="Calibri" pitchFamily="34" charset="0"/>
                <a:cs typeface="Calibri" pitchFamily="34" charset="0"/>
              </a:rPr>
              <a:t/>
            </a:r>
            <a:br>
              <a:rPr lang="fr-FR" b="1" dirty="0">
                <a:solidFill>
                  <a:schemeClr val="tx2">
                    <a:satMod val="130000"/>
                  </a:schemeClr>
                </a:solidFill>
                <a:latin typeface="Calibri" pitchFamily="34" charset="0"/>
                <a:cs typeface="Calibri" pitchFamily="34" charset="0"/>
              </a:rPr>
            </a:br>
            <a:r>
              <a:rPr lang="fr-FR" b="1" dirty="0" smtClean="0">
                <a:solidFill>
                  <a:schemeClr val="tx2">
                    <a:satMod val="130000"/>
                  </a:schemeClr>
                </a:solidFill>
                <a:latin typeface="Calibri" pitchFamily="34" charset="0"/>
                <a:cs typeface="Calibri" pitchFamily="34" charset="0"/>
              </a:rPr>
              <a:t/>
            </a:r>
            <a:br>
              <a:rPr lang="fr-FR" b="1" dirty="0" smtClean="0">
                <a:solidFill>
                  <a:schemeClr val="tx2">
                    <a:satMod val="130000"/>
                  </a:schemeClr>
                </a:solidFill>
                <a:latin typeface="Calibri" pitchFamily="34" charset="0"/>
                <a:cs typeface="Calibri" pitchFamily="34" charset="0"/>
              </a:rPr>
            </a:br>
            <a:r>
              <a:rPr lang="fr-FR" b="1" dirty="0">
                <a:solidFill>
                  <a:schemeClr val="tx2">
                    <a:satMod val="130000"/>
                  </a:schemeClr>
                </a:solidFill>
                <a:latin typeface="Calibri" pitchFamily="34" charset="0"/>
                <a:cs typeface="Calibri" pitchFamily="34" charset="0"/>
              </a:rPr>
              <a:t/>
            </a:r>
            <a:br>
              <a:rPr lang="fr-FR" b="1" dirty="0">
                <a:solidFill>
                  <a:schemeClr val="tx2">
                    <a:satMod val="130000"/>
                  </a:schemeClr>
                </a:solidFill>
                <a:latin typeface="Calibri" pitchFamily="34" charset="0"/>
                <a:cs typeface="Calibri" pitchFamily="34" charset="0"/>
              </a:rPr>
            </a:br>
            <a:endParaRPr lang="fr-FR" sz="3600" dirty="0">
              <a:solidFill>
                <a:schemeClr val="tx2">
                  <a:satMod val="130000"/>
                </a:schemeClr>
              </a:solidFill>
              <a:latin typeface="Calibri" pitchFamily="34" charset="0"/>
              <a:cs typeface="Calibri" pitchFamily="34" charset="0"/>
            </a:endParaRPr>
          </a:p>
        </p:txBody>
      </p:sp>
      <p:sp>
        <p:nvSpPr>
          <p:cNvPr id="9219" name="Espace réservé du contenu 2"/>
          <p:cNvSpPr>
            <a:spLocks noGrp="1"/>
          </p:cNvSpPr>
          <p:nvPr>
            <p:ph idx="1"/>
          </p:nvPr>
        </p:nvSpPr>
        <p:spPr bwMode="auto">
          <a:xfrm>
            <a:off x="323528" y="1532756"/>
            <a:ext cx="7993063" cy="29763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80963" indent="0" eaLnBrk="1" hangingPunct="1">
              <a:buNone/>
            </a:pPr>
            <a:r>
              <a:rPr lang="fr-FR" sz="2800" b="1" u="sng" dirty="0" smtClean="0">
                <a:latin typeface="Calibri" pitchFamily="34" charset="0"/>
                <a:cs typeface="Calibri" pitchFamily="34" charset="0"/>
              </a:rPr>
              <a:t>4 principes d’action</a:t>
            </a:r>
            <a:r>
              <a:rPr lang="fr-FR" sz="2800" b="1" dirty="0" smtClean="0">
                <a:latin typeface="Calibri" pitchFamily="34" charset="0"/>
                <a:cs typeface="Calibri" pitchFamily="34" charset="0"/>
              </a:rPr>
              <a:t> :</a:t>
            </a:r>
          </a:p>
          <a:p>
            <a:pPr marL="80963" indent="0" eaLnBrk="1" hangingPunct="1">
              <a:buNone/>
            </a:pPr>
            <a:r>
              <a:rPr lang="fr-FR" sz="2800" b="1" dirty="0" smtClean="0">
                <a:latin typeface="Calibri" pitchFamily="34" charset="0"/>
                <a:cs typeface="Calibri" pitchFamily="34" charset="0"/>
              </a:rPr>
              <a:t> </a:t>
            </a:r>
          </a:p>
          <a:p>
            <a:pPr marL="80963" indent="0" eaLnBrk="1" hangingPunct="1">
              <a:buFontTx/>
              <a:buChar char="-"/>
            </a:pPr>
            <a:r>
              <a:rPr lang="fr-FR" sz="2800" b="1" dirty="0" smtClean="0">
                <a:latin typeface="Calibri" pitchFamily="34" charset="0"/>
                <a:cs typeface="Calibri" pitchFamily="34" charset="0"/>
              </a:rPr>
              <a:t> subsidiarité</a:t>
            </a:r>
          </a:p>
          <a:p>
            <a:pPr marL="80963" indent="0" eaLnBrk="1" hangingPunct="1">
              <a:buFontTx/>
              <a:buChar char="-"/>
            </a:pPr>
            <a:r>
              <a:rPr lang="fr-FR" sz="2800" b="1" dirty="0" smtClean="0">
                <a:latin typeface="Calibri" pitchFamily="34" charset="0"/>
                <a:cs typeface="Calibri" pitchFamily="34" charset="0"/>
              </a:rPr>
              <a:t> mutualisation</a:t>
            </a:r>
          </a:p>
          <a:p>
            <a:pPr marL="80963" indent="0" eaLnBrk="1" hangingPunct="1">
              <a:buFontTx/>
              <a:buChar char="-"/>
            </a:pPr>
            <a:r>
              <a:rPr lang="fr-FR" sz="2800" b="1" dirty="0" smtClean="0">
                <a:latin typeface="Calibri" pitchFamily="34" charset="0"/>
                <a:cs typeface="Calibri" pitchFamily="34" charset="0"/>
              </a:rPr>
              <a:t> proximité</a:t>
            </a:r>
          </a:p>
          <a:p>
            <a:pPr marL="80963" indent="0" eaLnBrk="1" hangingPunct="1">
              <a:buFontTx/>
              <a:buChar char="-"/>
            </a:pPr>
            <a:r>
              <a:rPr lang="fr-FR" sz="2800" b="1" dirty="0" smtClean="0">
                <a:latin typeface="Calibri" pitchFamily="34" charset="0"/>
                <a:cs typeface="Calibri" pitchFamily="34" charset="0"/>
              </a:rPr>
              <a:t> innovation / expérimentation </a:t>
            </a:r>
          </a:p>
          <a:p>
            <a:pPr marL="80963" indent="0" eaLnBrk="1" hangingPunct="1">
              <a:buFontTx/>
              <a:buChar char="-"/>
            </a:pPr>
            <a:endParaRPr lang="fr-FR" sz="2800" b="1" dirty="0" smtClean="0">
              <a:latin typeface="Calibri" pitchFamily="34" charset="0"/>
              <a:cs typeface="Calibri" pitchFamily="34" charset="0"/>
            </a:endParaRPr>
          </a:p>
          <a:p>
            <a:pPr marL="80963" indent="0" eaLnBrk="1" hangingPunct="1">
              <a:buFont typeface="Wingdings 2" pitchFamily="18" charset="2"/>
              <a:buNone/>
            </a:pPr>
            <a:endParaRPr lang="fr-FR" sz="2800" b="1" dirty="0" smtClean="0">
              <a:latin typeface="Calibri" pitchFamily="34" charset="0"/>
              <a:cs typeface="Calibri" pitchFamily="34" charset="0"/>
            </a:endParaRPr>
          </a:p>
          <a:p>
            <a:pPr marL="80963" indent="0" eaLnBrk="1" hangingPunct="1">
              <a:buFontTx/>
              <a:buChar char="-"/>
            </a:pPr>
            <a:endParaRPr lang="fr-FR" sz="2800" b="1" dirty="0" smtClean="0">
              <a:latin typeface="Calibri" pitchFamily="34" charset="0"/>
              <a:cs typeface="Calibri" pitchFamily="34" charset="0"/>
            </a:endParaRPr>
          </a:p>
          <a:p>
            <a:pPr marL="80963" indent="0" eaLnBrk="1" hangingPunct="1">
              <a:buFont typeface="Wingdings 2" pitchFamily="18" charset="2"/>
              <a:buNone/>
            </a:pPr>
            <a:endParaRPr lang="fr-FR" sz="2800" dirty="0" smtClean="0">
              <a:latin typeface="Calibri" pitchFamily="34" charset="0"/>
              <a:cs typeface="Calibri" pitchFamily="34" charset="0"/>
            </a:endParaRPr>
          </a:p>
          <a:p>
            <a:pPr marL="80963" indent="0" eaLnBrk="1" hangingPunct="1">
              <a:buFont typeface="Wingdings 2" pitchFamily="18" charset="2"/>
              <a:buNone/>
            </a:pPr>
            <a:endParaRPr lang="fr-FR" dirty="0" smtClean="0">
              <a:latin typeface="Calibri" pitchFamily="34" charset="0"/>
              <a:cs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1933" y="1700808"/>
            <a:ext cx="5426571" cy="2027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760" y="5229200"/>
            <a:ext cx="1584176" cy="1186015"/>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3968" y="5173771"/>
            <a:ext cx="1656184" cy="1330407"/>
          </a:xfrm>
          <a:prstGeom prst="rect">
            <a:avLst/>
          </a:prstGeom>
        </p:spPr>
      </p:pic>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04" y="5229200"/>
            <a:ext cx="1984823" cy="1201073"/>
          </a:xfrm>
          <a:prstGeom prst="rect">
            <a:avLst/>
          </a:prstGeom>
        </p:spPr>
      </p:pic>
      <p:pic>
        <p:nvPicPr>
          <p:cNvPr id="8" name="Image 7"/>
          <p:cNvPicPr/>
          <p:nvPr/>
        </p:nvPicPr>
        <p:blipFill>
          <a:blip r:embed="rId7">
            <a:extLst>
              <a:ext uri="{28A0092B-C50C-407E-A947-70E740481C1C}">
                <a14:useLocalDpi xmlns:a14="http://schemas.microsoft.com/office/drawing/2010/main" val="0"/>
              </a:ext>
            </a:extLst>
          </a:blip>
          <a:srcRect/>
          <a:stretch>
            <a:fillRect/>
          </a:stretch>
        </p:blipFill>
        <p:spPr bwMode="auto">
          <a:xfrm>
            <a:off x="6279285" y="5519235"/>
            <a:ext cx="2757211" cy="657489"/>
          </a:xfrm>
          <a:prstGeom prst="rect">
            <a:avLst/>
          </a:prstGeom>
          <a:noFill/>
          <a:ln>
            <a:noFill/>
          </a:ln>
        </p:spPr>
      </p:pic>
    </p:spTree>
    <p:extLst>
      <p:ext uri="{BB962C8B-B14F-4D97-AF65-F5344CB8AC3E}">
        <p14:creationId xmlns:p14="http://schemas.microsoft.com/office/powerpoint/2010/main" val="3870337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417638"/>
          </a:xfrm>
        </p:spPr>
        <p:txBody>
          <a:bodyPr/>
          <a:lstStyle/>
          <a:p>
            <a:pPr marL="80963" indent="0" eaLnBrk="1" hangingPunct="1"/>
            <a:r>
              <a:rPr lang="fr-FR" b="1" dirty="0" smtClean="0">
                <a:latin typeface="Calibri" pitchFamily="34" charset="0"/>
                <a:cs typeface="Calibri" pitchFamily="34" charset="0"/>
              </a:rPr>
              <a:t>Subsidiarité : répartition des présences en ligne</a:t>
            </a:r>
            <a:endParaRPr lang="fr-FR" b="1" dirty="0">
              <a:latin typeface="Calibri" pitchFamily="34" charset="0"/>
              <a:cs typeface="Calibri" pitchFamily="34" charset="0"/>
            </a:endParaRPr>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2614986446"/>
              </p:ext>
            </p:extLst>
          </p:nvPr>
        </p:nvGraphicFramePr>
        <p:xfrm>
          <a:off x="228600" y="1600200"/>
          <a:ext cx="8686800" cy="4853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7202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417638"/>
          </a:xfrm>
        </p:spPr>
        <p:txBody>
          <a:bodyPr/>
          <a:lstStyle/>
          <a:p>
            <a:pPr marL="80963" indent="0" eaLnBrk="1" hangingPunct="1"/>
            <a:r>
              <a:rPr lang="fr-FR" b="1" dirty="0" smtClean="0">
                <a:latin typeface="Calibri" pitchFamily="34" charset="0"/>
                <a:cs typeface="Calibri" pitchFamily="34" charset="0"/>
              </a:rPr>
              <a:t>Proximité : nous voulons tous des données, mais lesquelles ? </a:t>
            </a:r>
            <a:endParaRPr lang="fr-FR" b="1" dirty="0">
              <a:latin typeface="Calibri" pitchFamily="34" charset="0"/>
              <a:cs typeface="Calibri" pitchFamily="34" charset="0"/>
            </a:endParaRPr>
          </a:p>
        </p:txBody>
      </p:sp>
      <p:sp>
        <p:nvSpPr>
          <p:cNvPr id="3" name="Espace réservé du contenu 2"/>
          <p:cNvSpPr>
            <a:spLocks noGrp="1"/>
          </p:cNvSpPr>
          <p:nvPr>
            <p:ph idx="1"/>
          </p:nvPr>
        </p:nvSpPr>
        <p:spPr>
          <a:xfrm>
            <a:off x="457200" y="1600200"/>
            <a:ext cx="8229600" cy="4997152"/>
          </a:xfrm>
        </p:spPr>
        <p:txBody>
          <a:bodyPr/>
          <a:lstStyle/>
          <a:p>
            <a:r>
              <a:rPr lang="fr-FR" dirty="0" smtClean="0">
                <a:latin typeface="Calibri" pitchFamily="34" charset="0"/>
                <a:cs typeface="Calibri" pitchFamily="34" charset="0"/>
              </a:rPr>
              <a:t>Indexation de la fiction et de la jeunesse</a:t>
            </a:r>
          </a:p>
          <a:p>
            <a:r>
              <a:rPr lang="fr-FR" dirty="0" smtClean="0">
                <a:latin typeface="Calibri" pitchFamily="34" charset="0"/>
                <a:cs typeface="Calibri" pitchFamily="34" charset="0"/>
              </a:rPr>
              <a:t>Indexation genre / forme </a:t>
            </a:r>
          </a:p>
          <a:p>
            <a:r>
              <a:rPr lang="fr-FR" dirty="0" smtClean="0">
                <a:latin typeface="Calibri" pitchFamily="34" charset="0"/>
                <a:cs typeface="Calibri" pitchFamily="34" charset="0"/>
              </a:rPr>
              <a:t>Niveaux de publics </a:t>
            </a:r>
          </a:p>
          <a:p>
            <a:r>
              <a:rPr lang="fr-FR" dirty="0" smtClean="0">
                <a:latin typeface="Calibri" pitchFamily="34" charset="0"/>
                <a:cs typeface="Calibri" pitchFamily="34" charset="0"/>
              </a:rPr>
              <a:t>Attention particulière :</a:t>
            </a:r>
          </a:p>
          <a:p>
            <a:pPr lvl="1"/>
            <a:r>
              <a:rPr lang="fr-FR" dirty="0" smtClean="0">
                <a:latin typeface="Calibri" pitchFamily="34" charset="0"/>
                <a:cs typeface="Calibri" pitchFamily="34" charset="0"/>
              </a:rPr>
              <a:t>pour les séries </a:t>
            </a:r>
          </a:p>
          <a:p>
            <a:pPr lvl="1"/>
            <a:r>
              <a:rPr lang="fr-FR" dirty="0" smtClean="0">
                <a:latin typeface="Calibri" pitchFamily="34" charset="0"/>
                <a:cs typeface="Calibri" pitchFamily="34" charset="0"/>
              </a:rPr>
              <a:t>pour les films et la musique </a:t>
            </a:r>
          </a:p>
          <a:p>
            <a:pPr lvl="1"/>
            <a:r>
              <a:rPr lang="fr-FR" dirty="0" smtClean="0">
                <a:latin typeface="Calibri" pitchFamily="34" charset="0"/>
                <a:cs typeface="Calibri" pitchFamily="34" charset="0"/>
              </a:rPr>
              <a:t>pour les séries et les héros récurrents </a:t>
            </a:r>
          </a:p>
          <a:p>
            <a:r>
              <a:rPr lang="fr-FR" dirty="0" smtClean="0">
                <a:latin typeface="Calibri" pitchFamily="34" charset="0"/>
                <a:cs typeface="Calibri" pitchFamily="34" charset="0"/>
              </a:rPr>
              <a:t>Etc.</a:t>
            </a:r>
          </a:p>
          <a:p>
            <a:endParaRPr lang="fr-FR" dirty="0" smtClean="0">
              <a:latin typeface="Calibri" pitchFamily="34" charset="0"/>
              <a:cs typeface="Calibri" pitchFamily="34" charset="0"/>
            </a:endParaRPr>
          </a:p>
        </p:txBody>
      </p:sp>
    </p:spTree>
    <p:extLst>
      <p:ext uri="{BB962C8B-B14F-4D97-AF65-F5344CB8AC3E}">
        <p14:creationId xmlns:p14="http://schemas.microsoft.com/office/powerpoint/2010/main" val="3965620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417638"/>
          </a:xfrm>
        </p:spPr>
        <p:txBody>
          <a:bodyPr/>
          <a:lstStyle/>
          <a:p>
            <a:pPr marL="80963" indent="0" eaLnBrk="1" hangingPunct="1"/>
            <a:r>
              <a:rPr lang="fr-FR" b="1" dirty="0">
                <a:latin typeface="Calibri" pitchFamily="34" charset="0"/>
                <a:cs typeface="Calibri" pitchFamily="34" charset="0"/>
              </a:rPr>
              <a:t>I</a:t>
            </a:r>
            <a:r>
              <a:rPr lang="fr-FR" b="1" dirty="0" smtClean="0">
                <a:latin typeface="Calibri" pitchFamily="34" charset="0"/>
                <a:cs typeface="Calibri" pitchFamily="34" charset="0"/>
              </a:rPr>
              <a:t>nnovation </a:t>
            </a:r>
            <a:r>
              <a:rPr lang="fr-FR" b="1" dirty="0">
                <a:latin typeface="Calibri" pitchFamily="34" charset="0"/>
                <a:cs typeface="Calibri" pitchFamily="34" charset="0"/>
              </a:rPr>
              <a:t>/ </a:t>
            </a:r>
            <a:r>
              <a:rPr lang="fr-FR" b="1" dirty="0" smtClean="0">
                <a:latin typeface="Calibri" pitchFamily="34" charset="0"/>
                <a:cs typeface="Calibri" pitchFamily="34" charset="0"/>
              </a:rPr>
              <a:t>expérimentation :</a:t>
            </a:r>
            <a:br>
              <a:rPr lang="fr-FR" b="1" dirty="0" smtClean="0">
                <a:latin typeface="Calibri" pitchFamily="34" charset="0"/>
                <a:cs typeface="Calibri" pitchFamily="34" charset="0"/>
              </a:rPr>
            </a:br>
            <a:r>
              <a:rPr lang="fr-FR" b="1" dirty="0" smtClean="0">
                <a:latin typeface="Calibri" pitchFamily="34" charset="0"/>
                <a:cs typeface="Calibri" pitchFamily="34" charset="0"/>
              </a:rPr>
              <a:t>la Transition bibliographique</a:t>
            </a:r>
            <a:endParaRPr lang="fr-FR" b="1" dirty="0">
              <a:latin typeface="Calibri" pitchFamily="34" charset="0"/>
              <a:cs typeface="Calibri" pitchFamily="34"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234379715"/>
              </p:ext>
            </p:extLst>
          </p:nvPr>
        </p:nvGraphicFramePr>
        <p:xfrm>
          <a:off x="215516" y="1556792"/>
          <a:ext cx="8712968" cy="4968552"/>
        </p:xfrm>
        <a:graphic>
          <a:graphicData uri="http://schemas.openxmlformats.org/drawingml/2006/table">
            <a:tbl>
              <a:tblPr firstRow="1" bandRow="1">
                <a:tableStyleId>{5C22544A-7EE6-4342-B048-85BDC9FD1C3A}</a:tableStyleId>
              </a:tblPr>
              <a:tblGrid>
                <a:gridCol w="1383225"/>
                <a:gridCol w="4341411"/>
                <a:gridCol w="2988332"/>
              </a:tblGrid>
              <a:tr h="465447">
                <a:tc>
                  <a:txBody>
                    <a:bodyPr/>
                    <a:lstStyle/>
                    <a:p>
                      <a:r>
                        <a:rPr lang="fr-FR" sz="2000" dirty="0" smtClean="0">
                          <a:solidFill>
                            <a:schemeClr val="tx1"/>
                          </a:solidFill>
                          <a:latin typeface="Tahoma" pitchFamily="34" charset="0"/>
                          <a:ea typeface="Tahoma" pitchFamily="34" charset="0"/>
                          <a:cs typeface="Tahoma" pitchFamily="34" charset="0"/>
                        </a:rPr>
                        <a:t>Phasage</a:t>
                      </a:r>
                      <a:endParaRPr lang="fr-FR" sz="2000" dirty="0">
                        <a:solidFill>
                          <a:schemeClr val="tx1"/>
                        </a:solidFill>
                        <a:latin typeface="Tahoma" pitchFamily="34" charset="0"/>
                        <a:ea typeface="Tahoma" pitchFamily="34" charset="0"/>
                        <a:cs typeface="Tahoma" pitchFamily="34" charset="0"/>
                      </a:endParaRPr>
                    </a:p>
                  </a:txBody>
                  <a:tcPr>
                    <a:solidFill>
                      <a:schemeClr val="accent3">
                        <a:lumMod val="85000"/>
                      </a:schemeClr>
                    </a:solidFill>
                  </a:tcPr>
                </a:tc>
                <a:tc>
                  <a:txBody>
                    <a:bodyPr/>
                    <a:lstStyle/>
                    <a:p>
                      <a:r>
                        <a:rPr lang="fr-FR" sz="2000" dirty="0" smtClean="0">
                          <a:solidFill>
                            <a:schemeClr val="tx1"/>
                          </a:solidFill>
                          <a:latin typeface="Tahoma" pitchFamily="34" charset="0"/>
                          <a:ea typeface="Tahoma" pitchFamily="34" charset="0"/>
                          <a:cs typeface="Tahoma" pitchFamily="34" charset="0"/>
                        </a:rPr>
                        <a:t>Contenus</a:t>
                      </a:r>
                      <a:endParaRPr lang="fr-FR" sz="2000" dirty="0">
                        <a:solidFill>
                          <a:schemeClr val="tx1"/>
                        </a:solidFill>
                        <a:latin typeface="Tahoma" pitchFamily="34" charset="0"/>
                        <a:ea typeface="Tahoma" pitchFamily="34" charset="0"/>
                        <a:cs typeface="Tahoma" pitchFamily="34" charset="0"/>
                      </a:endParaRPr>
                    </a:p>
                  </a:txBody>
                  <a:tcPr>
                    <a:solidFill>
                      <a:schemeClr val="accent3">
                        <a:lumMod val="85000"/>
                      </a:schemeClr>
                    </a:solidFill>
                  </a:tcPr>
                </a:tc>
                <a:tc>
                  <a:txBody>
                    <a:bodyPr/>
                    <a:lstStyle/>
                    <a:p>
                      <a:r>
                        <a:rPr lang="fr-FR" sz="2000" dirty="0" smtClean="0">
                          <a:solidFill>
                            <a:schemeClr val="tx1"/>
                          </a:solidFill>
                          <a:latin typeface="Tahoma" pitchFamily="34" charset="0"/>
                          <a:ea typeface="Tahoma" pitchFamily="34" charset="0"/>
                          <a:cs typeface="Tahoma" pitchFamily="34" charset="0"/>
                        </a:rPr>
                        <a:t>Publics</a:t>
                      </a:r>
                      <a:endParaRPr lang="fr-FR" sz="2000" dirty="0">
                        <a:solidFill>
                          <a:schemeClr val="tx1"/>
                        </a:solidFill>
                        <a:latin typeface="Tahoma" pitchFamily="34" charset="0"/>
                        <a:ea typeface="Tahoma" pitchFamily="34" charset="0"/>
                        <a:cs typeface="Tahoma" pitchFamily="34" charset="0"/>
                      </a:endParaRPr>
                    </a:p>
                  </a:txBody>
                  <a:tcPr>
                    <a:solidFill>
                      <a:schemeClr val="accent3">
                        <a:lumMod val="85000"/>
                      </a:schemeClr>
                    </a:solidFill>
                  </a:tcPr>
                </a:tc>
              </a:tr>
              <a:tr h="823484">
                <a:tc>
                  <a:txBody>
                    <a:bodyPr/>
                    <a:lstStyle/>
                    <a:p>
                      <a:r>
                        <a:rPr lang="fr-FR" sz="2000" dirty="0" smtClean="0">
                          <a:solidFill>
                            <a:schemeClr val="tx1"/>
                          </a:solidFill>
                          <a:latin typeface="Tahoma" pitchFamily="34" charset="0"/>
                          <a:ea typeface="Tahoma" pitchFamily="34" charset="0"/>
                          <a:cs typeface="Tahoma" pitchFamily="34" charset="0"/>
                        </a:rPr>
                        <a:t>2016</a:t>
                      </a:r>
                      <a:endParaRPr lang="fr-FR" sz="2000" dirty="0">
                        <a:solidFill>
                          <a:schemeClr val="tx1"/>
                        </a:solidFill>
                        <a:latin typeface="Tahoma" pitchFamily="34" charset="0"/>
                        <a:ea typeface="Tahoma" pitchFamily="34" charset="0"/>
                        <a:cs typeface="Tahoma" pitchFamily="34" charset="0"/>
                      </a:endParaRPr>
                    </a:p>
                  </a:txBody>
                  <a:tcPr>
                    <a:solidFill>
                      <a:schemeClr val="accent3">
                        <a:lumMod val="85000"/>
                      </a:schemeClr>
                    </a:solidFill>
                  </a:tcPr>
                </a:tc>
                <a:tc>
                  <a:txBody>
                    <a:bodyPr/>
                    <a:lstStyle/>
                    <a:p>
                      <a:r>
                        <a:rPr lang="fr-FR" sz="2000" dirty="0" smtClean="0">
                          <a:solidFill>
                            <a:schemeClr val="tx1"/>
                          </a:solidFill>
                          <a:latin typeface="Tahoma" pitchFamily="34" charset="0"/>
                          <a:ea typeface="Tahoma" pitchFamily="34" charset="0"/>
                          <a:cs typeface="Tahoma" pitchFamily="34" charset="0"/>
                        </a:rPr>
                        <a:t>Introduction</a:t>
                      </a:r>
                      <a:r>
                        <a:rPr lang="fr-FR" sz="2000" baseline="0" dirty="0" smtClean="0">
                          <a:solidFill>
                            <a:schemeClr val="tx1"/>
                          </a:solidFill>
                          <a:latin typeface="Tahoma" pitchFamily="34" charset="0"/>
                          <a:ea typeface="Tahoma" pitchFamily="34" charset="0"/>
                          <a:cs typeface="Tahoma" pitchFamily="34" charset="0"/>
                        </a:rPr>
                        <a:t> à la Transition bibliographique</a:t>
                      </a:r>
                      <a:endParaRPr lang="fr-FR" sz="2000" dirty="0">
                        <a:solidFill>
                          <a:schemeClr val="tx1"/>
                        </a:solidFill>
                        <a:latin typeface="Tahoma" pitchFamily="34" charset="0"/>
                        <a:ea typeface="Tahoma" pitchFamily="34" charset="0"/>
                        <a:cs typeface="Tahoma" pitchFamily="34" charset="0"/>
                      </a:endParaRPr>
                    </a:p>
                  </a:txBody>
                  <a:tcPr>
                    <a:solidFill>
                      <a:schemeClr val="accent3">
                        <a:lumMod val="85000"/>
                      </a:schemeClr>
                    </a:solidFill>
                  </a:tcPr>
                </a:tc>
                <a:tc>
                  <a:txBody>
                    <a:bodyPr/>
                    <a:lstStyle/>
                    <a:p>
                      <a:r>
                        <a:rPr lang="fr-FR" sz="2000" dirty="0" smtClean="0">
                          <a:solidFill>
                            <a:schemeClr val="tx1"/>
                          </a:solidFill>
                          <a:latin typeface="Tahoma" pitchFamily="34" charset="0"/>
                          <a:ea typeface="Tahoma" pitchFamily="34" charset="0"/>
                          <a:cs typeface="Tahoma" pitchFamily="34" charset="0"/>
                        </a:rPr>
                        <a:t>Equipe</a:t>
                      </a:r>
                      <a:r>
                        <a:rPr lang="fr-FR" sz="2000" baseline="0" dirty="0" smtClean="0">
                          <a:solidFill>
                            <a:schemeClr val="tx1"/>
                          </a:solidFill>
                          <a:latin typeface="Tahoma" pitchFamily="34" charset="0"/>
                          <a:ea typeface="Tahoma" pitchFamily="34" charset="0"/>
                          <a:cs typeface="Tahoma" pitchFamily="34" charset="0"/>
                        </a:rPr>
                        <a:t> MD63 entière</a:t>
                      </a:r>
                      <a:endParaRPr lang="fr-FR" sz="2000" dirty="0">
                        <a:solidFill>
                          <a:schemeClr val="tx1"/>
                        </a:solidFill>
                        <a:latin typeface="Tahoma" pitchFamily="34" charset="0"/>
                        <a:ea typeface="Tahoma" pitchFamily="34" charset="0"/>
                        <a:cs typeface="Tahoma" pitchFamily="34" charset="0"/>
                      </a:endParaRPr>
                    </a:p>
                  </a:txBody>
                  <a:tcPr>
                    <a:solidFill>
                      <a:schemeClr val="accent3">
                        <a:lumMod val="85000"/>
                      </a:schemeClr>
                    </a:solidFill>
                  </a:tcPr>
                </a:tc>
              </a:tr>
              <a:tr h="465447">
                <a:tc>
                  <a:txBody>
                    <a:bodyPr/>
                    <a:lstStyle/>
                    <a:p>
                      <a:r>
                        <a:rPr lang="fr-FR" sz="2000" dirty="0" smtClean="0">
                          <a:solidFill>
                            <a:schemeClr val="tx1"/>
                          </a:solidFill>
                          <a:latin typeface="Tahoma" pitchFamily="34" charset="0"/>
                          <a:ea typeface="Tahoma" pitchFamily="34" charset="0"/>
                          <a:cs typeface="Tahoma" pitchFamily="34" charset="0"/>
                        </a:rPr>
                        <a:t>2017 (S1)</a:t>
                      </a:r>
                      <a:endParaRPr lang="fr-FR" sz="2000" dirty="0">
                        <a:solidFill>
                          <a:schemeClr val="tx1"/>
                        </a:solidFill>
                        <a:latin typeface="Tahoma" pitchFamily="34" charset="0"/>
                        <a:ea typeface="Tahoma" pitchFamily="34" charset="0"/>
                        <a:cs typeface="Tahoma" pitchFamily="34" charset="0"/>
                      </a:endParaRPr>
                    </a:p>
                  </a:txBody>
                  <a:tcPr>
                    <a:solidFill>
                      <a:schemeClr val="accent3">
                        <a:lumMod val="85000"/>
                      </a:schemeClr>
                    </a:solidFill>
                  </a:tcPr>
                </a:tc>
                <a:tc>
                  <a:txBody>
                    <a:bodyPr/>
                    <a:lstStyle/>
                    <a:p>
                      <a:r>
                        <a:rPr lang="fr-FR" sz="2000" dirty="0" smtClean="0">
                          <a:solidFill>
                            <a:schemeClr val="tx1"/>
                          </a:solidFill>
                          <a:latin typeface="Tahoma" pitchFamily="34" charset="0"/>
                          <a:ea typeface="Tahoma" pitchFamily="34" charset="0"/>
                          <a:cs typeface="Tahoma" pitchFamily="34" charset="0"/>
                        </a:rPr>
                        <a:t>Formations FRBR +</a:t>
                      </a:r>
                      <a:r>
                        <a:rPr lang="fr-FR" sz="2000" baseline="0" dirty="0" smtClean="0">
                          <a:solidFill>
                            <a:schemeClr val="tx1"/>
                          </a:solidFill>
                          <a:latin typeface="Tahoma" pitchFamily="34" charset="0"/>
                          <a:ea typeface="Tahoma" pitchFamily="34" charset="0"/>
                          <a:cs typeface="Tahoma" pitchFamily="34" charset="0"/>
                        </a:rPr>
                        <a:t> </a:t>
                      </a:r>
                      <a:r>
                        <a:rPr lang="fr-FR" sz="2000" dirty="0" smtClean="0">
                          <a:solidFill>
                            <a:schemeClr val="tx1"/>
                          </a:solidFill>
                          <a:latin typeface="Tahoma" pitchFamily="34" charset="0"/>
                          <a:ea typeface="Tahoma" pitchFamily="34" charset="0"/>
                          <a:cs typeface="Tahoma" pitchFamily="34" charset="0"/>
                        </a:rPr>
                        <a:t>RDA-FR</a:t>
                      </a:r>
                      <a:endParaRPr lang="fr-FR" sz="2000" dirty="0">
                        <a:solidFill>
                          <a:schemeClr val="tx1"/>
                        </a:solidFill>
                        <a:latin typeface="Tahoma" pitchFamily="34" charset="0"/>
                        <a:ea typeface="Tahoma" pitchFamily="34" charset="0"/>
                        <a:cs typeface="Tahoma" pitchFamily="34" charset="0"/>
                      </a:endParaRPr>
                    </a:p>
                  </a:txBody>
                  <a:tcPr>
                    <a:solidFill>
                      <a:schemeClr val="accent3">
                        <a:lumMod val="85000"/>
                      </a:schemeClr>
                    </a:solidFill>
                  </a:tcPr>
                </a:tc>
                <a:tc>
                  <a:txBody>
                    <a:bodyPr/>
                    <a:lstStyle/>
                    <a:p>
                      <a:r>
                        <a:rPr lang="fr-FR" sz="2000" dirty="0" smtClean="0">
                          <a:solidFill>
                            <a:schemeClr val="tx1"/>
                          </a:solidFill>
                          <a:latin typeface="Tahoma" pitchFamily="34" charset="0"/>
                          <a:ea typeface="Tahoma" pitchFamily="34" charset="0"/>
                          <a:cs typeface="Tahoma" pitchFamily="34" charset="0"/>
                        </a:rPr>
                        <a:t>Cata-lieurs,</a:t>
                      </a:r>
                      <a:r>
                        <a:rPr lang="fr-FR" sz="2000" baseline="0" dirty="0" smtClean="0">
                          <a:solidFill>
                            <a:schemeClr val="tx1"/>
                          </a:solidFill>
                          <a:latin typeface="Tahoma" pitchFamily="34" charset="0"/>
                          <a:ea typeface="Tahoma" pitchFamily="34" charset="0"/>
                          <a:cs typeface="Tahoma" pitchFamily="34" charset="0"/>
                        </a:rPr>
                        <a:t> </a:t>
                      </a:r>
                      <a:r>
                        <a:rPr lang="fr-FR" sz="2000" dirty="0" err="1" smtClean="0">
                          <a:solidFill>
                            <a:schemeClr val="tx1"/>
                          </a:solidFill>
                          <a:latin typeface="Tahoma" pitchFamily="34" charset="0"/>
                          <a:ea typeface="Tahoma" pitchFamily="34" charset="0"/>
                          <a:cs typeface="Tahoma" pitchFamily="34" charset="0"/>
                        </a:rPr>
                        <a:t>Admin</a:t>
                      </a:r>
                      <a:r>
                        <a:rPr lang="fr-FR" sz="2000" dirty="0" smtClean="0">
                          <a:solidFill>
                            <a:schemeClr val="tx1"/>
                          </a:solidFill>
                          <a:latin typeface="Tahoma" pitchFamily="34" charset="0"/>
                          <a:ea typeface="Tahoma" pitchFamily="34" charset="0"/>
                          <a:cs typeface="Tahoma" pitchFamily="34" charset="0"/>
                        </a:rPr>
                        <a:t>. SIGB</a:t>
                      </a:r>
                      <a:endParaRPr lang="fr-FR" sz="2000" dirty="0">
                        <a:solidFill>
                          <a:schemeClr val="tx1"/>
                        </a:solidFill>
                        <a:latin typeface="Tahoma" pitchFamily="34" charset="0"/>
                        <a:ea typeface="Tahoma" pitchFamily="34" charset="0"/>
                        <a:cs typeface="Tahoma" pitchFamily="34" charset="0"/>
                      </a:endParaRPr>
                    </a:p>
                  </a:txBody>
                  <a:tcPr>
                    <a:solidFill>
                      <a:schemeClr val="accent3">
                        <a:lumMod val="85000"/>
                      </a:schemeClr>
                    </a:solidFill>
                  </a:tcPr>
                </a:tc>
              </a:tr>
              <a:tr h="1181519">
                <a:tc>
                  <a:txBody>
                    <a:bodyPr/>
                    <a:lstStyle/>
                    <a:p>
                      <a:r>
                        <a:rPr lang="fr-FR" sz="2000" dirty="0" smtClean="0">
                          <a:solidFill>
                            <a:schemeClr val="tx1"/>
                          </a:solidFill>
                          <a:latin typeface="Tahoma" pitchFamily="34" charset="0"/>
                          <a:ea typeface="Tahoma" pitchFamily="34" charset="0"/>
                          <a:cs typeface="Tahoma" pitchFamily="34" charset="0"/>
                        </a:rPr>
                        <a:t>2017</a:t>
                      </a:r>
                      <a:r>
                        <a:rPr lang="fr-FR" sz="2000" baseline="0" dirty="0" smtClean="0">
                          <a:solidFill>
                            <a:schemeClr val="tx1"/>
                          </a:solidFill>
                          <a:latin typeface="Tahoma" pitchFamily="34" charset="0"/>
                          <a:ea typeface="Tahoma" pitchFamily="34" charset="0"/>
                          <a:cs typeface="Tahoma" pitchFamily="34" charset="0"/>
                        </a:rPr>
                        <a:t> (S2) 2018 (S1)</a:t>
                      </a:r>
                      <a:endParaRPr lang="fr-FR" sz="2000" dirty="0">
                        <a:solidFill>
                          <a:schemeClr val="tx1"/>
                        </a:solidFill>
                        <a:latin typeface="Tahoma" pitchFamily="34" charset="0"/>
                        <a:ea typeface="Tahoma" pitchFamily="34" charset="0"/>
                        <a:cs typeface="Tahoma" pitchFamily="34" charset="0"/>
                      </a:endParaRPr>
                    </a:p>
                  </a:txBody>
                  <a:tcPr>
                    <a:solidFill>
                      <a:schemeClr val="accent3">
                        <a:lumMod val="85000"/>
                      </a:schemeClr>
                    </a:solidFill>
                  </a:tcPr>
                </a:tc>
                <a:tc>
                  <a:txBody>
                    <a:bodyPr/>
                    <a:lstStyle/>
                    <a:p>
                      <a:r>
                        <a:rPr lang="fr-FR" sz="2000" dirty="0" smtClean="0">
                          <a:solidFill>
                            <a:schemeClr val="tx1"/>
                          </a:solidFill>
                          <a:latin typeface="Tahoma" pitchFamily="34" charset="0"/>
                          <a:ea typeface="Tahoma" pitchFamily="34" charset="0"/>
                          <a:cs typeface="Tahoma" pitchFamily="34" charset="0"/>
                        </a:rPr>
                        <a:t>Formations au format </a:t>
                      </a:r>
                      <a:r>
                        <a:rPr lang="fr-FR" sz="2000" dirty="0" err="1" smtClean="0">
                          <a:solidFill>
                            <a:schemeClr val="tx1"/>
                          </a:solidFill>
                          <a:latin typeface="Tahoma" pitchFamily="34" charset="0"/>
                          <a:ea typeface="Tahoma" pitchFamily="34" charset="0"/>
                          <a:cs typeface="Tahoma" pitchFamily="34" charset="0"/>
                        </a:rPr>
                        <a:t>Intermarc</a:t>
                      </a:r>
                      <a:r>
                        <a:rPr lang="fr-FR" sz="2000" baseline="0" dirty="0" smtClean="0">
                          <a:solidFill>
                            <a:schemeClr val="tx1"/>
                          </a:solidFill>
                          <a:latin typeface="Tahoma" pitchFamily="34" charset="0"/>
                          <a:ea typeface="Tahoma" pitchFamily="34" charset="0"/>
                          <a:cs typeface="Tahoma" pitchFamily="34" charset="0"/>
                        </a:rPr>
                        <a:t> et à la politique de catalogage </a:t>
                      </a:r>
                      <a:r>
                        <a:rPr lang="fr-FR" sz="2000" baseline="0" dirty="0" err="1" smtClean="0">
                          <a:solidFill>
                            <a:schemeClr val="tx1"/>
                          </a:solidFill>
                          <a:latin typeface="Tahoma" pitchFamily="34" charset="0"/>
                          <a:ea typeface="Tahoma" pitchFamily="34" charset="0"/>
                          <a:cs typeface="Tahoma" pitchFamily="34" charset="0"/>
                        </a:rPr>
                        <a:t>BnF</a:t>
                      </a:r>
                      <a:r>
                        <a:rPr lang="fr-FR" sz="2000" baseline="0" dirty="0" smtClean="0">
                          <a:solidFill>
                            <a:schemeClr val="tx1"/>
                          </a:solidFill>
                          <a:latin typeface="Tahoma" pitchFamily="34" charset="0"/>
                          <a:ea typeface="Tahoma" pitchFamily="34" charset="0"/>
                          <a:cs typeface="Tahoma" pitchFamily="34" charset="0"/>
                        </a:rPr>
                        <a:t> (indexation et notices d’autorité)</a:t>
                      </a:r>
                      <a:endParaRPr lang="fr-FR" sz="2000" dirty="0">
                        <a:solidFill>
                          <a:schemeClr val="tx1"/>
                        </a:solidFill>
                        <a:latin typeface="Tahoma" pitchFamily="34" charset="0"/>
                        <a:ea typeface="Tahoma" pitchFamily="34" charset="0"/>
                        <a:cs typeface="Tahoma" pitchFamily="34" charset="0"/>
                      </a:endParaRPr>
                    </a:p>
                  </a:txBody>
                  <a:tcPr>
                    <a:solidFill>
                      <a:schemeClr val="accent3">
                        <a:lumMod val="85000"/>
                      </a:schemeClr>
                    </a:solidFill>
                  </a:tcPr>
                </a:tc>
                <a:tc>
                  <a:txBody>
                    <a:bodyPr/>
                    <a:lstStyle/>
                    <a:p>
                      <a:r>
                        <a:rPr lang="fr-FR" sz="2000" dirty="0" smtClean="0">
                          <a:solidFill>
                            <a:schemeClr val="tx1"/>
                          </a:solidFill>
                          <a:latin typeface="Tahoma" pitchFamily="34" charset="0"/>
                          <a:ea typeface="Tahoma" pitchFamily="34" charset="0"/>
                          <a:cs typeface="Tahoma" pitchFamily="34" charset="0"/>
                        </a:rPr>
                        <a:t>Cata-lieurs,</a:t>
                      </a:r>
                      <a:r>
                        <a:rPr lang="fr-FR" sz="2000" baseline="0" dirty="0" smtClean="0">
                          <a:solidFill>
                            <a:schemeClr val="tx1"/>
                          </a:solidFill>
                          <a:latin typeface="Tahoma" pitchFamily="34" charset="0"/>
                          <a:ea typeface="Tahoma" pitchFamily="34" charset="0"/>
                          <a:cs typeface="Tahoma" pitchFamily="34" charset="0"/>
                        </a:rPr>
                        <a:t> </a:t>
                      </a:r>
                      <a:r>
                        <a:rPr lang="fr-FR" sz="2000" dirty="0" err="1" smtClean="0">
                          <a:solidFill>
                            <a:schemeClr val="tx1"/>
                          </a:solidFill>
                          <a:latin typeface="Tahoma" pitchFamily="34" charset="0"/>
                          <a:ea typeface="Tahoma" pitchFamily="34" charset="0"/>
                          <a:cs typeface="Tahoma" pitchFamily="34" charset="0"/>
                        </a:rPr>
                        <a:t>Admin</a:t>
                      </a:r>
                      <a:r>
                        <a:rPr lang="fr-FR" sz="2000" dirty="0" smtClean="0">
                          <a:solidFill>
                            <a:schemeClr val="tx1"/>
                          </a:solidFill>
                          <a:latin typeface="Tahoma" pitchFamily="34" charset="0"/>
                          <a:ea typeface="Tahoma" pitchFamily="34" charset="0"/>
                          <a:cs typeface="Tahoma" pitchFamily="34" charset="0"/>
                        </a:rPr>
                        <a:t>. SIGB</a:t>
                      </a:r>
                    </a:p>
                    <a:p>
                      <a:endParaRPr lang="fr-FR" sz="2000" dirty="0">
                        <a:solidFill>
                          <a:schemeClr val="tx1"/>
                        </a:solidFill>
                        <a:latin typeface="Tahoma" pitchFamily="34" charset="0"/>
                        <a:ea typeface="Tahoma" pitchFamily="34" charset="0"/>
                        <a:cs typeface="Tahoma" pitchFamily="34" charset="0"/>
                      </a:endParaRPr>
                    </a:p>
                  </a:txBody>
                  <a:tcPr>
                    <a:solidFill>
                      <a:schemeClr val="accent3">
                        <a:lumMod val="85000"/>
                      </a:schemeClr>
                    </a:solidFill>
                  </a:tcPr>
                </a:tc>
              </a:tr>
              <a:tr h="743724">
                <a:tc>
                  <a:txBody>
                    <a:bodyPr/>
                    <a:lstStyle/>
                    <a:p>
                      <a:r>
                        <a:rPr lang="fr-FR" sz="2000" dirty="0" smtClean="0">
                          <a:solidFill>
                            <a:schemeClr val="tx1"/>
                          </a:solidFill>
                          <a:latin typeface="Tahoma" pitchFamily="34" charset="0"/>
                          <a:ea typeface="Tahoma" pitchFamily="34" charset="0"/>
                          <a:cs typeface="Tahoma" pitchFamily="34" charset="0"/>
                        </a:rPr>
                        <a:t>2018 (S1 et S2)</a:t>
                      </a:r>
                      <a:endParaRPr lang="fr-FR" sz="2000" dirty="0">
                        <a:solidFill>
                          <a:schemeClr val="tx1"/>
                        </a:solidFill>
                        <a:latin typeface="Tahoma" pitchFamily="34" charset="0"/>
                        <a:ea typeface="Tahoma" pitchFamily="34" charset="0"/>
                        <a:cs typeface="Tahoma" pitchFamily="34" charset="0"/>
                      </a:endParaRPr>
                    </a:p>
                  </a:txBody>
                  <a:tcPr>
                    <a:solidFill>
                      <a:schemeClr val="accent3">
                        <a:lumMod val="85000"/>
                      </a:schemeClr>
                    </a:solidFill>
                  </a:tcPr>
                </a:tc>
                <a:tc>
                  <a:txBody>
                    <a:bodyPr/>
                    <a:lstStyle/>
                    <a:p>
                      <a:r>
                        <a:rPr lang="fr-FR" sz="2000" dirty="0" smtClean="0">
                          <a:solidFill>
                            <a:schemeClr val="tx1"/>
                          </a:solidFill>
                          <a:latin typeface="Tahoma" pitchFamily="34" charset="0"/>
                          <a:ea typeface="Tahoma" pitchFamily="34" charset="0"/>
                          <a:cs typeface="Tahoma" pitchFamily="34" charset="0"/>
                        </a:rPr>
                        <a:t>Formations RDA-FR + LRM</a:t>
                      </a:r>
                      <a:endParaRPr lang="fr-FR" sz="2000" dirty="0">
                        <a:solidFill>
                          <a:schemeClr val="tx1"/>
                        </a:solidFill>
                        <a:latin typeface="Tahoma" pitchFamily="34" charset="0"/>
                        <a:ea typeface="Tahoma" pitchFamily="34" charset="0"/>
                        <a:cs typeface="Tahoma" pitchFamily="34" charset="0"/>
                      </a:endParaRPr>
                    </a:p>
                  </a:txBody>
                  <a:tcPr>
                    <a:solidFill>
                      <a:schemeClr val="accent3">
                        <a:lumMod val="85000"/>
                      </a:schemeClr>
                    </a:solidFill>
                  </a:tcPr>
                </a:tc>
                <a:tc>
                  <a:txBody>
                    <a:bodyPr/>
                    <a:lstStyle/>
                    <a:p>
                      <a:r>
                        <a:rPr lang="fr-FR" sz="2000" dirty="0" smtClean="0">
                          <a:solidFill>
                            <a:schemeClr val="tx1"/>
                          </a:solidFill>
                          <a:latin typeface="Tahoma" pitchFamily="34" charset="0"/>
                          <a:ea typeface="Tahoma" pitchFamily="34" charset="0"/>
                          <a:cs typeface="Tahoma" pitchFamily="34" charset="0"/>
                        </a:rPr>
                        <a:t>Cata-lieurs,</a:t>
                      </a:r>
                      <a:r>
                        <a:rPr lang="fr-FR" sz="2000" baseline="0" dirty="0" smtClean="0">
                          <a:solidFill>
                            <a:schemeClr val="tx1"/>
                          </a:solidFill>
                          <a:latin typeface="Tahoma" pitchFamily="34" charset="0"/>
                          <a:ea typeface="Tahoma" pitchFamily="34" charset="0"/>
                          <a:cs typeface="Tahoma" pitchFamily="34" charset="0"/>
                        </a:rPr>
                        <a:t> </a:t>
                      </a:r>
                      <a:r>
                        <a:rPr lang="fr-FR" sz="2000" dirty="0" err="1" smtClean="0">
                          <a:solidFill>
                            <a:schemeClr val="tx1"/>
                          </a:solidFill>
                          <a:latin typeface="Tahoma" pitchFamily="34" charset="0"/>
                          <a:ea typeface="Tahoma" pitchFamily="34" charset="0"/>
                          <a:cs typeface="Tahoma" pitchFamily="34" charset="0"/>
                        </a:rPr>
                        <a:t>Admin</a:t>
                      </a:r>
                      <a:r>
                        <a:rPr lang="fr-FR" sz="2000" dirty="0" smtClean="0">
                          <a:solidFill>
                            <a:schemeClr val="tx1"/>
                          </a:solidFill>
                          <a:latin typeface="Tahoma" pitchFamily="34" charset="0"/>
                          <a:ea typeface="Tahoma" pitchFamily="34" charset="0"/>
                          <a:cs typeface="Tahoma" pitchFamily="34" charset="0"/>
                        </a:rPr>
                        <a:t>. SIGB</a:t>
                      </a:r>
                      <a:endParaRPr lang="fr-FR" sz="2000" dirty="0">
                        <a:solidFill>
                          <a:schemeClr val="tx1"/>
                        </a:solidFill>
                        <a:latin typeface="Tahoma" pitchFamily="34" charset="0"/>
                        <a:ea typeface="Tahoma" pitchFamily="34" charset="0"/>
                        <a:cs typeface="Tahoma" pitchFamily="34" charset="0"/>
                      </a:endParaRPr>
                    </a:p>
                  </a:txBody>
                  <a:tcPr>
                    <a:solidFill>
                      <a:schemeClr val="accent3">
                        <a:lumMod val="85000"/>
                      </a:schemeClr>
                    </a:solidFill>
                  </a:tcPr>
                </a:tc>
              </a:tr>
              <a:tr h="823484">
                <a:tc>
                  <a:txBody>
                    <a:bodyPr/>
                    <a:lstStyle/>
                    <a:p>
                      <a:r>
                        <a:rPr lang="fr-FR" sz="2000" dirty="0" smtClean="0">
                          <a:solidFill>
                            <a:schemeClr val="tx1"/>
                          </a:solidFill>
                          <a:latin typeface="Tahoma" pitchFamily="34" charset="0"/>
                          <a:ea typeface="Tahoma" pitchFamily="34" charset="0"/>
                          <a:cs typeface="Tahoma" pitchFamily="34" charset="0"/>
                        </a:rPr>
                        <a:t>Depuis</a:t>
                      </a:r>
                      <a:r>
                        <a:rPr lang="fr-FR" sz="2000" baseline="0" dirty="0" smtClean="0">
                          <a:solidFill>
                            <a:schemeClr val="tx1"/>
                          </a:solidFill>
                          <a:latin typeface="Tahoma" pitchFamily="34" charset="0"/>
                          <a:ea typeface="Tahoma" pitchFamily="34" charset="0"/>
                          <a:cs typeface="Tahoma" pitchFamily="34" charset="0"/>
                        </a:rPr>
                        <a:t> </a:t>
                      </a:r>
                      <a:r>
                        <a:rPr lang="fr-FR" sz="2000" dirty="0" smtClean="0">
                          <a:solidFill>
                            <a:schemeClr val="tx1"/>
                          </a:solidFill>
                          <a:latin typeface="Tahoma" pitchFamily="34" charset="0"/>
                          <a:ea typeface="Tahoma" pitchFamily="34" charset="0"/>
                          <a:cs typeface="Tahoma" pitchFamily="34" charset="0"/>
                        </a:rPr>
                        <a:t>2017</a:t>
                      </a:r>
                      <a:endParaRPr lang="fr-FR" sz="2000" dirty="0">
                        <a:solidFill>
                          <a:schemeClr val="tx1"/>
                        </a:solidFill>
                        <a:latin typeface="Tahoma" pitchFamily="34" charset="0"/>
                        <a:ea typeface="Tahoma" pitchFamily="34" charset="0"/>
                        <a:cs typeface="Tahoma" pitchFamily="34" charset="0"/>
                      </a:endParaRPr>
                    </a:p>
                  </a:txBody>
                  <a:tcPr>
                    <a:solidFill>
                      <a:schemeClr val="accent3">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000" dirty="0" smtClean="0">
                          <a:solidFill>
                            <a:schemeClr val="tx1"/>
                          </a:solidFill>
                          <a:latin typeface="Tahoma" pitchFamily="34" charset="0"/>
                          <a:ea typeface="Tahoma" pitchFamily="34" charset="0"/>
                          <a:cs typeface="Tahoma" pitchFamily="34" charset="0"/>
                        </a:rPr>
                        <a:t>Introduction</a:t>
                      </a:r>
                      <a:r>
                        <a:rPr lang="fr-FR" sz="2000" baseline="0" dirty="0" smtClean="0">
                          <a:solidFill>
                            <a:schemeClr val="tx1"/>
                          </a:solidFill>
                          <a:latin typeface="Tahoma" pitchFamily="34" charset="0"/>
                          <a:ea typeface="Tahoma" pitchFamily="34" charset="0"/>
                          <a:cs typeface="Tahoma" pitchFamily="34" charset="0"/>
                        </a:rPr>
                        <a:t> à la Transition bibliographique</a:t>
                      </a:r>
                      <a:endParaRPr lang="fr-FR" sz="2000" dirty="0" smtClean="0">
                        <a:solidFill>
                          <a:schemeClr val="tx1"/>
                        </a:solidFill>
                        <a:latin typeface="Tahoma" pitchFamily="34" charset="0"/>
                        <a:ea typeface="Tahoma" pitchFamily="34" charset="0"/>
                        <a:cs typeface="Tahoma" pitchFamily="34" charset="0"/>
                      </a:endParaRPr>
                    </a:p>
                  </a:txBody>
                  <a:tcPr>
                    <a:solidFill>
                      <a:schemeClr val="accent3">
                        <a:lumMod val="85000"/>
                      </a:schemeClr>
                    </a:solidFill>
                  </a:tcPr>
                </a:tc>
                <a:tc>
                  <a:txBody>
                    <a:bodyPr/>
                    <a:lstStyle/>
                    <a:p>
                      <a:r>
                        <a:rPr lang="fr-FR" sz="2000" dirty="0" smtClean="0">
                          <a:solidFill>
                            <a:schemeClr val="tx1"/>
                          </a:solidFill>
                          <a:latin typeface="Tahoma" pitchFamily="34" charset="0"/>
                          <a:ea typeface="Tahoma" pitchFamily="34" charset="0"/>
                          <a:cs typeface="Tahoma" pitchFamily="34" charset="0"/>
                        </a:rPr>
                        <a:t>Bibliothécaires du Puy-de-Dôme</a:t>
                      </a:r>
                      <a:endParaRPr lang="fr-FR" sz="2000" dirty="0">
                        <a:solidFill>
                          <a:schemeClr val="tx1"/>
                        </a:solidFill>
                        <a:latin typeface="Tahoma" pitchFamily="34" charset="0"/>
                        <a:ea typeface="Tahoma" pitchFamily="34" charset="0"/>
                        <a:cs typeface="Tahoma" pitchFamily="34" charset="0"/>
                      </a:endParaRPr>
                    </a:p>
                  </a:txBody>
                  <a:tcPr>
                    <a:solidFill>
                      <a:schemeClr val="accent3">
                        <a:lumMod val="85000"/>
                      </a:schemeClr>
                    </a:solidFill>
                  </a:tcPr>
                </a:tc>
              </a:tr>
              <a:tr h="465447">
                <a:tc>
                  <a:txBody>
                    <a:bodyPr/>
                    <a:lstStyle/>
                    <a:p>
                      <a:r>
                        <a:rPr lang="fr-FR" sz="2000" dirty="0" smtClean="0">
                          <a:solidFill>
                            <a:schemeClr val="tx1"/>
                          </a:solidFill>
                          <a:latin typeface="Tahoma" pitchFamily="34" charset="0"/>
                          <a:ea typeface="Tahoma" pitchFamily="34" charset="0"/>
                          <a:cs typeface="Tahoma" pitchFamily="34" charset="0"/>
                        </a:rPr>
                        <a:t>2019</a:t>
                      </a:r>
                      <a:r>
                        <a:rPr lang="fr-FR" sz="2000" baseline="0" dirty="0" smtClean="0">
                          <a:solidFill>
                            <a:schemeClr val="tx1"/>
                          </a:solidFill>
                          <a:latin typeface="Tahoma" pitchFamily="34" charset="0"/>
                          <a:ea typeface="Tahoma" pitchFamily="34" charset="0"/>
                          <a:cs typeface="Tahoma" pitchFamily="34" charset="0"/>
                        </a:rPr>
                        <a:t> ou +</a:t>
                      </a:r>
                      <a:endParaRPr lang="fr-FR" sz="2000" dirty="0">
                        <a:solidFill>
                          <a:schemeClr val="tx1"/>
                        </a:solidFill>
                        <a:latin typeface="Tahoma" pitchFamily="34" charset="0"/>
                        <a:ea typeface="Tahoma" pitchFamily="34" charset="0"/>
                        <a:cs typeface="Tahoma" pitchFamily="34" charset="0"/>
                      </a:endParaRPr>
                    </a:p>
                  </a:txBody>
                  <a:tcPr>
                    <a:solidFill>
                      <a:schemeClr val="accent3">
                        <a:lumMod val="85000"/>
                      </a:schemeClr>
                    </a:solidFill>
                  </a:tcPr>
                </a:tc>
                <a:tc>
                  <a:txBody>
                    <a:bodyPr/>
                    <a:lstStyle/>
                    <a:p>
                      <a:r>
                        <a:rPr lang="fr-FR" sz="2000" dirty="0" smtClean="0">
                          <a:solidFill>
                            <a:schemeClr val="tx1"/>
                          </a:solidFill>
                          <a:latin typeface="Tahoma" pitchFamily="34" charset="0"/>
                          <a:ea typeface="Tahoma" pitchFamily="34" charset="0"/>
                          <a:cs typeface="Tahoma" pitchFamily="34" charset="0"/>
                        </a:rPr>
                        <a:t>Évolutions</a:t>
                      </a:r>
                      <a:r>
                        <a:rPr lang="fr-FR" sz="2000" baseline="0" dirty="0" smtClean="0">
                          <a:solidFill>
                            <a:schemeClr val="tx1"/>
                          </a:solidFill>
                          <a:latin typeface="Tahoma" pitchFamily="34" charset="0"/>
                          <a:ea typeface="Tahoma" pitchFamily="34" charset="0"/>
                          <a:cs typeface="Tahoma" pitchFamily="34" charset="0"/>
                        </a:rPr>
                        <a:t> de RAMEAU ?</a:t>
                      </a:r>
                      <a:endParaRPr lang="fr-FR" sz="2000" dirty="0">
                        <a:solidFill>
                          <a:schemeClr val="tx1"/>
                        </a:solidFill>
                        <a:latin typeface="Tahoma" pitchFamily="34" charset="0"/>
                        <a:ea typeface="Tahoma" pitchFamily="34" charset="0"/>
                        <a:cs typeface="Tahoma" pitchFamily="34" charset="0"/>
                      </a:endParaRPr>
                    </a:p>
                  </a:txBody>
                  <a:tcPr>
                    <a:solidFill>
                      <a:schemeClr val="accent3">
                        <a:lumMod val="85000"/>
                      </a:schemeClr>
                    </a:solidFill>
                  </a:tcPr>
                </a:tc>
                <a:tc>
                  <a:txBody>
                    <a:bodyPr/>
                    <a:lstStyle/>
                    <a:p>
                      <a:r>
                        <a:rPr lang="fr-FR" sz="2000" dirty="0" smtClean="0">
                          <a:solidFill>
                            <a:schemeClr val="tx1"/>
                          </a:solidFill>
                          <a:latin typeface="Tahoma" pitchFamily="34" charset="0"/>
                          <a:ea typeface="Tahoma" pitchFamily="34" charset="0"/>
                          <a:cs typeface="Tahoma" pitchFamily="34" charset="0"/>
                        </a:rPr>
                        <a:t>Cata-lieurs,</a:t>
                      </a:r>
                      <a:r>
                        <a:rPr lang="fr-FR" sz="2000" baseline="0" dirty="0" smtClean="0">
                          <a:solidFill>
                            <a:schemeClr val="tx1"/>
                          </a:solidFill>
                          <a:latin typeface="Tahoma" pitchFamily="34" charset="0"/>
                          <a:ea typeface="Tahoma" pitchFamily="34" charset="0"/>
                          <a:cs typeface="Tahoma" pitchFamily="34" charset="0"/>
                        </a:rPr>
                        <a:t> </a:t>
                      </a:r>
                      <a:r>
                        <a:rPr lang="fr-FR" sz="2000" dirty="0" err="1" smtClean="0">
                          <a:solidFill>
                            <a:schemeClr val="tx1"/>
                          </a:solidFill>
                          <a:latin typeface="Tahoma" pitchFamily="34" charset="0"/>
                          <a:ea typeface="Tahoma" pitchFamily="34" charset="0"/>
                          <a:cs typeface="Tahoma" pitchFamily="34" charset="0"/>
                        </a:rPr>
                        <a:t>Admin</a:t>
                      </a:r>
                      <a:r>
                        <a:rPr lang="fr-FR" sz="2000" dirty="0" smtClean="0">
                          <a:solidFill>
                            <a:schemeClr val="tx1"/>
                          </a:solidFill>
                          <a:latin typeface="Tahoma" pitchFamily="34" charset="0"/>
                          <a:ea typeface="Tahoma" pitchFamily="34" charset="0"/>
                          <a:cs typeface="Tahoma" pitchFamily="34" charset="0"/>
                        </a:rPr>
                        <a:t>. SIGB</a:t>
                      </a:r>
                      <a:endParaRPr lang="fr-FR" sz="2000" dirty="0">
                        <a:solidFill>
                          <a:schemeClr val="tx1"/>
                        </a:solidFill>
                        <a:latin typeface="Tahoma" pitchFamily="34" charset="0"/>
                        <a:ea typeface="Tahoma" pitchFamily="34" charset="0"/>
                        <a:cs typeface="Tahoma" pitchFamily="34" charset="0"/>
                      </a:endParaRPr>
                    </a:p>
                  </a:txBody>
                  <a:tcPr>
                    <a:solidFill>
                      <a:schemeClr val="accent3">
                        <a:lumMod val="85000"/>
                      </a:schemeClr>
                    </a:solidFill>
                  </a:tcPr>
                </a:tc>
              </a:tr>
            </a:tbl>
          </a:graphicData>
        </a:graphic>
      </p:graphicFrame>
    </p:spTree>
    <p:extLst>
      <p:ext uri="{BB962C8B-B14F-4D97-AF65-F5344CB8AC3E}">
        <p14:creationId xmlns:p14="http://schemas.microsoft.com/office/powerpoint/2010/main" val="3597708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bwMode="auto">
          <a:xfrm>
            <a:off x="107504" y="260648"/>
            <a:ext cx="9033321" cy="58326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80963" indent="0" eaLnBrk="1" hangingPunct="1">
              <a:buFontTx/>
              <a:buNone/>
            </a:pPr>
            <a:r>
              <a:rPr lang="fr-FR" sz="2800" b="1" u="sng" dirty="0" smtClean="0">
                <a:latin typeface="Calibri" pitchFamily="34" charset="0"/>
                <a:cs typeface="Calibri" pitchFamily="34" charset="0"/>
              </a:rPr>
              <a:t>Des implications nombreuses : </a:t>
            </a:r>
          </a:p>
          <a:p>
            <a:pPr marL="538163" indent="-457200" eaLnBrk="1" hangingPunct="1">
              <a:buFontTx/>
              <a:buChar char="-"/>
            </a:pPr>
            <a:endParaRPr lang="fr-FR" sz="1000" dirty="0" smtClean="0">
              <a:latin typeface="Calibri" pitchFamily="34" charset="0"/>
              <a:cs typeface="Calibri" pitchFamily="34" charset="0"/>
            </a:endParaRPr>
          </a:p>
          <a:p>
            <a:pPr marL="538163" indent="-457200" eaLnBrk="1" hangingPunct="1">
              <a:buFontTx/>
              <a:buChar char="-"/>
            </a:pPr>
            <a:r>
              <a:rPr lang="fr-FR" sz="2800" dirty="0" smtClean="0">
                <a:latin typeface="Calibri" pitchFamily="34" charset="0"/>
                <a:cs typeface="Calibri" pitchFamily="34" charset="0"/>
              </a:rPr>
              <a:t>Validations </a:t>
            </a:r>
            <a:r>
              <a:rPr lang="fr-FR" sz="2800" dirty="0">
                <a:latin typeface="Calibri" pitchFamily="34" charset="0"/>
                <a:cs typeface="Calibri" pitchFamily="34" charset="0"/>
              </a:rPr>
              <a:t>politique et administratives (VP et DG)</a:t>
            </a:r>
          </a:p>
          <a:p>
            <a:pPr marL="538163" indent="-457200" eaLnBrk="1" hangingPunct="1">
              <a:buFontTx/>
              <a:buChar char="-"/>
            </a:pPr>
            <a:r>
              <a:rPr lang="fr-FR" sz="2800" dirty="0" smtClean="0">
                <a:latin typeface="Calibri" pitchFamily="34" charset="0"/>
                <a:cs typeface="Calibri" pitchFamily="34" charset="0"/>
              </a:rPr>
              <a:t>Définition d’un projet de service : labellisation BNR (2017)</a:t>
            </a:r>
          </a:p>
          <a:p>
            <a:pPr marL="538163" indent="-457200" eaLnBrk="1" hangingPunct="1">
              <a:buFontTx/>
              <a:buChar char="-"/>
            </a:pPr>
            <a:r>
              <a:rPr lang="fr-FR" sz="2800" dirty="0" smtClean="0">
                <a:latin typeface="Calibri" pitchFamily="34" charset="0"/>
                <a:cs typeface="Calibri" pitchFamily="34" charset="0"/>
              </a:rPr>
              <a:t>Évolution de l’organisation de l’équipe :</a:t>
            </a:r>
          </a:p>
          <a:p>
            <a:pPr marL="938213" lvl="1" indent="-457200" eaLnBrk="1" hangingPunct="1">
              <a:buFontTx/>
              <a:buChar char="-"/>
            </a:pPr>
            <a:r>
              <a:rPr lang="fr-FR" sz="2400" dirty="0">
                <a:latin typeface="Calibri" pitchFamily="34" charset="0"/>
                <a:cs typeface="Calibri" pitchFamily="34" charset="0"/>
              </a:rPr>
              <a:t>c</a:t>
            </a:r>
            <a:r>
              <a:rPr lang="fr-FR" sz="2400" dirty="0" smtClean="0">
                <a:latin typeface="Calibri" pitchFamily="34" charset="0"/>
                <a:cs typeface="Calibri" pitchFamily="34" charset="0"/>
              </a:rPr>
              <a:t>hef de projet SI, administrateur SIGB, rédacteurs de métadonnées </a:t>
            </a:r>
          </a:p>
          <a:p>
            <a:pPr marL="938213" lvl="1" indent="-457200" eaLnBrk="1" hangingPunct="1">
              <a:buFontTx/>
              <a:buChar char="-"/>
            </a:pPr>
            <a:r>
              <a:rPr lang="fr-FR" sz="2400" dirty="0" smtClean="0">
                <a:latin typeface="Calibri" pitchFamily="34" charset="0"/>
                <a:cs typeface="Calibri" pitchFamily="34" charset="0"/>
              </a:rPr>
              <a:t>2 profils de responsables documentaires (RD) : RD rédacteurs de métadonnées et RD acquéreur-médiateur  </a:t>
            </a:r>
          </a:p>
          <a:p>
            <a:pPr marL="938213" lvl="1" indent="-457200" eaLnBrk="1" hangingPunct="1">
              <a:buFontTx/>
              <a:buChar char="-"/>
            </a:pPr>
            <a:r>
              <a:rPr lang="fr-FR" sz="2400" dirty="0" smtClean="0">
                <a:latin typeface="Calibri" pitchFamily="34" charset="0"/>
                <a:cs typeface="Calibri" pitchFamily="34" charset="0"/>
              </a:rPr>
              <a:t>nouveau circuit du document  </a:t>
            </a:r>
          </a:p>
          <a:p>
            <a:pPr marL="938213" lvl="1" indent="-457200" eaLnBrk="1" hangingPunct="1">
              <a:buFontTx/>
              <a:buChar char="-"/>
            </a:pPr>
            <a:endParaRPr lang="fr-FR" sz="1000" dirty="0" smtClean="0">
              <a:latin typeface="Calibri" pitchFamily="34" charset="0"/>
              <a:cs typeface="Calibri" pitchFamily="34" charset="0"/>
            </a:endParaRPr>
          </a:p>
          <a:p>
            <a:pPr marL="481013" lvl="1" indent="0" eaLnBrk="1" hangingPunct="1">
              <a:buNone/>
            </a:pPr>
            <a:r>
              <a:rPr lang="fr-FR" sz="2400" dirty="0" smtClean="0">
                <a:latin typeface="Calibri" pitchFamily="34" charset="0"/>
                <a:cs typeface="Calibri" pitchFamily="34" charset="0"/>
              </a:rPr>
              <a:t>Réflexions en termes de GPEC (chauffeur-magasinier, responsable documentaire, etc.)</a:t>
            </a:r>
          </a:p>
          <a:p>
            <a:pPr marL="938213" lvl="1" indent="-457200" eaLnBrk="1" hangingPunct="1">
              <a:buFontTx/>
              <a:buChar char="-"/>
            </a:pPr>
            <a:endParaRPr lang="fr-FR" sz="2400" dirty="0" smtClean="0">
              <a:latin typeface="Calibri" pitchFamily="34" charset="0"/>
              <a:cs typeface="Calibri" pitchFamily="34" charset="0"/>
            </a:endParaRPr>
          </a:p>
          <a:p>
            <a:pPr marL="538163" indent="-457200" eaLnBrk="1" hangingPunct="1">
              <a:buFontTx/>
              <a:buChar char="-"/>
            </a:pPr>
            <a:endParaRPr lang="fr-FR" sz="2800" dirty="0" smtClean="0">
              <a:latin typeface="Calibri" pitchFamily="34" charset="0"/>
              <a:cs typeface="Calibri" pitchFamily="34" charset="0"/>
            </a:endParaRPr>
          </a:p>
          <a:p>
            <a:pPr marL="80963" indent="0" eaLnBrk="1" hangingPunct="1">
              <a:buFontTx/>
              <a:buNone/>
            </a:pPr>
            <a:endParaRPr lang="fr-FR" sz="500" dirty="0" smtClean="0">
              <a:latin typeface="Calibri" pitchFamily="34" charset="0"/>
              <a:cs typeface="Calibri" pitchFamily="34" charset="0"/>
            </a:endParaRPr>
          </a:p>
        </p:txBody>
      </p:sp>
    </p:spTree>
    <p:extLst>
      <p:ext uri="{BB962C8B-B14F-4D97-AF65-F5344CB8AC3E}">
        <p14:creationId xmlns:p14="http://schemas.microsoft.com/office/powerpoint/2010/main" val="1964979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5763" y="115888"/>
            <a:ext cx="8147050" cy="1143000"/>
          </a:xfrm>
        </p:spPr>
        <p:txBody>
          <a:bodyPr>
            <a:normAutofit/>
          </a:bodyPr>
          <a:lstStyle/>
          <a:p>
            <a:pPr eaLnBrk="1" fontAlgn="auto" hangingPunct="1">
              <a:spcAft>
                <a:spcPts val="0"/>
              </a:spcAft>
              <a:defRPr/>
            </a:pPr>
            <a:r>
              <a:rPr lang="fr-FR" dirty="0" smtClean="0">
                <a:solidFill>
                  <a:schemeClr val="tx2">
                    <a:satMod val="130000"/>
                  </a:schemeClr>
                </a:solidFill>
                <a:latin typeface="Calibri" pitchFamily="34" charset="0"/>
                <a:cs typeface="Calibri" pitchFamily="34" charset="0"/>
              </a:rPr>
              <a:t>Un contexte en forte évolution</a:t>
            </a:r>
            <a:endParaRPr lang="fr-FR" dirty="0">
              <a:solidFill>
                <a:schemeClr val="tx2">
                  <a:satMod val="130000"/>
                </a:schemeClr>
              </a:solidFill>
              <a:latin typeface="Calibri" pitchFamily="34" charset="0"/>
              <a:cs typeface="Calibri" pitchFamily="34" charset="0"/>
            </a:endParaRPr>
          </a:p>
        </p:txBody>
      </p:sp>
      <p:sp>
        <p:nvSpPr>
          <p:cNvPr id="3075" name="Espace réservé du contenu 2"/>
          <p:cNvSpPr>
            <a:spLocks noGrp="1"/>
          </p:cNvSpPr>
          <p:nvPr>
            <p:ph idx="1"/>
          </p:nvPr>
        </p:nvSpPr>
        <p:spPr bwMode="auto">
          <a:xfrm>
            <a:off x="250825" y="908050"/>
            <a:ext cx="8713788"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80963" indent="0" eaLnBrk="1" hangingPunct="1">
              <a:buFontTx/>
              <a:buChar char="-"/>
            </a:pPr>
            <a:r>
              <a:rPr lang="fr-FR" sz="2800" smtClean="0">
                <a:latin typeface="Calibri" pitchFamily="34" charset="0"/>
                <a:cs typeface="Calibri" pitchFamily="34" charset="0"/>
              </a:rPr>
              <a:t>   Les </a:t>
            </a:r>
            <a:r>
              <a:rPr lang="fr-FR" sz="2800" b="1" smtClean="0">
                <a:latin typeface="Calibri" pitchFamily="34" charset="0"/>
                <a:cs typeface="Calibri" pitchFamily="34" charset="0"/>
              </a:rPr>
              <a:t>usages </a:t>
            </a:r>
            <a:r>
              <a:rPr lang="fr-FR" sz="2800" smtClean="0">
                <a:latin typeface="Calibri" pitchFamily="34" charset="0"/>
                <a:cs typeface="Calibri" pitchFamily="34" charset="0"/>
              </a:rPr>
              <a:t>qui interrogent le rôle d’une bibliothèque sur un territoire</a:t>
            </a:r>
          </a:p>
          <a:p>
            <a:pPr marL="80963" indent="0" eaLnBrk="1" hangingPunct="1">
              <a:buFontTx/>
              <a:buChar char="-"/>
            </a:pPr>
            <a:endParaRPr lang="fr-FR" sz="2800" smtClean="0">
              <a:latin typeface="Calibri" pitchFamily="34" charset="0"/>
              <a:cs typeface="Calibri" pitchFamily="34" charset="0"/>
            </a:endParaRPr>
          </a:p>
          <a:p>
            <a:pPr marL="80963" indent="0" eaLnBrk="1" hangingPunct="1">
              <a:buFont typeface="Wingdings 2" pitchFamily="18" charset="2"/>
              <a:buNone/>
            </a:pPr>
            <a:endParaRPr lang="fr-FR" sz="2800" smtClean="0">
              <a:latin typeface="Calibri" pitchFamily="34" charset="0"/>
              <a:cs typeface="Calibri" pitchFamily="34" charset="0"/>
            </a:endParaRPr>
          </a:p>
          <a:p>
            <a:pPr marL="80963" indent="0" eaLnBrk="1" hangingPunct="1">
              <a:buFont typeface="Wingdings 2" pitchFamily="18" charset="2"/>
              <a:buNone/>
            </a:pPr>
            <a:endParaRPr lang="fr-FR" smtClean="0">
              <a:latin typeface="Calibri" pitchFamily="34" charset="0"/>
              <a:cs typeface="Calibri" pitchFamily="34" charset="0"/>
            </a:endParaRPr>
          </a:p>
        </p:txBody>
      </p:sp>
      <p:pic>
        <p:nvPicPr>
          <p:cNvPr id="30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3789363"/>
            <a:ext cx="8832850"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pied de page 3"/>
          <p:cNvSpPr txBox="1">
            <a:spLocks/>
          </p:cNvSpPr>
          <p:nvPr/>
        </p:nvSpPr>
        <p:spPr>
          <a:xfrm>
            <a:off x="468313" y="6496050"/>
            <a:ext cx="5256212" cy="476250"/>
          </a:xfrm>
          <a:prstGeom prst="rect">
            <a:avLst/>
          </a:prstGeom>
        </p:spPr>
        <p:txBody>
          <a:bodyPr anchor="b"/>
          <a:lstStyle/>
          <a:p>
            <a:pPr fontAlgn="auto">
              <a:spcBef>
                <a:spcPts val="0"/>
              </a:spcBef>
              <a:spcAft>
                <a:spcPts val="0"/>
              </a:spcAft>
              <a:defRPr/>
            </a:pPr>
            <a:r>
              <a:rPr lang="it-IT" sz="1200" dirty="0">
                <a:latin typeface="+mn-lt"/>
                <a:cs typeface="+mn-cs"/>
              </a:rPr>
              <a:t>Publics et usagers des bibliothèques municipales en 2016, Ministère de la Culture</a:t>
            </a:r>
          </a:p>
          <a:p>
            <a:pPr fontAlgn="auto">
              <a:spcBef>
                <a:spcPts val="0"/>
              </a:spcBef>
              <a:spcAft>
                <a:spcPts val="0"/>
              </a:spcAft>
              <a:defRPr/>
            </a:pPr>
            <a:endParaRPr lang="en-US" sz="1200" dirty="0">
              <a:latin typeface="+mn-lt"/>
              <a:cs typeface="+mn-cs"/>
            </a:endParaRPr>
          </a:p>
        </p:txBody>
      </p:sp>
      <p:sp>
        <p:nvSpPr>
          <p:cNvPr id="3078" name="Espace réservé du contenu 2"/>
          <p:cNvSpPr txBox="1">
            <a:spLocks/>
          </p:cNvSpPr>
          <p:nvPr/>
        </p:nvSpPr>
        <p:spPr bwMode="auto">
          <a:xfrm>
            <a:off x="250825" y="1844675"/>
            <a:ext cx="8713788"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0963">
              <a:defRPr sz="2400">
                <a:solidFill>
                  <a:schemeClr val="tx1"/>
                </a:solidFill>
                <a:latin typeface="Times" pitchFamily="18" charset="0"/>
                <a:ea typeface="ヒラギノ角ゴ Pro W3"/>
                <a:cs typeface="ヒラギノ角ゴ Pro W3"/>
              </a:defRPr>
            </a:lvl1pPr>
            <a:lvl2pPr marL="742950" indent="-285750">
              <a:defRPr sz="2400">
                <a:solidFill>
                  <a:schemeClr val="tx1"/>
                </a:solidFill>
                <a:latin typeface="Times" pitchFamily="18" charset="0"/>
                <a:ea typeface="ヒラギノ角ゴ Pro W3"/>
                <a:cs typeface="ヒラギノ角ゴ Pro W3"/>
              </a:defRPr>
            </a:lvl2pPr>
            <a:lvl3pPr marL="1143000" indent="-228600">
              <a:defRPr sz="2400">
                <a:solidFill>
                  <a:schemeClr val="tx1"/>
                </a:solidFill>
                <a:latin typeface="Times" pitchFamily="18" charset="0"/>
                <a:ea typeface="ヒラギノ角ゴ Pro W3"/>
                <a:cs typeface="ヒラギノ角ゴ Pro W3"/>
              </a:defRPr>
            </a:lvl3pPr>
            <a:lvl4pPr marL="1600200" indent="-228600">
              <a:defRPr sz="2400">
                <a:solidFill>
                  <a:schemeClr val="tx1"/>
                </a:solidFill>
                <a:latin typeface="Times" pitchFamily="18" charset="0"/>
                <a:ea typeface="ヒラギノ角ゴ Pro W3"/>
                <a:cs typeface="ヒラギノ角ゴ Pro W3"/>
              </a:defRPr>
            </a:lvl4pPr>
            <a:lvl5pPr marL="2057400" indent="-228600">
              <a:defRPr sz="2400">
                <a:solidFill>
                  <a:schemeClr val="tx1"/>
                </a:solidFill>
                <a:latin typeface="Times" pitchFamily="18"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a:cs typeface="ヒラギノ角ゴ Pro W3"/>
              </a:defRPr>
            </a:lvl9pPr>
          </a:lstStyle>
          <a:p>
            <a:pPr eaLnBrk="1" hangingPunct="1">
              <a:spcBef>
                <a:spcPct val="20000"/>
              </a:spcBef>
            </a:pPr>
            <a:r>
              <a:rPr lang="fr-FR" sz="2800" b="1">
                <a:latin typeface="Calibri" pitchFamily="34" charset="0"/>
                <a:cs typeface="Calibri" pitchFamily="34" charset="0"/>
              </a:rPr>
              <a:t>+ de fréquentation</a:t>
            </a:r>
          </a:p>
          <a:p>
            <a:pPr eaLnBrk="1" hangingPunct="1">
              <a:spcBef>
                <a:spcPct val="20000"/>
              </a:spcBef>
            </a:pPr>
            <a:r>
              <a:rPr lang="fr-FR" sz="2800" b="1">
                <a:latin typeface="Calibri" pitchFamily="34" charset="0"/>
                <a:cs typeface="Calibri" pitchFamily="34" charset="0"/>
              </a:rPr>
              <a:t>- d’inscriptions</a:t>
            </a:r>
          </a:p>
          <a:p>
            <a:pPr eaLnBrk="1" hangingPunct="1">
              <a:spcBef>
                <a:spcPct val="20000"/>
              </a:spcBef>
              <a:buFont typeface="Wingdings 2" pitchFamily="18" charset="2"/>
              <a:buNone/>
            </a:pPr>
            <a:r>
              <a:rPr lang="fr-FR" sz="2800" b="1" i="1">
                <a:solidFill>
                  <a:srgbClr val="C00000"/>
                </a:solidFill>
                <a:latin typeface="Calibri" pitchFamily="34" charset="0"/>
                <a:cs typeface="Calibri" pitchFamily="34" charset="0"/>
              </a:rPr>
              <a:t>« si l’on continue à emprunter dans les bibliothèques, on vient aussi de plus en plus y faire autre choses » </a:t>
            </a:r>
          </a:p>
          <a:p>
            <a:pPr eaLnBrk="1" hangingPunct="1">
              <a:spcBef>
                <a:spcPct val="20000"/>
              </a:spcBef>
              <a:buFont typeface="Wingdings 2" pitchFamily="18" charset="2"/>
              <a:buNone/>
            </a:pPr>
            <a:endParaRPr lang="fr-FR" sz="3200" i="1">
              <a:latin typeface="Calibri" pitchFamily="34" charset="0"/>
              <a:cs typeface="Calibri" pitchFamily="34" charset="0"/>
            </a:endParaRPr>
          </a:p>
        </p:txBody>
      </p:sp>
    </p:spTree>
    <p:extLst>
      <p:ext uri="{BB962C8B-B14F-4D97-AF65-F5344CB8AC3E}">
        <p14:creationId xmlns:p14="http://schemas.microsoft.com/office/powerpoint/2010/main" val="17861294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6718"/>
            <a:ext cx="9144000" cy="864096"/>
          </a:xfrm>
        </p:spPr>
        <p:txBody>
          <a:bodyPr/>
          <a:lstStyle/>
          <a:p>
            <a:r>
              <a:rPr lang="fr-FR" dirty="0" smtClean="0">
                <a:latin typeface="Tahoma" pitchFamily="34" charset="0"/>
                <a:ea typeface="Tahoma" pitchFamily="34" charset="0"/>
                <a:cs typeface="Tahoma" pitchFamily="34" charset="0"/>
              </a:rPr>
              <a:t>Une expertise associée : la </a:t>
            </a:r>
            <a:r>
              <a:rPr lang="fr-FR" dirty="0" err="1" smtClean="0">
                <a:latin typeface="Tahoma" pitchFamily="34" charset="0"/>
                <a:ea typeface="Tahoma" pitchFamily="34" charset="0"/>
                <a:cs typeface="Tahoma" pitchFamily="34" charset="0"/>
              </a:rPr>
              <a:t>BnF</a:t>
            </a:r>
            <a:endParaRPr lang="fr-FR" dirty="0">
              <a:latin typeface="Tahoma" pitchFamily="34" charset="0"/>
              <a:ea typeface="Tahoma" pitchFamily="34" charset="0"/>
              <a:cs typeface="Tahoma" pitchFamily="34" charset="0"/>
            </a:endParaRPr>
          </a:p>
        </p:txBody>
      </p:sp>
      <p:sp>
        <p:nvSpPr>
          <p:cNvPr id="3" name="Espace réservé du contenu 2"/>
          <p:cNvSpPr>
            <a:spLocks noGrp="1"/>
          </p:cNvSpPr>
          <p:nvPr>
            <p:ph idx="1"/>
          </p:nvPr>
        </p:nvSpPr>
        <p:spPr>
          <a:xfrm>
            <a:off x="457200" y="980729"/>
            <a:ext cx="8229600" cy="5400600"/>
          </a:xfrm>
        </p:spPr>
        <p:txBody>
          <a:bodyPr/>
          <a:lstStyle/>
          <a:p>
            <a:r>
              <a:rPr lang="fr-FR" sz="2400" dirty="0" smtClean="0">
                <a:latin typeface="Tahoma" pitchFamily="34" charset="0"/>
                <a:ea typeface="Tahoma" pitchFamily="34" charset="0"/>
                <a:cs typeface="Tahoma" pitchFamily="34" charset="0"/>
              </a:rPr>
              <a:t>Toutes les actions de coopération </a:t>
            </a:r>
            <a:r>
              <a:rPr lang="fr-FR" sz="2400" dirty="0" err="1" smtClean="0">
                <a:latin typeface="Tahoma" pitchFamily="34" charset="0"/>
                <a:ea typeface="Tahoma" pitchFamily="34" charset="0"/>
                <a:cs typeface="Tahoma" pitchFamily="34" charset="0"/>
              </a:rPr>
              <a:t>BnF</a:t>
            </a:r>
            <a:r>
              <a:rPr lang="fr-FR" sz="2400" dirty="0" smtClean="0">
                <a:latin typeface="Tahoma" pitchFamily="34" charset="0"/>
                <a:ea typeface="Tahoma" pitchFamily="34" charset="0"/>
                <a:cs typeface="Tahoma" pitchFamily="34" charset="0"/>
              </a:rPr>
              <a:t> / CD 63 ont fait l’objet d’une convention (la 1ere entre la </a:t>
            </a:r>
            <a:r>
              <a:rPr lang="fr-FR" sz="2400" dirty="0" err="1" smtClean="0">
                <a:latin typeface="Tahoma" pitchFamily="34" charset="0"/>
                <a:ea typeface="Tahoma" pitchFamily="34" charset="0"/>
                <a:cs typeface="Tahoma" pitchFamily="34" charset="0"/>
              </a:rPr>
              <a:t>la</a:t>
            </a:r>
            <a:r>
              <a:rPr lang="fr-FR" sz="2400" dirty="0" smtClean="0">
                <a:latin typeface="Tahoma" pitchFamily="34" charset="0"/>
                <a:ea typeface="Tahoma" pitchFamily="34" charset="0"/>
                <a:cs typeface="Tahoma" pitchFamily="34" charset="0"/>
              </a:rPr>
              <a:t> </a:t>
            </a:r>
            <a:r>
              <a:rPr lang="fr-FR" sz="2400" dirty="0" err="1" smtClean="0">
                <a:latin typeface="Tahoma" pitchFamily="34" charset="0"/>
                <a:ea typeface="Tahoma" pitchFamily="34" charset="0"/>
                <a:cs typeface="Tahoma" pitchFamily="34" charset="0"/>
              </a:rPr>
              <a:t>BnF</a:t>
            </a:r>
            <a:r>
              <a:rPr lang="fr-FR" sz="2400" dirty="0" smtClean="0">
                <a:latin typeface="Tahoma" pitchFamily="34" charset="0"/>
                <a:ea typeface="Tahoma" pitchFamily="34" charset="0"/>
                <a:cs typeface="Tahoma" pitchFamily="34" charset="0"/>
              </a:rPr>
              <a:t> et une BD) signée </a:t>
            </a:r>
            <a:r>
              <a:rPr lang="fr-FR" sz="2400" dirty="0">
                <a:latin typeface="Tahoma" pitchFamily="34" charset="0"/>
                <a:ea typeface="Tahoma" pitchFamily="34" charset="0"/>
                <a:cs typeface="Tahoma" pitchFamily="34" charset="0"/>
              </a:rPr>
              <a:t>le 31 janvier </a:t>
            </a:r>
            <a:r>
              <a:rPr lang="fr-FR" sz="2400" dirty="0" smtClean="0">
                <a:latin typeface="Tahoma" pitchFamily="34" charset="0"/>
                <a:ea typeface="Tahoma" pitchFamily="34" charset="0"/>
                <a:cs typeface="Tahoma" pitchFamily="34" charset="0"/>
              </a:rPr>
              <a:t>2018</a:t>
            </a:r>
            <a:endParaRPr lang="fr-FR" sz="2400" dirty="0">
              <a:latin typeface="Tahoma" pitchFamily="34" charset="0"/>
              <a:ea typeface="Tahoma" pitchFamily="34" charset="0"/>
              <a:cs typeface="Tahoma" pitchFamily="34" charset="0"/>
            </a:endParaRPr>
          </a:p>
          <a:p>
            <a:endParaRPr lang="fr-FR" sz="2400" dirty="0" smtClean="0">
              <a:latin typeface="Tahoma" pitchFamily="34" charset="0"/>
              <a:ea typeface="Tahoma" pitchFamily="34" charset="0"/>
              <a:cs typeface="Tahoma" pitchFamily="34" charset="0"/>
            </a:endParaRPr>
          </a:p>
          <a:p>
            <a:pPr marL="0" indent="0">
              <a:buNone/>
            </a:pPr>
            <a:endParaRPr lang="fr-FR" sz="2400" dirty="0" smtClean="0">
              <a:latin typeface="Tahoma" pitchFamily="34" charset="0"/>
              <a:ea typeface="Tahoma" pitchFamily="34" charset="0"/>
              <a:cs typeface="Tahoma" pitchFamily="34" charset="0"/>
            </a:endParaRPr>
          </a:p>
          <a:p>
            <a:r>
              <a:rPr lang="fr-FR" sz="2400" dirty="0" smtClean="0">
                <a:latin typeface="Tahoma" pitchFamily="34" charset="0"/>
                <a:ea typeface="Tahoma" pitchFamily="34" charset="0"/>
                <a:cs typeface="Tahoma" pitchFamily="34" charset="0"/>
              </a:rPr>
              <a:t>Les services proposés par la MD 63 aux collectivités locales se feront au travers de la toute nouvelle Agence Départementale d’Ingénierie Territoriale</a:t>
            </a:r>
            <a:endParaRPr lang="fr-FR" sz="2400" dirty="0">
              <a:latin typeface="Tahoma" pitchFamily="34" charset="0"/>
              <a:ea typeface="Tahoma" pitchFamily="34" charset="0"/>
              <a:cs typeface="Tahoma" pitchFamily="34" charset="0"/>
            </a:endParaRP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5113959" y="2132856"/>
            <a:ext cx="1678847" cy="625696"/>
          </a:xfrm>
          <a:prstGeom prst="rect">
            <a:avLst/>
          </a:prstGeom>
          <a:noFill/>
          <a:ln>
            <a:noFill/>
          </a:ln>
        </p:spPr>
      </p:pic>
      <p:pic>
        <p:nvPicPr>
          <p:cNvPr id="6" name="Image 5"/>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725144"/>
            <a:ext cx="3623628" cy="864096"/>
          </a:xfrm>
          <a:prstGeom prst="rect">
            <a:avLst/>
          </a:prstGeom>
          <a:noFill/>
          <a:ln>
            <a:noFill/>
          </a:ln>
        </p:spPr>
      </p:pic>
    </p:spTree>
    <p:extLst>
      <p:ext uri="{BB962C8B-B14F-4D97-AF65-F5344CB8AC3E}">
        <p14:creationId xmlns:p14="http://schemas.microsoft.com/office/powerpoint/2010/main" val="2528260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07504" y="260648"/>
            <a:ext cx="8964488" cy="6408712"/>
          </a:xfrm>
          <a:prstGeom prst="rect">
            <a:avLst/>
          </a:prstGeom>
          <a:noFill/>
          <a:extLst/>
        </p:spPr>
        <p:txBody>
          <a:bodyPr/>
          <a:lstStyle>
            <a:lvl1pPr algn="ctr" rtl="0" eaLnBrk="0" fontAlgn="base" hangingPunct="0">
              <a:spcBef>
                <a:spcPct val="0"/>
              </a:spcBef>
              <a:spcAft>
                <a:spcPct val="0"/>
              </a:spcAft>
              <a:defRPr sz="4400">
                <a:solidFill>
                  <a:schemeClr val="tx2"/>
                </a:solidFill>
                <a:latin typeface="+mj-lt"/>
                <a:ea typeface="ヒラギノ角ゴ Pro W3" charset="-128"/>
                <a:cs typeface="+mj-cs"/>
              </a:defRPr>
            </a:lvl1pPr>
            <a:lvl2pPr algn="ctr" rtl="0" eaLnBrk="0" fontAlgn="base" hangingPunct="0">
              <a:spcBef>
                <a:spcPct val="0"/>
              </a:spcBef>
              <a:spcAft>
                <a:spcPct val="0"/>
              </a:spcAft>
              <a:defRPr sz="4400">
                <a:solidFill>
                  <a:schemeClr val="tx2"/>
                </a:solidFill>
                <a:latin typeface="Times" charset="0"/>
                <a:ea typeface="ヒラギノ角ゴ Pro W3" charset="-128"/>
              </a:defRPr>
            </a:lvl2pPr>
            <a:lvl3pPr algn="ctr" rtl="0" eaLnBrk="0" fontAlgn="base" hangingPunct="0">
              <a:spcBef>
                <a:spcPct val="0"/>
              </a:spcBef>
              <a:spcAft>
                <a:spcPct val="0"/>
              </a:spcAft>
              <a:defRPr sz="4400">
                <a:solidFill>
                  <a:schemeClr val="tx2"/>
                </a:solidFill>
                <a:latin typeface="Times" charset="0"/>
                <a:ea typeface="ヒラギノ角ゴ Pro W3" charset="-128"/>
              </a:defRPr>
            </a:lvl3pPr>
            <a:lvl4pPr algn="ctr" rtl="0" eaLnBrk="0" fontAlgn="base" hangingPunct="0">
              <a:spcBef>
                <a:spcPct val="0"/>
              </a:spcBef>
              <a:spcAft>
                <a:spcPct val="0"/>
              </a:spcAft>
              <a:defRPr sz="4400">
                <a:solidFill>
                  <a:schemeClr val="tx2"/>
                </a:solidFill>
                <a:latin typeface="Times" charset="0"/>
                <a:ea typeface="ヒラギノ角ゴ Pro W3" charset="-128"/>
              </a:defRPr>
            </a:lvl4pPr>
            <a:lvl5pPr algn="ctr" rtl="0" eaLnBrk="0" fontAlgn="base" hangingPunct="0">
              <a:spcBef>
                <a:spcPct val="0"/>
              </a:spcBef>
              <a:spcAft>
                <a:spcPct val="0"/>
              </a:spcAft>
              <a:defRPr sz="4400">
                <a:solidFill>
                  <a:schemeClr val="tx2"/>
                </a:solidFill>
                <a:latin typeface="Times" charset="0"/>
                <a:ea typeface="ヒラギノ角ゴ Pro W3"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just" eaLnBrk="1" hangingPunct="1">
              <a:defRPr/>
            </a:pPr>
            <a:r>
              <a:rPr lang="fr-FR" sz="2400" b="1" dirty="0" smtClean="0">
                <a:latin typeface="Tahoma" pitchFamily="34" charset="0"/>
                <a:ea typeface="Tahoma" pitchFamily="34" charset="0"/>
                <a:cs typeface="Tahoma" pitchFamily="34" charset="0"/>
              </a:rPr>
              <a:t>Des pratiques et usages culturels qui évoluent…</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1224"/>
            <a:ext cx="9144000" cy="5836776"/>
          </a:xfrm>
          <a:prstGeom prst="rect">
            <a:avLst/>
          </a:prstGeom>
        </p:spPr>
      </p:pic>
    </p:spTree>
    <p:extLst>
      <p:ext uri="{BB962C8B-B14F-4D97-AF65-F5344CB8AC3E}">
        <p14:creationId xmlns:p14="http://schemas.microsoft.com/office/powerpoint/2010/main" val="2526064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contenu 2"/>
          <p:cNvSpPr>
            <a:spLocks noGrp="1"/>
          </p:cNvSpPr>
          <p:nvPr>
            <p:ph idx="1"/>
          </p:nvPr>
        </p:nvSpPr>
        <p:spPr bwMode="auto">
          <a:xfrm>
            <a:off x="250825" y="715963"/>
            <a:ext cx="8713788"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80963" indent="0" eaLnBrk="1" hangingPunct="1">
              <a:buNone/>
            </a:pPr>
            <a:r>
              <a:rPr lang="fr-FR" sz="2800" b="1" u="sng" dirty="0" smtClean="0">
                <a:latin typeface="Calibri" pitchFamily="34" charset="0"/>
                <a:cs typeface="Calibri" pitchFamily="34" charset="0"/>
              </a:rPr>
              <a:t>Sur les dernière années, un environnement administratif et territorial bouleversé</a:t>
            </a:r>
            <a:r>
              <a:rPr lang="fr-FR" sz="2800" u="sng" dirty="0" smtClean="0">
                <a:latin typeface="Calibri" pitchFamily="34" charset="0"/>
                <a:cs typeface="Calibri" pitchFamily="34" charset="0"/>
              </a:rPr>
              <a:t> </a:t>
            </a:r>
            <a:r>
              <a:rPr lang="fr-FR" sz="2800" dirty="0" smtClean="0">
                <a:latin typeface="Calibri" pitchFamily="34" charset="0"/>
                <a:cs typeface="Calibri" pitchFamily="34" charset="0"/>
              </a:rPr>
              <a:t>:</a:t>
            </a:r>
          </a:p>
          <a:p>
            <a:pPr marL="80963" indent="0" eaLnBrk="1" hangingPunct="1">
              <a:buFontTx/>
              <a:buChar char="-"/>
            </a:pPr>
            <a:endParaRPr lang="fr-FR" sz="2800" dirty="0">
              <a:latin typeface="Calibri" pitchFamily="34" charset="0"/>
              <a:cs typeface="Calibri" pitchFamily="34" charset="0"/>
            </a:endParaRPr>
          </a:p>
          <a:p>
            <a:pPr marL="80963" indent="0" eaLnBrk="1" hangingPunct="1">
              <a:buFontTx/>
              <a:buChar char="-"/>
            </a:pPr>
            <a:r>
              <a:rPr lang="fr-FR" sz="2800" dirty="0" smtClean="0">
                <a:latin typeface="Calibri" pitchFamily="34" charset="0"/>
                <a:cs typeface="Calibri" pitchFamily="34" charset="0"/>
              </a:rPr>
              <a:t> la </a:t>
            </a:r>
            <a:r>
              <a:rPr lang="fr-FR" sz="2800" b="1" dirty="0" smtClean="0">
                <a:latin typeface="Calibri" pitchFamily="34" charset="0"/>
                <a:cs typeface="Calibri" pitchFamily="34" charset="0"/>
              </a:rPr>
              <a:t>réforme territoriale </a:t>
            </a:r>
            <a:r>
              <a:rPr lang="fr-FR" sz="2800" dirty="0" smtClean="0">
                <a:latin typeface="Calibri" pitchFamily="34" charset="0"/>
                <a:cs typeface="Calibri" pitchFamily="34" charset="0"/>
              </a:rPr>
              <a:t>(loi </a:t>
            </a:r>
            <a:r>
              <a:rPr lang="fr-FR" sz="2800" dirty="0" err="1" smtClean="0">
                <a:latin typeface="Calibri" pitchFamily="34" charset="0"/>
                <a:cs typeface="Calibri" pitchFamily="34" charset="0"/>
              </a:rPr>
              <a:t>NOTRe</a:t>
            </a:r>
            <a:r>
              <a:rPr lang="fr-FR" sz="2800" dirty="0" smtClean="0">
                <a:latin typeface="Calibri" pitchFamily="34" charset="0"/>
                <a:cs typeface="Calibri" pitchFamily="34" charset="0"/>
              </a:rPr>
              <a:t>) : fusion CC, métropole à Clermont, grandes Régions, services déconcentrés de l’Etat… </a:t>
            </a:r>
          </a:p>
          <a:p>
            <a:pPr marL="80963" indent="0" eaLnBrk="1" hangingPunct="1">
              <a:buFontTx/>
              <a:buNone/>
            </a:pPr>
            <a:endParaRPr lang="fr-FR" sz="2800" dirty="0" smtClean="0">
              <a:latin typeface="Calibri" pitchFamily="34" charset="0"/>
              <a:cs typeface="Calibri" pitchFamily="34" charset="0"/>
            </a:endParaRPr>
          </a:p>
          <a:p>
            <a:pPr marL="80963" indent="0" eaLnBrk="1" hangingPunct="1">
              <a:buFontTx/>
              <a:buNone/>
            </a:pPr>
            <a:r>
              <a:rPr lang="fr-FR" sz="2800" dirty="0" smtClean="0">
                <a:latin typeface="Calibri" pitchFamily="34" charset="0"/>
                <a:cs typeface="Calibri" pitchFamily="34" charset="0"/>
              </a:rPr>
              <a:t>- </a:t>
            </a:r>
            <a:r>
              <a:rPr lang="fr-FR" sz="2800" b="1" dirty="0" smtClean="0">
                <a:latin typeface="Calibri" pitchFamily="34" charset="0"/>
                <a:cs typeface="Calibri" pitchFamily="34" charset="0"/>
              </a:rPr>
              <a:t>contraintes budgétaires </a:t>
            </a:r>
            <a:r>
              <a:rPr lang="fr-FR" sz="2800" dirty="0" smtClean="0">
                <a:latin typeface="Calibri" pitchFamily="34" charset="0"/>
                <a:cs typeface="Calibri" pitchFamily="34" charset="0"/>
              </a:rPr>
              <a:t>fortes</a:t>
            </a:r>
          </a:p>
          <a:p>
            <a:pPr marL="80963" indent="0" eaLnBrk="1" hangingPunct="1">
              <a:buFont typeface="Wingdings 2" pitchFamily="18" charset="2"/>
              <a:buNone/>
            </a:pPr>
            <a:endParaRPr lang="fr-FR" sz="2800" dirty="0" smtClean="0">
              <a:latin typeface="Calibri" pitchFamily="34" charset="0"/>
              <a:cs typeface="Calibri" pitchFamily="34" charset="0"/>
            </a:endParaRPr>
          </a:p>
          <a:p>
            <a:pPr marL="80963" indent="0" eaLnBrk="1" hangingPunct="1">
              <a:buFontTx/>
              <a:buChar char="-"/>
            </a:pPr>
            <a:endParaRPr lang="fr-FR" sz="2800" dirty="0" smtClean="0">
              <a:latin typeface="Calibri" pitchFamily="34" charset="0"/>
              <a:cs typeface="Calibri" pitchFamily="34" charset="0"/>
            </a:endParaRPr>
          </a:p>
          <a:p>
            <a:pPr marL="80963" indent="0" eaLnBrk="1" hangingPunct="1">
              <a:buFont typeface="Wingdings 2" pitchFamily="18" charset="2"/>
              <a:buNone/>
            </a:pPr>
            <a:endParaRPr lang="fr-FR" sz="2800" dirty="0" smtClean="0">
              <a:latin typeface="Calibri" pitchFamily="34" charset="0"/>
              <a:cs typeface="Calibri" pitchFamily="34" charset="0"/>
            </a:endParaRPr>
          </a:p>
          <a:p>
            <a:pPr marL="80963" indent="0" eaLnBrk="1" hangingPunct="1">
              <a:buFont typeface="Wingdings 2" pitchFamily="18" charset="2"/>
              <a:buNone/>
            </a:pPr>
            <a:endParaRPr lang="fr-FR" dirty="0" smtClean="0">
              <a:latin typeface="Calibri" pitchFamily="34" charset="0"/>
              <a:cs typeface="Calibri" pitchFamily="34" charset="0"/>
            </a:endParaRPr>
          </a:p>
        </p:txBody>
      </p:sp>
    </p:spTree>
    <p:extLst>
      <p:ext uri="{BB962C8B-B14F-4D97-AF65-F5344CB8AC3E}">
        <p14:creationId xmlns:p14="http://schemas.microsoft.com/office/powerpoint/2010/main" val="3028531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u contenu 2"/>
          <p:cNvSpPr>
            <a:spLocks noGrp="1"/>
          </p:cNvSpPr>
          <p:nvPr>
            <p:ph idx="1"/>
          </p:nvPr>
        </p:nvSpPr>
        <p:spPr bwMode="auto">
          <a:xfrm>
            <a:off x="427038" y="260648"/>
            <a:ext cx="8713787" cy="2101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80963" indent="0" eaLnBrk="1" hangingPunct="1">
              <a:buFontTx/>
              <a:buNone/>
            </a:pPr>
            <a:r>
              <a:rPr lang="fr-FR" sz="2800" b="1" u="sng" dirty="0" smtClean="0">
                <a:latin typeface="Calibri" pitchFamily="34" charset="0"/>
                <a:cs typeface="Calibri" pitchFamily="34" charset="0"/>
              </a:rPr>
              <a:t>L’enjeu pour les bibliothèques de lecture publique</a:t>
            </a:r>
            <a:r>
              <a:rPr lang="fr-FR" sz="2800" u="sng" dirty="0" smtClean="0">
                <a:latin typeface="Calibri" pitchFamily="34" charset="0"/>
                <a:cs typeface="Calibri" pitchFamily="34" charset="0"/>
              </a:rPr>
              <a:t> </a:t>
            </a:r>
            <a:r>
              <a:rPr lang="fr-FR" sz="2800" dirty="0" smtClean="0">
                <a:latin typeface="Calibri" pitchFamily="34" charset="0"/>
                <a:cs typeface="Calibri" pitchFamily="34" charset="0"/>
              </a:rPr>
              <a:t>: </a:t>
            </a:r>
          </a:p>
          <a:p>
            <a:pPr marL="80963" indent="0" eaLnBrk="1" hangingPunct="1">
              <a:buFontTx/>
              <a:buNone/>
            </a:pPr>
            <a:endParaRPr lang="fr-FR" sz="500" dirty="0" smtClean="0">
              <a:latin typeface="Calibri" pitchFamily="34" charset="0"/>
              <a:cs typeface="Calibri" pitchFamily="34" charset="0"/>
            </a:endParaRPr>
          </a:p>
          <a:p>
            <a:pPr marL="80963" indent="0" eaLnBrk="1" hangingPunct="1">
              <a:buFontTx/>
              <a:buNone/>
            </a:pPr>
            <a:r>
              <a:rPr lang="fr-FR" sz="2800" dirty="0" smtClean="0">
                <a:latin typeface="Calibri" pitchFamily="34" charset="0"/>
                <a:cs typeface="Calibri" pitchFamily="34" charset="0"/>
              </a:rPr>
              <a:t>proposer </a:t>
            </a:r>
            <a:r>
              <a:rPr lang="fr-FR" sz="2800" b="1" dirty="0" smtClean="0">
                <a:latin typeface="Calibri" pitchFamily="34" charset="0"/>
                <a:cs typeface="Calibri" pitchFamily="34" charset="0"/>
              </a:rPr>
              <a:t>de plus en plus de services</a:t>
            </a:r>
            <a:r>
              <a:rPr lang="fr-FR" sz="2800" dirty="0" smtClean="0">
                <a:latin typeface="Calibri" pitchFamily="34" charset="0"/>
                <a:cs typeface="Calibri" pitchFamily="34" charset="0"/>
              </a:rPr>
              <a:t>, animations, médiations, événements, une qualité d’accueil… </a:t>
            </a:r>
          </a:p>
          <a:p>
            <a:pPr marL="80963" indent="0" eaLnBrk="1" hangingPunct="1">
              <a:buFontTx/>
              <a:buNone/>
            </a:pPr>
            <a:r>
              <a:rPr lang="fr-FR" sz="2800" b="1" dirty="0" smtClean="0">
                <a:latin typeface="Calibri" pitchFamily="34" charset="0"/>
                <a:cs typeface="Calibri" pitchFamily="34" charset="0"/>
              </a:rPr>
              <a:t>adaptés à leur territoire</a:t>
            </a:r>
            <a:r>
              <a:rPr lang="fr-FR" sz="2800" dirty="0" smtClean="0">
                <a:latin typeface="Calibri" pitchFamily="34" charset="0"/>
                <a:cs typeface="Calibri" pitchFamily="34" charset="0"/>
              </a:rPr>
              <a:t>, en lien avec des partenaires de différents horizons (culturels, sociaux, éducatifs, service public de l’emploi…)</a:t>
            </a:r>
          </a:p>
          <a:p>
            <a:pPr marL="80963" indent="0" eaLnBrk="1" hangingPunct="1">
              <a:buFontTx/>
              <a:buNone/>
            </a:pPr>
            <a:r>
              <a:rPr lang="fr-FR" sz="2800" b="1" dirty="0" smtClean="0">
                <a:latin typeface="Calibri" pitchFamily="34" charset="0"/>
                <a:cs typeface="Calibri" pitchFamily="34" charset="0"/>
              </a:rPr>
              <a:t>dans un contexte de stagnation voire de diminution</a:t>
            </a:r>
          </a:p>
          <a:p>
            <a:pPr marL="80963" indent="0" eaLnBrk="1" hangingPunct="1">
              <a:buFontTx/>
              <a:buNone/>
            </a:pPr>
            <a:r>
              <a:rPr lang="fr-FR" sz="2800" b="1" dirty="0" smtClean="0">
                <a:latin typeface="Calibri" pitchFamily="34" charset="0"/>
                <a:cs typeface="Calibri" pitchFamily="34" charset="0"/>
              </a:rPr>
              <a:t>des moyens</a:t>
            </a:r>
          </a:p>
          <a:p>
            <a:pPr marL="80963" indent="0" eaLnBrk="1" hangingPunct="1">
              <a:buFontTx/>
              <a:buNone/>
            </a:pPr>
            <a:endParaRPr lang="fr-FR" sz="1500" b="1" dirty="0" smtClean="0">
              <a:latin typeface="Calibri" pitchFamily="34" charset="0"/>
              <a:cs typeface="Calibri" pitchFamily="34" charset="0"/>
            </a:endParaRPr>
          </a:p>
          <a:p>
            <a:pPr marL="538163" indent="-457200" eaLnBrk="1" hangingPunct="1">
              <a:buFont typeface="Wingdings" pitchFamily="2" charset="2"/>
              <a:buChar char="ð"/>
            </a:pPr>
            <a:r>
              <a:rPr lang="fr-FR" sz="2800" b="1" dirty="0" smtClean="0">
                <a:effectLst>
                  <a:outerShdw blurRad="38100" dist="38100" dir="2700000" algn="tl">
                    <a:srgbClr val="000000">
                      <a:alpha val="43137"/>
                    </a:srgbClr>
                  </a:outerShdw>
                </a:effectLst>
                <a:latin typeface="Calibri" pitchFamily="34" charset="0"/>
                <a:cs typeface="Calibri" pitchFamily="34" charset="0"/>
              </a:rPr>
              <a:t>Devenir des « maisons de service </a:t>
            </a:r>
          </a:p>
          <a:p>
            <a:pPr marL="80963" indent="0" eaLnBrk="1" hangingPunct="1">
              <a:buNone/>
            </a:pPr>
            <a:r>
              <a:rPr lang="fr-FR" sz="2800" b="1" dirty="0">
                <a:effectLst>
                  <a:outerShdw blurRad="38100" dist="38100" dir="2700000" algn="tl">
                    <a:srgbClr val="000000">
                      <a:alpha val="43137"/>
                    </a:srgbClr>
                  </a:outerShdw>
                </a:effectLst>
                <a:latin typeface="Calibri" pitchFamily="34" charset="0"/>
                <a:cs typeface="Calibri" pitchFamily="34" charset="0"/>
              </a:rPr>
              <a:t> </a:t>
            </a:r>
            <a:r>
              <a:rPr lang="fr-FR" sz="2800" b="1" dirty="0" smtClean="0">
                <a:effectLst>
                  <a:outerShdw blurRad="38100" dist="38100" dir="2700000" algn="tl">
                    <a:srgbClr val="000000">
                      <a:alpha val="43137"/>
                    </a:srgbClr>
                  </a:outerShdw>
                </a:effectLst>
                <a:latin typeface="Calibri" pitchFamily="34" charset="0"/>
                <a:cs typeface="Calibri" pitchFamily="34" charset="0"/>
              </a:rPr>
              <a:t>     public culturel »</a:t>
            </a:r>
          </a:p>
          <a:p>
            <a:pPr marL="80963" indent="0" eaLnBrk="1" hangingPunct="1">
              <a:buNone/>
            </a:pPr>
            <a:r>
              <a:rPr lang="fr-FR" sz="2000" i="1" dirty="0" smtClean="0">
                <a:latin typeface="Calibri" pitchFamily="34" charset="0"/>
                <a:cs typeface="Calibri" pitchFamily="34" charset="0"/>
              </a:rPr>
              <a:t>(rapport Orsenna, février 2018)</a:t>
            </a:r>
            <a:endParaRPr lang="fr-FR" sz="2400" i="1" dirty="0" smtClean="0">
              <a:latin typeface="Calibri" pitchFamily="34" charset="0"/>
              <a:cs typeface="Calibri" pitchFamily="34" charset="0"/>
            </a:endParaRPr>
          </a:p>
        </p:txBody>
      </p:sp>
      <p:pic>
        <p:nvPicPr>
          <p:cNvPr id="2050" name="Picture 2" descr="Rapport mission Orsenna visuel integral 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3809468"/>
            <a:ext cx="2160240" cy="285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829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79512" y="258365"/>
            <a:ext cx="8748464" cy="5616575"/>
          </a:xfrm>
          <a:prstGeom prst="rect">
            <a:avLst/>
          </a:prstGeom>
          <a:noFill/>
          <a:extLst/>
        </p:spPr>
        <p:txBody>
          <a:bodyPr/>
          <a:lstStyle>
            <a:lvl1pPr algn="ctr" rtl="0" eaLnBrk="0" fontAlgn="base" hangingPunct="0">
              <a:spcBef>
                <a:spcPct val="0"/>
              </a:spcBef>
              <a:spcAft>
                <a:spcPct val="0"/>
              </a:spcAft>
              <a:defRPr sz="4400">
                <a:solidFill>
                  <a:schemeClr val="tx2"/>
                </a:solidFill>
                <a:latin typeface="+mj-lt"/>
                <a:ea typeface="ヒラギノ角ゴ Pro W3" charset="-128"/>
                <a:cs typeface="+mj-cs"/>
              </a:defRPr>
            </a:lvl1pPr>
            <a:lvl2pPr algn="ctr" rtl="0" eaLnBrk="0" fontAlgn="base" hangingPunct="0">
              <a:spcBef>
                <a:spcPct val="0"/>
              </a:spcBef>
              <a:spcAft>
                <a:spcPct val="0"/>
              </a:spcAft>
              <a:defRPr sz="4400">
                <a:solidFill>
                  <a:schemeClr val="tx2"/>
                </a:solidFill>
                <a:latin typeface="Times" charset="0"/>
                <a:ea typeface="ヒラギノ角ゴ Pro W3" charset="-128"/>
              </a:defRPr>
            </a:lvl2pPr>
            <a:lvl3pPr algn="ctr" rtl="0" eaLnBrk="0" fontAlgn="base" hangingPunct="0">
              <a:spcBef>
                <a:spcPct val="0"/>
              </a:spcBef>
              <a:spcAft>
                <a:spcPct val="0"/>
              </a:spcAft>
              <a:defRPr sz="4400">
                <a:solidFill>
                  <a:schemeClr val="tx2"/>
                </a:solidFill>
                <a:latin typeface="Times" charset="0"/>
                <a:ea typeface="ヒラギノ角ゴ Pro W3" charset="-128"/>
              </a:defRPr>
            </a:lvl3pPr>
            <a:lvl4pPr algn="ctr" rtl="0" eaLnBrk="0" fontAlgn="base" hangingPunct="0">
              <a:spcBef>
                <a:spcPct val="0"/>
              </a:spcBef>
              <a:spcAft>
                <a:spcPct val="0"/>
              </a:spcAft>
              <a:defRPr sz="4400">
                <a:solidFill>
                  <a:schemeClr val="tx2"/>
                </a:solidFill>
                <a:latin typeface="Times" charset="0"/>
                <a:ea typeface="ヒラギノ角ゴ Pro W3" charset="-128"/>
              </a:defRPr>
            </a:lvl4pPr>
            <a:lvl5pPr algn="ctr" rtl="0" eaLnBrk="0" fontAlgn="base" hangingPunct="0">
              <a:spcBef>
                <a:spcPct val="0"/>
              </a:spcBef>
              <a:spcAft>
                <a:spcPct val="0"/>
              </a:spcAft>
              <a:defRPr sz="4400">
                <a:solidFill>
                  <a:schemeClr val="tx2"/>
                </a:solidFill>
                <a:latin typeface="Times" charset="0"/>
                <a:ea typeface="ヒラギノ角ゴ Pro W3"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just" eaLnBrk="1" hangingPunct="1">
              <a:defRPr/>
            </a:pPr>
            <a:r>
              <a:rPr lang="fr-FR" sz="2800" b="1" u="sng" dirty="0" smtClean="0">
                <a:latin typeface="Calibri" pitchFamily="34" charset="0"/>
                <a:ea typeface="Tahoma" pitchFamily="34" charset="0"/>
                <a:cs typeface="Calibri" pitchFamily="34" charset="0"/>
              </a:rPr>
              <a:t>Sans négliger un autre enjeu fondamental :</a:t>
            </a:r>
          </a:p>
          <a:p>
            <a:pPr algn="just" eaLnBrk="1" hangingPunct="1">
              <a:defRPr/>
            </a:pPr>
            <a:r>
              <a:rPr lang="fr-FR" sz="2800" b="1" u="sng" dirty="0" smtClean="0">
                <a:latin typeface="Calibri" pitchFamily="34" charset="0"/>
                <a:ea typeface="Tahoma" pitchFamily="34" charset="0"/>
                <a:cs typeface="Calibri" pitchFamily="34" charset="0"/>
              </a:rPr>
              <a:t>l’accessibilité des catalogues sur le web</a:t>
            </a:r>
            <a:endParaRPr lang="fr-FR" sz="2800" b="1" u="sng" dirty="0">
              <a:latin typeface="Calibri" pitchFamily="34" charset="0"/>
              <a:ea typeface="Tahoma" pitchFamily="34" charset="0"/>
              <a:cs typeface="Calibri" pitchFamily="34" charset="0"/>
            </a:endParaRPr>
          </a:p>
          <a:p>
            <a:pPr algn="just" eaLnBrk="1" hangingPunct="1">
              <a:defRPr/>
            </a:pPr>
            <a:endParaRPr lang="fr-FR" sz="500" b="1" i="1" dirty="0" smtClean="0">
              <a:latin typeface="Tahoma" pitchFamily="34" charset="0"/>
              <a:ea typeface="Tahoma" pitchFamily="34" charset="0"/>
              <a:cs typeface="Tahoma" pitchFamily="34" charset="0"/>
            </a:endParaRPr>
          </a:p>
          <a:p>
            <a:pPr algn="just" eaLnBrk="1" hangingPunct="1">
              <a:defRPr/>
            </a:pPr>
            <a:endParaRPr lang="fr-FR" sz="500" b="1" i="1" dirty="0">
              <a:latin typeface="Tahoma" pitchFamily="34" charset="0"/>
              <a:ea typeface="Tahoma" pitchFamily="34" charset="0"/>
              <a:cs typeface="Tahoma" pitchFamily="34" charset="0"/>
            </a:endParaRPr>
          </a:p>
          <a:p>
            <a:pPr marL="342900" indent="-342900" algn="just" eaLnBrk="1" hangingPunct="1">
              <a:buFont typeface="Wingdings" pitchFamily="2" charset="2"/>
              <a:buChar char="§"/>
              <a:defRPr/>
            </a:pPr>
            <a:r>
              <a:rPr lang="fr-FR" sz="2400" dirty="0" smtClean="0">
                <a:latin typeface="Tahoma" pitchFamily="34" charset="0"/>
                <a:ea typeface="Tahoma" pitchFamily="34" charset="0"/>
                <a:cs typeface="Tahoma" pitchFamily="34" charset="0"/>
              </a:rPr>
              <a:t>Pour assurer la mission essentielle de la lecture publique, à savoir permettre un accès facilité et ouvert à l’information, la connaissance et les savoirs</a:t>
            </a:r>
            <a:endParaRPr lang="fr-FR" sz="2400" dirty="0">
              <a:latin typeface="Tahoma" pitchFamily="34" charset="0"/>
              <a:ea typeface="Tahoma" pitchFamily="34" charset="0"/>
              <a:cs typeface="Tahoma" pitchFamily="34" charset="0"/>
            </a:endParaRPr>
          </a:p>
          <a:p>
            <a:pPr marL="342900" indent="-342900" algn="just" eaLnBrk="1" hangingPunct="1">
              <a:buFont typeface="Wingdings" pitchFamily="2" charset="2"/>
              <a:buChar char="§"/>
              <a:defRPr/>
            </a:pPr>
            <a:r>
              <a:rPr lang="fr-FR" sz="2400" dirty="0" smtClean="0">
                <a:latin typeface="Tahoma" pitchFamily="34" charset="0"/>
                <a:ea typeface="Tahoma" pitchFamily="34" charset="0"/>
                <a:cs typeface="Tahoma" pitchFamily="34" charset="0"/>
              </a:rPr>
              <a:t>Ce qui implique de modifier </a:t>
            </a:r>
            <a:r>
              <a:rPr lang="fr-FR" sz="2400" dirty="0">
                <a:latin typeface="Tahoma" pitchFamily="34" charset="0"/>
                <a:ea typeface="Tahoma" pitchFamily="34" charset="0"/>
                <a:cs typeface="Tahoma" pitchFamily="34" charset="0"/>
              </a:rPr>
              <a:t>la structure de l’information bibliographique </a:t>
            </a:r>
            <a:r>
              <a:rPr lang="fr-FR" sz="2400" dirty="0" smtClean="0">
                <a:latin typeface="Tahoma" pitchFamily="34" charset="0"/>
                <a:ea typeface="Tahoma" pitchFamily="34" charset="0"/>
                <a:cs typeface="Tahoma" pitchFamily="34" charset="0"/>
              </a:rPr>
              <a:t>(FRBR-LRM, RDA-FR, web de données…)</a:t>
            </a:r>
          </a:p>
          <a:p>
            <a:pPr marL="342900" indent="-342900" algn="just" eaLnBrk="1" hangingPunct="1">
              <a:buFont typeface="Wingdings" pitchFamily="2" charset="2"/>
              <a:buChar char="§"/>
              <a:defRPr/>
            </a:pPr>
            <a:r>
              <a:rPr lang="fr-FR" sz="2400" dirty="0" smtClean="0">
                <a:latin typeface="Tahoma" pitchFamily="34" charset="0"/>
                <a:ea typeface="Tahoma" pitchFamily="34" charset="0"/>
                <a:cs typeface="Tahoma" pitchFamily="34" charset="0"/>
              </a:rPr>
              <a:t>Et ce qui implique de revoir nos méthodes et nos outils de production et de gestion des métadonnées !</a:t>
            </a:r>
            <a:endParaRPr lang="fr-FR" sz="2400" dirty="0">
              <a:latin typeface="Tahoma" pitchFamily="34" charset="0"/>
              <a:ea typeface="Tahoma" pitchFamily="34" charset="0"/>
              <a:cs typeface="Tahoma" pitchFamily="34" charset="0"/>
            </a:endParaRPr>
          </a:p>
          <a:p>
            <a:pPr marL="342900" indent="-342900" algn="just" eaLnBrk="1" hangingPunct="1">
              <a:buFont typeface="Wingdings" pitchFamily="2" charset="2"/>
              <a:buChar char="§"/>
              <a:defRPr/>
            </a:pPr>
            <a:endParaRPr lang="fr-FR" sz="2400" dirty="0" smtClean="0">
              <a:latin typeface="Tahoma" pitchFamily="34" charset="0"/>
              <a:ea typeface="Tahoma" pitchFamily="34" charset="0"/>
              <a:cs typeface="Tahoma" pitchFamily="34" charset="0"/>
            </a:endParaRPr>
          </a:p>
          <a:p>
            <a:pPr lvl="1" algn="just" eaLnBrk="1" hangingPunct="1">
              <a:defRPr/>
            </a:pPr>
            <a:r>
              <a:rPr lang="fr-FR" sz="2400" i="1" dirty="0">
                <a:latin typeface="Tahoma" pitchFamily="34" charset="0"/>
                <a:ea typeface="Tahoma" pitchFamily="34" charset="0"/>
                <a:cs typeface="Tahoma" pitchFamily="34" charset="0"/>
              </a:rPr>
              <a:t>	</a:t>
            </a:r>
            <a:endParaRPr lang="fr-FR" sz="2400" i="1" dirty="0" smtClean="0">
              <a:latin typeface="Tahoma" pitchFamily="34" charset="0"/>
              <a:ea typeface="Tahoma" pitchFamily="34" charset="0"/>
              <a:cs typeface="Tahoma" pitchFamily="34" charset="0"/>
            </a:endParaRPr>
          </a:p>
          <a:p>
            <a:pPr lvl="1" algn="l" eaLnBrk="1" hangingPunct="1">
              <a:defRPr/>
            </a:pPr>
            <a:r>
              <a:rPr lang="fr-FR" sz="2400" i="1" dirty="0" smtClean="0">
                <a:latin typeface="Tahoma" pitchFamily="34" charset="0"/>
                <a:ea typeface="Tahoma" pitchFamily="34" charset="0"/>
                <a:cs typeface="Tahoma" pitchFamily="34" charset="0"/>
              </a:rPr>
              <a:t>	</a:t>
            </a:r>
            <a:r>
              <a:rPr lang="fr-FR" sz="2400" dirty="0" smtClean="0">
                <a:latin typeface="Tahoma" pitchFamily="34" charset="0"/>
                <a:ea typeface="Tahoma" pitchFamily="34" charset="0"/>
                <a:cs typeface="Tahoma" pitchFamily="34" charset="0"/>
              </a:rPr>
              <a:t>	</a:t>
            </a:r>
          </a:p>
        </p:txBody>
      </p:sp>
      <p:pic>
        <p:nvPicPr>
          <p:cNvPr id="3074" name="Picture 2" descr="Logo Transition bibliographique avec axes de trav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0366" y="3861048"/>
            <a:ext cx="2623269" cy="292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295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71438" y="116632"/>
            <a:ext cx="8964612" cy="6120657"/>
          </a:xfrm>
          <a:prstGeom prst="rect">
            <a:avLst/>
          </a:prstGeom>
          <a:noFill/>
          <a:extLst/>
        </p:spPr>
        <p:txBody>
          <a:bodyPr/>
          <a:lstStyle>
            <a:lvl1pPr algn="ctr" rtl="0" eaLnBrk="0" fontAlgn="base" hangingPunct="0">
              <a:spcBef>
                <a:spcPct val="0"/>
              </a:spcBef>
              <a:spcAft>
                <a:spcPct val="0"/>
              </a:spcAft>
              <a:defRPr sz="4400">
                <a:solidFill>
                  <a:schemeClr val="tx2"/>
                </a:solidFill>
                <a:latin typeface="+mj-lt"/>
                <a:ea typeface="ヒラギノ角ゴ Pro W3" charset="-128"/>
                <a:cs typeface="+mj-cs"/>
              </a:defRPr>
            </a:lvl1pPr>
            <a:lvl2pPr algn="ctr" rtl="0" eaLnBrk="0" fontAlgn="base" hangingPunct="0">
              <a:spcBef>
                <a:spcPct val="0"/>
              </a:spcBef>
              <a:spcAft>
                <a:spcPct val="0"/>
              </a:spcAft>
              <a:defRPr sz="4400">
                <a:solidFill>
                  <a:schemeClr val="tx2"/>
                </a:solidFill>
                <a:latin typeface="Times" charset="0"/>
                <a:ea typeface="ヒラギノ角ゴ Pro W3" charset="-128"/>
              </a:defRPr>
            </a:lvl2pPr>
            <a:lvl3pPr algn="ctr" rtl="0" eaLnBrk="0" fontAlgn="base" hangingPunct="0">
              <a:spcBef>
                <a:spcPct val="0"/>
              </a:spcBef>
              <a:spcAft>
                <a:spcPct val="0"/>
              </a:spcAft>
              <a:defRPr sz="4400">
                <a:solidFill>
                  <a:schemeClr val="tx2"/>
                </a:solidFill>
                <a:latin typeface="Times" charset="0"/>
                <a:ea typeface="ヒラギノ角ゴ Pro W3" charset="-128"/>
              </a:defRPr>
            </a:lvl3pPr>
            <a:lvl4pPr algn="ctr" rtl="0" eaLnBrk="0" fontAlgn="base" hangingPunct="0">
              <a:spcBef>
                <a:spcPct val="0"/>
              </a:spcBef>
              <a:spcAft>
                <a:spcPct val="0"/>
              </a:spcAft>
              <a:defRPr sz="4400">
                <a:solidFill>
                  <a:schemeClr val="tx2"/>
                </a:solidFill>
                <a:latin typeface="Times" charset="0"/>
                <a:ea typeface="ヒラギノ角ゴ Pro W3" charset="-128"/>
              </a:defRPr>
            </a:lvl4pPr>
            <a:lvl5pPr algn="ctr" rtl="0" eaLnBrk="0" fontAlgn="base" hangingPunct="0">
              <a:spcBef>
                <a:spcPct val="0"/>
              </a:spcBef>
              <a:spcAft>
                <a:spcPct val="0"/>
              </a:spcAft>
              <a:defRPr sz="4400">
                <a:solidFill>
                  <a:schemeClr val="tx2"/>
                </a:solidFill>
                <a:latin typeface="Times" charset="0"/>
                <a:ea typeface="ヒラギノ角ゴ Pro W3"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just" eaLnBrk="1" hangingPunct="1">
              <a:defRPr/>
            </a:pPr>
            <a:r>
              <a:rPr lang="fr-FR" sz="2400" b="1" dirty="0" smtClean="0">
                <a:latin typeface="Tahoma" pitchFamily="34" charset="0"/>
                <a:ea typeface="Tahoma" pitchFamily="34" charset="0"/>
                <a:cs typeface="Tahoma" pitchFamily="34" charset="0"/>
              </a:rPr>
              <a:t>Pour les bibliothèques, comment concilier nouveaux services et qualité du traitement documentaire ?</a:t>
            </a:r>
            <a:endParaRPr lang="fr-FR" sz="2400" dirty="0" smtClean="0">
              <a:latin typeface="Tahoma" pitchFamily="34" charset="0"/>
              <a:ea typeface="Tahoma" pitchFamily="34" charset="0"/>
              <a:cs typeface="Tahoma" pitchFamily="34" charset="0"/>
            </a:endParaRPr>
          </a:p>
          <a:p>
            <a:pPr algn="just" eaLnBrk="1" hangingPunct="1">
              <a:defRPr/>
            </a:pPr>
            <a:endParaRPr lang="fr-FR" sz="1000" dirty="0" smtClean="0">
              <a:latin typeface="Tahoma" pitchFamily="34" charset="0"/>
              <a:ea typeface="Tahoma" pitchFamily="34" charset="0"/>
              <a:cs typeface="Tahoma" pitchFamily="34" charset="0"/>
            </a:endParaRPr>
          </a:p>
          <a:p>
            <a:pPr lvl="1" algn="just" eaLnBrk="1" hangingPunct="1">
              <a:defRPr/>
            </a:pPr>
            <a:endParaRPr lang="fr-FR" sz="2400" i="1" dirty="0" smtClean="0">
              <a:latin typeface="Tahoma" pitchFamily="34" charset="0"/>
              <a:ea typeface="Tahoma" pitchFamily="34" charset="0"/>
              <a:cs typeface="Tahoma" pitchFamily="34" charset="0"/>
            </a:endParaRPr>
          </a:p>
          <a:p>
            <a:pPr algn="just" eaLnBrk="1" hangingPunct="1">
              <a:defRPr/>
            </a:pPr>
            <a:r>
              <a:rPr lang="fr-FR" sz="2400" dirty="0" smtClean="0">
                <a:latin typeface="Tahoma" pitchFamily="34" charset="0"/>
                <a:ea typeface="Tahoma" pitchFamily="34" charset="0"/>
                <a:cs typeface="Tahoma" pitchFamily="34" charset="0"/>
              </a:rPr>
              <a:t>		</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405" y="1268760"/>
            <a:ext cx="6913190" cy="4549325"/>
          </a:xfrm>
          <a:prstGeom prst="rect">
            <a:avLst/>
          </a:prstGeom>
        </p:spPr>
      </p:pic>
    </p:spTree>
    <p:extLst>
      <p:ext uri="{BB962C8B-B14F-4D97-AF65-F5344CB8AC3E}">
        <p14:creationId xmlns:p14="http://schemas.microsoft.com/office/powerpoint/2010/main" val="346385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71438" y="620713"/>
            <a:ext cx="8964612" cy="5616575"/>
          </a:xfrm>
          <a:prstGeom prst="rect">
            <a:avLst/>
          </a:prstGeom>
          <a:noFill/>
          <a:extLst/>
        </p:spPr>
        <p:txBody>
          <a:bodyPr/>
          <a:lstStyle>
            <a:lvl1pPr algn="ctr" rtl="0" eaLnBrk="0" fontAlgn="base" hangingPunct="0">
              <a:spcBef>
                <a:spcPct val="0"/>
              </a:spcBef>
              <a:spcAft>
                <a:spcPct val="0"/>
              </a:spcAft>
              <a:defRPr sz="4400">
                <a:solidFill>
                  <a:schemeClr val="tx2"/>
                </a:solidFill>
                <a:latin typeface="+mj-lt"/>
                <a:ea typeface="ヒラギノ角ゴ Pro W3" charset="-128"/>
                <a:cs typeface="+mj-cs"/>
              </a:defRPr>
            </a:lvl1pPr>
            <a:lvl2pPr algn="ctr" rtl="0" eaLnBrk="0" fontAlgn="base" hangingPunct="0">
              <a:spcBef>
                <a:spcPct val="0"/>
              </a:spcBef>
              <a:spcAft>
                <a:spcPct val="0"/>
              </a:spcAft>
              <a:defRPr sz="4400">
                <a:solidFill>
                  <a:schemeClr val="tx2"/>
                </a:solidFill>
                <a:latin typeface="Times" charset="0"/>
                <a:ea typeface="ヒラギノ角ゴ Pro W3" charset="-128"/>
              </a:defRPr>
            </a:lvl2pPr>
            <a:lvl3pPr algn="ctr" rtl="0" eaLnBrk="0" fontAlgn="base" hangingPunct="0">
              <a:spcBef>
                <a:spcPct val="0"/>
              </a:spcBef>
              <a:spcAft>
                <a:spcPct val="0"/>
              </a:spcAft>
              <a:defRPr sz="4400">
                <a:solidFill>
                  <a:schemeClr val="tx2"/>
                </a:solidFill>
                <a:latin typeface="Times" charset="0"/>
                <a:ea typeface="ヒラギノ角ゴ Pro W3" charset="-128"/>
              </a:defRPr>
            </a:lvl3pPr>
            <a:lvl4pPr algn="ctr" rtl="0" eaLnBrk="0" fontAlgn="base" hangingPunct="0">
              <a:spcBef>
                <a:spcPct val="0"/>
              </a:spcBef>
              <a:spcAft>
                <a:spcPct val="0"/>
              </a:spcAft>
              <a:defRPr sz="4400">
                <a:solidFill>
                  <a:schemeClr val="tx2"/>
                </a:solidFill>
                <a:latin typeface="Times" charset="0"/>
                <a:ea typeface="ヒラギノ角ゴ Pro W3" charset="-128"/>
              </a:defRPr>
            </a:lvl4pPr>
            <a:lvl5pPr algn="ctr" rtl="0" eaLnBrk="0" fontAlgn="base" hangingPunct="0">
              <a:spcBef>
                <a:spcPct val="0"/>
              </a:spcBef>
              <a:spcAft>
                <a:spcPct val="0"/>
              </a:spcAft>
              <a:defRPr sz="4400">
                <a:solidFill>
                  <a:schemeClr val="tx2"/>
                </a:solidFill>
                <a:latin typeface="Times" charset="0"/>
                <a:ea typeface="ヒラギノ角ゴ Pro W3"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just" eaLnBrk="1" hangingPunct="1">
              <a:defRPr/>
            </a:pPr>
            <a:r>
              <a:rPr lang="fr-FR" sz="2400" b="1" dirty="0" smtClean="0">
                <a:latin typeface="Tahoma" pitchFamily="34" charset="0"/>
                <a:ea typeface="Tahoma" pitchFamily="34" charset="0"/>
                <a:cs typeface="Tahoma" pitchFamily="34" charset="0"/>
              </a:rPr>
              <a:t>Comment concilier : </a:t>
            </a:r>
          </a:p>
          <a:p>
            <a:pPr algn="just" eaLnBrk="1" hangingPunct="1">
              <a:defRPr/>
            </a:pPr>
            <a:endParaRPr lang="fr-FR" sz="500" b="1" dirty="0">
              <a:latin typeface="Tahoma" pitchFamily="34" charset="0"/>
              <a:ea typeface="Tahoma" pitchFamily="34" charset="0"/>
              <a:cs typeface="Tahoma" pitchFamily="34" charset="0"/>
            </a:endParaRPr>
          </a:p>
          <a:p>
            <a:pPr marL="914400" lvl="1" indent="-457200" algn="just" eaLnBrk="1" hangingPunct="1">
              <a:buFont typeface="Wingdings" pitchFamily="2" charset="2"/>
              <a:buChar char="§"/>
              <a:defRPr/>
            </a:pPr>
            <a:endParaRPr lang="fr-FR" sz="500" dirty="0" smtClean="0">
              <a:latin typeface="Tahoma" pitchFamily="34" charset="0"/>
              <a:ea typeface="Tahoma" pitchFamily="34" charset="0"/>
              <a:cs typeface="Tahoma" pitchFamily="34" charset="0"/>
            </a:endParaRPr>
          </a:p>
          <a:p>
            <a:pPr marL="914400" lvl="1" indent="-457200" algn="just" eaLnBrk="1" hangingPunct="1">
              <a:buFont typeface="Wingdings" pitchFamily="2" charset="2"/>
              <a:buChar char="§"/>
              <a:defRPr/>
            </a:pPr>
            <a:r>
              <a:rPr lang="fr-FR" sz="2400" dirty="0" smtClean="0">
                <a:latin typeface="Tahoma" pitchFamily="34" charset="0"/>
                <a:ea typeface="Tahoma" pitchFamily="34" charset="0"/>
                <a:cs typeface="Tahoma" pitchFamily="34" charset="0"/>
              </a:rPr>
              <a:t>L’adaptation des services des bibliothèques à ces nouveaux usages et pratiques :</a:t>
            </a:r>
          </a:p>
          <a:p>
            <a:pPr lvl="1" algn="just" eaLnBrk="1" hangingPunct="1">
              <a:defRPr/>
            </a:pPr>
            <a:r>
              <a:rPr lang="fr-FR" sz="1800" dirty="0">
                <a:latin typeface="Tahoma" pitchFamily="34" charset="0"/>
                <a:ea typeface="Tahoma" pitchFamily="34" charset="0"/>
                <a:cs typeface="Tahoma" pitchFamily="34" charset="0"/>
              </a:rPr>
              <a:t>	 </a:t>
            </a:r>
            <a:r>
              <a:rPr lang="fr-FR" sz="1800" dirty="0" smtClean="0">
                <a:latin typeface="Tahoma" pitchFamily="34" charset="0"/>
                <a:ea typeface="Tahoma" pitchFamily="34" charset="0"/>
                <a:cs typeface="Tahoma" pitchFamily="34" charset="0"/>
              </a:rPr>
              <a:t>- </a:t>
            </a:r>
            <a:r>
              <a:rPr lang="fr-FR" sz="1800" i="1" dirty="0" smtClean="0">
                <a:latin typeface="Tahoma" pitchFamily="34" charset="0"/>
                <a:ea typeface="Tahoma" pitchFamily="34" charset="0"/>
                <a:cs typeface="Tahoma" pitchFamily="34" charset="0"/>
              </a:rPr>
              <a:t>davantage de temps à consacrer aux animations, sélections de ressources et leur médiation, services sur place ou à distance…</a:t>
            </a:r>
          </a:p>
          <a:p>
            <a:pPr marL="914400" lvl="1" indent="-457200" algn="just" eaLnBrk="1" hangingPunct="1">
              <a:buFont typeface="Wingdings" pitchFamily="2" charset="2"/>
              <a:buChar char="§"/>
              <a:defRPr/>
            </a:pPr>
            <a:endParaRPr lang="fr-FR" sz="500" i="1" dirty="0" smtClean="0">
              <a:latin typeface="Tahoma" pitchFamily="34" charset="0"/>
              <a:ea typeface="Tahoma" pitchFamily="34" charset="0"/>
              <a:cs typeface="Tahoma" pitchFamily="34" charset="0"/>
            </a:endParaRPr>
          </a:p>
          <a:p>
            <a:pPr marL="914400" lvl="1" indent="-457200" algn="just" eaLnBrk="1" hangingPunct="1">
              <a:buFont typeface="Wingdings" pitchFamily="2" charset="2"/>
              <a:buChar char="§"/>
              <a:defRPr/>
            </a:pPr>
            <a:endParaRPr lang="fr-FR" sz="500" i="1" dirty="0">
              <a:latin typeface="Tahoma" pitchFamily="34" charset="0"/>
              <a:ea typeface="Tahoma" pitchFamily="34" charset="0"/>
              <a:cs typeface="Tahoma" pitchFamily="34" charset="0"/>
            </a:endParaRPr>
          </a:p>
          <a:p>
            <a:pPr marL="914400" lvl="1" indent="-457200" algn="just" eaLnBrk="1" hangingPunct="1">
              <a:buFont typeface="Wingdings" pitchFamily="2" charset="2"/>
              <a:buChar char="§"/>
              <a:defRPr/>
            </a:pPr>
            <a:r>
              <a:rPr lang="fr-FR" sz="2400" dirty="0">
                <a:latin typeface="Tahoma" pitchFamily="34" charset="0"/>
                <a:ea typeface="Tahoma" pitchFamily="34" charset="0"/>
                <a:cs typeface="Tahoma" pitchFamily="34" charset="0"/>
              </a:rPr>
              <a:t>La nécessité de maintenir la qualité du traitement </a:t>
            </a:r>
            <a:r>
              <a:rPr lang="fr-FR" sz="2400" dirty="0" smtClean="0">
                <a:latin typeface="Tahoma" pitchFamily="34" charset="0"/>
                <a:ea typeface="Tahoma" pitchFamily="34" charset="0"/>
                <a:cs typeface="Tahoma" pitchFamily="34" charset="0"/>
              </a:rPr>
              <a:t>documentaire </a:t>
            </a:r>
            <a:endParaRPr lang="fr-FR" sz="2400" dirty="0">
              <a:latin typeface="Tahoma" pitchFamily="34" charset="0"/>
              <a:ea typeface="Tahoma" pitchFamily="34" charset="0"/>
              <a:cs typeface="Tahoma" pitchFamily="34" charset="0"/>
            </a:endParaRPr>
          </a:p>
          <a:p>
            <a:pPr lvl="2" algn="just" eaLnBrk="1" hangingPunct="1">
              <a:defRPr/>
            </a:pPr>
            <a:r>
              <a:rPr lang="fr-FR" sz="1800" i="1" dirty="0">
                <a:latin typeface="Tahoma" pitchFamily="34" charset="0"/>
                <a:ea typeface="Tahoma" pitchFamily="34" charset="0"/>
                <a:cs typeface="Tahoma" pitchFamily="34" charset="0"/>
              </a:rPr>
              <a:t>- Afin de ne pas « dilapider » </a:t>
            </a:r>
            <a:r>
              <a:rPr lang="fr-FR" sz="1800" i="1" dirty="0" smtClean="0">
                <a:latin typeface="Tahoma" pitchFamily="34" charset="0"/>
                <a:ea typeface="Tahoma" pitchFamily="34" charset="0"/>
                <a:cs typeface="Tahoma" pitchFamily="34" charset="0"/>
              </a:rPr>
              <a:t>une des principales richesses : le fonds documentaire</a:t>
            </a:r>
            <a:endParaRPr lang="fr-FR" sz="1800" i="1" dirty="0">
              <a:latin typeface="Tahoma" pitchFamily="34" charset="0"/>
              <a:ea typeface="Tahoma" pitchFamily="34" charset="0"/>
              <a:cs typeface="Tahoma" pitchFamily="34" charset="0"/>
            </a:endParaRPr>
          </a:p>
          <a:p>
            <a:pPr lvl="1" algn="just" eaLnBrk="1" hangingPunct="1">
              <a:defRPr/>
            </a:pPr>
            <a:r>
              <a:rPr lang="fr-FR" sz="1800" i="1" dirty="0">
                <a:latin typeface="Tahoma" pitchFamily="34" charset="0"/>
                <a:ea typeface="Tahoma" pitchFamily="34" charset="0"/>
                <a:cs typeface="Tahoma" pitchFamily="34" charset="0"/>
              </a:rPr>
              <a:t>	- Pour permettre une meilleure accessibilité à ces </a:t>
            </a:r>
            <a:r>
              <a:rPr lang="fr-FR" sz="1800" i="1" dirty="0" smtClean="0">
                <a:latin typeface="Tahoma" pitchFamily="34" charset="0"/>
                <a:ea typeface="Tahoma" pitchFamily="34" charset="0"/>
                <a:cs typeface="Tahoma" pitchFamily="34" charset="0"/>
              </a:rPr>
              <a:t>ressources </a:t>
            </a:r>
            <a:r>
              <a:rPr lang="fr-FR" sz="1800" i="1" dirty="0">
                <a:latin typeface="Tahoma" pitchFamily="34" charset="0"/>
                <a:ea typeface="Tahoma" pitchFamily="34" charset="0"/>
                <a:cs typeface="Tahoma" pitchFamily="34" charset="0"/>
              </a:rPr>
              <a:t>sur le web </a:t>
            </a:r>
            <a:r>
              <a:rPr lang="fr-FR" sz="1800" i="1" dirty="0" smtClean="0">
                <a:latin typeface="Tahoma" pitchFamily="34" charset="0"/>
                <a:ea typeface="Tahoma" pitchFamily="34" charset="0"/>
                <a:cs typeface="Tahoma" pitchFamily="34" charset="0"/>
              </a:rPr>
              <a:t>	(</a:t>
            </a:r>
            <a:r>
              <a:rPr lang="fr-FR" sz="1800" i="1" dirty="0">
                <a:latin typeface="Tahoma" pitchFamily="34" charset="0"/>
                <a:ea typeface="Tahoma" pitchFamily="34" charset="0"/>
                <a:cs typeface="Tahoma" pitchFamily="34" charset="0"/>
              </a:rPr>
              <a:t>T</a:t>
            </a:r>
            <a:r>
              <a:rPr lang="fr-FR" sz="1800" i="1" dirty="0" smtClean="0">
                <a:latin typeface="Tahoma" pitchFamily="34" charset="0"/>
                <a:ea typeface="Tahoma" pitchFamily="34" charset="0"/>
                <a:cs typeface="Tahoma" pitchFamily="34" charset="0"/>
              </a:rPr>
              <a:t>ransition </a:t>
            </a:r>
            <a:r>
              <a:rPr lang="fr-FR" sz="1800" i="1" dirty="0">
                <a:latin typeface="Tahoma" pitchFamily="34" charset="0"/>
                <a:ea typeface="Tahoma" pitchFamily="34" charset="0"/>
                <a:cs typeface="Tahoma" pitchFamily="34" charset="0"/>
              </a:rPr>
              <a:t>bibliographique, web </a:t>
            </a:r>
            <a:r>
              <a:rPr lang="fr-FR" sz="1800" i="1" dirty="0" smtClean="0">
                <a:latin typeface="Tahoma" pitchFamily="34" charset="0"/>
                <a:ea typeface="Tahoma" pitchFamily="34" charset="0"/>
                <a:cs typeface="Tahoma" pitchFamily="34" charset="0"/>
              </a:rPr>
              <a:t>sémantique/</a:t>
            </a:r>
            <a:r>
              <a:rPr lang="fr-FR" sz="1800" i="1" dirty="0" err="1" smtClean="0">
                <a:latin typeface="Tahoma" pitchFamily="34" charset="0"/>
                <a:ea typeface="Tahoma" pitchFamily="34" charset="0"/>
                <a:cs typeface="Tahoma" pitchFamily="34" charset="0"/>
              </a:rPr>
              <a:t>linked</a:t>
            </a:r>
            <a:r>
              <a:rPr lang="fr-FR" sz="1800" i="1" dirty="0" smtClean="0">
                <a:latin typeface="Tahoma" pitchFamily="34" charset="0"/>
                <a:ea typeface="Tahoma" pitchFamily="34" charset="0"/>
                <a:cs typeface="Tahoma" pitchFamily="34" charset="0"/>
              </a:rPr>
              <a:t> </a:t>
            </a:r>
            <a:r>
              <a:rPr lang="fr-FR" sz="1800" i="1" dirty="0">
                <a:latin typeface="Tahoma" pitchFamily="34" charset="0"/>
                <a:ea typeface="Tahoma" pitchFamily="34" charset="0"/>
                <a:cs typeface="Tahoma" pitchFamily="34" charset="0"/>
              </a:rPr>
              <a:t>open data…)</a:t>
            </a:r>
          </a:p>
          <a:p>
            <a:pPr lvl="1" algn="just" eaLnBrk="1" hangingPunct="1">
              <a:defRPr/>
            </a:pPr>
            <a:endParaRPr lang="fr-FR" sz="2000" dirty="0">
              <a:latin typeface="Tahoma" pitchFamily="34" charset="0"/>
              <a:ea typeface="Tahoma" pitchFamily="34" charset="0"/>
              <a:cs typeface="Tahoma" pitchFamily="34" charset="0"/>
            </a:endParaRPr>
          </a:p>
          <a:p>
            <a:pPr lvl="1" algn="just" eaLnBrk="1" hangingPunct="1">
              <a:defRPr/>
            </a:pPr>
            <a:r>
              <a:rPr lang="fr-FR" sz="2400" b="1" dirty="0">
                <a:latin typeface="Tahoma" pitchFamily="34" charset="0"/>
                <a:ea typeface="Tahoma" pitchFamily="34" charset="0"/>
                <a:cs typeface="Tahoma" pitchFamily="34" charset="0"/>
              </a:rPr>
              <a:t>dans un contexte de moyens en </a:t>
            </a:r>
            <a:r>
              <a:rPr lang="fr-FR" sz="2400" b="1" dirty="0" smtClean="0">
                <a:latin typeface="Tahoma" pitchFamily="34" charset="0"/>
                <a:ea typeface="Tahoma" pitchFamily="34" charset="0"/>
                <a:cs typeface="Tahoma" pitchFamily="34" charset="0"/>
              </a:rPr>
              <a:t>baisse…</a:t>
            </a:r>
            <a:endParaRPr lang="fr-FR" sz="2400" b="1" dirty="0">
              <a:latin typeface="Tahoma" pitchFamily="34" charset="0"/>
              <a:ea typeface="Tahoma" pitchFamily="34" charset="0"/>
              <a:cs typeface="Tahoma" pitchFamily="34" charset="0"/>
            </a:endParaRPr>
          </a:p>
          <a:p>
            <a:pPr marL="914400" lvl="1" indent="-457200" algn="just" eaLnBrk="1" hangingPunct="1">
              <a:buFont typeface="Wingdings" pitchFamily="2" charset="2"/>
              <a:buChar char="§"/>
              <a:defRPr/>
            </a:pPr>
            <a:endParaRPr lang="fr-FR" sz="2400" dirty="0" smtClean="0">
              <a:latin typeface="Tahoma" pitchFamily="34" charset="0"/>
              <a:ea typeface="Tahoma" pitchFamily="34" charset="0"/>
              <a:cs typeface="Tahoma" pitchFamily="34" charset="0"/>
            </a:endParaRPr>
          </a:p>
          <a:p>
            <a:pPr algn="just" eaLnBrk="1" hangingPunct="1">
              <a:defRPr/>
            </a:pPr>
            <a:endParaRPr lang="fr-FR" sz="1000" dirty="0" smtClean="0">
              <a:latin typeface="Tahoma" pitchFamily="34" charset="0"/>
              <a:ea typeface="Tahoma" pitchFamily="34" charset="0"/>
              <a:cs typeface="Tahoma" pitchFamily="34" charset="0"/>
            </a:endParaRPr>
          </a:p>
          <a:p>
            <a:pPr lvl="1" algn="just" eaLnBrk="1" hangingPunct="1">
              <a:defRPr/>
            </a:pPr>
            <a:endParaRPr lang="fr-FR" sz="2400" i="1" dirty="0" smtClean="0">
              <a:latin typeface="Tahoma" pitchFamily="34" charset="0"/>
              <a:ea typeface="Tahoma" pitchFamily="34" charset="0"/>
              <a:cs typeface="Tahoma" pitchFamily="34" charset="0"/>
            </a:endParaRPr>
          </a:p>
          <a:p>
            <a:pPr algn="just" eaLnBrk="1" hangingPunct="1">
              <a:defRPr/>
            </a:pPr>
            <a:r>
              <a:rPr lang="fr-FR" sz="2400" dirty="0" smtClean="0">
                <a:latin typeface="Tahoma" pitchFamily="34" charset="0"/>
                <a:ea typeface="Tahoma" pitchFamily="34" charset="0"/>
                <a:cs typeface="Tahoma" pitchFamily="34" charset="0"/>
              </a:rPr>
              <a:t>		</a:t>
            </a:r>
          </a:p>
        </p:txBody>
      </p:sp>
    </p:spTree>
    <p:extLst>
      <p:ext uri="{BB962C8B-B14F-4D97-AF65-F5344CB8AC3E}">
        <p14:creationId xmlns:p14="http://schemas.microsoft.com/office/powerpoint/2010/main" val="2697803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183" b="6761"/>
          <a:stretch/>
        </p:blipFill>
        <p:spPr bwMode="auto">
          <a:xfrm>
            <a:off x="622444" y="908720"/>
            <a:ext cx="7899112" cy="4695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59"/>
          <p:cNvSpPr>
            <a:spLocks noGrp="1" noChangeArrowheads="1"/>
          </p:cNvSpPr>
          <p:nvPr>
            <p:ph type="title"/>
          </p:nvPr>
        </p:nvSpPr>
        <p:spPr>
          <a:xfrm>
            <a:off x="0" y="-27384"/>
            <a:ext cx="9144000" cy="936104"/>
          </a:xfrm>
        </p:spPr>
        <p:txBody>
          <a:bodyPr/>
          <a:lstStyle/>
          <a:p>
            <a:pPr eaLnBrk="1" hangingPunct="1">
              <a:defRPr/>
            </a:pPr>
            <a:r>
              <a:rPr lang="fr-FR" altLang="fr-FR" sz="2800" b="1" dirty="0" smtClean="0">
                <a:latin typeface="Tahoma" pitchFamily="34" charset="0"/>
                <a:ea typeface="Tahoma" pitchFamily="34" charset="0"/>
                <a:cs typeface="Tahoma" pitchFamily="34" charset="0"/>
              </a:rPr>
              <a:t>Quel rôle pour une Bibliothèque départementale (BD) dans la circulation des données ? </a:t>
            </a:r>
            <a:endParaRPr lang="fr-FR" altLang="fr-FR" sz="2800" dirty="0" smtClean="0"/>
          </a:p>
        </p:txBody>
      </p:sp>
      <p:sp>
        <p:nvSpPr>
          <p:cNvPr id="10" name="Espace réservé du contenu 2"/>
          <p:cNvSpPr>
            <a:spLocks noGrp="1"/>
          </p:cNvSpPr>
          <p:nvPr>
            <p:ph idx="1"/>
          </p:nvPr>
        </p:nvSpPr>
        <p:spPr bwMode="auto">
          <a:xfrm>
            <a:off x="107504" y="5647630"/>
            <a:ext cx="8856984" cy="12377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80963" indent="0" eaLnBrk="1" hangingPunct="1">
              <a:buFontTx/>
              <a:buNone/>
            </a:pPr>
            <a:r>
              <a:rPr lang="fr-FR" sz="2400" b="1" dirty="0" smtClean="0">
                <a:latin typeface="Calibri" pitchFamily="34" charset="0"/>
                <a:cs typeface="Calibri" pitchFamily="34" charset="0"/>
              </a:rPr>
              <a:t>Cela revient à poser plus fondamentalement la question du         rôle et du positionnement des BD dans un contexte de                 profonds changements</a:t>
            </a:r>
            <a:endParaRPr lang="fr-FR" sz="2000" b="1" i="1" dirty="0" smtClean="0">
              <a:latin typeface="Calibri" pitchFamily="34" charset="0"/>
              <a:cs typeface="Calibri" pitchFamily="34" charset="0"/>
            </a:endParaRPr>
          </a:p>
        </p:txBody>
      </p:sp>
    </p:spTree>
    <p:extLst>
      <p:ext uri="{BB962C8B-B14F-4D97-AF65-F5344CB8AC3E}">
        <p14:creationId xmlns:p14="http://schemas.microsoft.com/office/powerpoint/2010/main" val="1029421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sport-cult">
  <a:themeElements>
    <a:clrScheme name="sport-c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port-cult">
      <a:majorFont>
        <a:latin typeface="Times"/>
        <a:ea typeface=""/>
        <a:cs typeface=""/>
      </a:majorFont>
      <a:minorFont>
        <a:latin typeface="Times"/>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Times" charset="0"/>
          </a:defRPr>
        </a:defPPr>
      </a:lstStyle>
    </a:lnDef>
  </a:objectDefaults>
  <a:extraClrSchemeLst>
    <a:extraClrScheme>
      <a:clrScheme name="sport-c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port-c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port-c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port-c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port-c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port-c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port-cul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port-c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port-c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port-c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port-c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port-c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port-c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docProps/app.xml><?xml version="1.0" encoding="utf-8"?>
<Properties xmlns="http://schemas.openxmlformats.org/officeDocument/2006/extended-properties" xmlns:vt="http://schemas.openxmlformats.org/officeDocument/2006/docPropsVTypes">
  <Template>sport-cult</Template>
  <TotalTime>1010</TotalTime>
  <Words>1039</Words>
  <Application>Microsoft Office PowerPoint</Application>
  <PresentationFormat>Affichage à l'écran (4:3)</PresentationFormat>
  <Paragraphs>202</Paragraphs>
  <Slides>20</Slides>
  <Notes>10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sport-cult</vt:lpstr>
      <vt:lpstr>Présentation PowerPoint</vt:lpstr>
      <vt:lpstr>Un contexte en forte évolution</vt:lpstr>
      <vt:lpstr>Présentation PowerPoint</vt:lpstr>
      <vt:lpstr>Présentation PowerPoint</vt:lpstr>
      <vt:lpstr>Présentation PowerPoint</vt:lpstr>
      <vt:lpstr>Présentation PowerPoint</vt:lpstr>
      <vt:lpstr>Présentation PowerPoint</vt:lpstr>
      <vt:lpstr>Présentation PowerPoint</vt:lpstr>
      <vt:lpstr>Quel rôle pour une Bibliothèque départementale (BD) dans la circulation des données ? </vt:lpstr>
      <vt:lpstr>Présentation PowerPoint</vt:lpstr>
      <vt:lpstr>Objectifs du projet</vt:lpstr>
      <vt:lpstr>Présentation PowerPoint</vt:lpstr>
      <vt:lpstr>Quels services numériques ?</vt:lpstr>
      <vt:lpstr>Des financements du MC : le label BNR </vt:lpstr>
      <vt:lpstr>La politique lecture publique du CD63      </vt:lpstr>
      <vt:lpstr>Subsidiarité : répartition des présences en ligne</vt:lpstr>
      <vt:lpstr>Proximité : nous voulons tous des données, mais lesquelles ? </vt:lpstr>
      <vt:lpstr>Innovation / expérimentation : la Transition bibliographique</vt:lpstr>
      <vt:lpstr>Présentation PowerPoint</vt:lpstr>
      <vt:lpstr>Une expertise associée : la BnF</vt:lpstr>
    </vt:vector>
  </TitlesOfParts>
  <Company>CONSEIL GENERAL DU PUY DE DOME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DSI</dc:creator>
  <cp:lastModifiedBy>Administrateur</cp:lastModifiedBy>
  <cp:revision>98</cp:revision>
  <cp:lastPrinted>2016-11-28T15:01:00Z</cp:lastPrinted>
  <dcterms:created xsi:type="dcterms:W3CDTF">2008-09-09T14:33:14Z</dcterms:created>
  <dcterms:modified xsi:type="dcterms:W3CDTF">2019-06-27T10:27:04Z</dcterms:modified>
</cp:coreProperties>
</file>