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8" r:id="rId4"/>
    <p:sldId id="300" r:id="rId5"/>
    <p:sldId id="289" r:id="rId6"/>
    <p:sldId id="301" r:id="rId7"/>
    <p:sldId id="276" r:id="rId8"/>
    <p:sldId id="295" r:id="rId9"/>
    <p:sldId id="296" r:id="rId10"/>
    <p:sldId id="299" r:id="rId11"/>
    <p:sldId id="297" r:id="rId12"/>
    <p:sldId id="298" r:id="rId13"/>
    <p:sldId id="292" r:id="rId14"/>
    <p:sldId id="302" r:id="rId15"/>
    <p:sldId id="303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F61DE-24FA-4610-B466-F447D7A4F462}" type="datetimeFigureOut">
              <a:rPr lang="fr-FR" smtClean="0"/>
              <a:t>05/06/2019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5C769-0049-4B6F-A467-6B13D7686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16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974AA0C-EF01-41E9-86AC-64CFCE50C24A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21DC-3A14-4781-985C-974957B5F708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DEC9A-7206-4DFE-8B41-2A8920CD483F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1394C-8618-4841-9DFB-AA2BC70F60FF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1AC1-0CC8-4088-B1E9-8CEA81F2F41B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326-9399-4FA2-AA66-580B7EFB8DEA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CEFBA-B2A8-4296-9A9D-C2221FE3CB08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151A4-67F6-44A9-B49E-03BAB447428D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4157-A516-4B49-8455-097F8AD04F8B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C5AC-341E-4551-A565-4AB70AE8E5EE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60E80-A710-4BC3-B053-9180256B7B28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8E509-DB29-4F0E-9260-7D3B94385CFE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E1B59-8D81-47D9-AFD6-335FFF198758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71445-534B-4ECE-8967-962A196FA8CC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A93C-A549-4EA3-8300-2A14A9D087EE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4016-3BF3-4329-8C7F-279EC2919570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962FE-77CF-4368-B3DC-484199C295E5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55D227A-CF64-4AB9-9014-F1DC551C0386}" type="datetime1">
              <a:rPr lang="en-US" smtClean="0"/>
              <a:t>6/5/2019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9886A1D7-F8F1-4C08-BD48-4A1769A26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75478C28-22F1-42DC-AD96-105196B74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8550258-B27F-47C4-A6D5-91106B546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81A6B2B-20D5-4923-A49D-527E1A040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31D1732C-77B3-4A38-8C9E-30B6ED19F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9651B01-2506-451A-89E2-36D956AD2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4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46152A70-0FDC-4A91-876E-4FA48D9AE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64" b="13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CCA1E78-70E9-4680-8AAE-649566565FBB}"/>
              </a:ext>
            </a:extLst>
          </p:cNvPr>
          <p:cNvSpPr/>
          <p:nvPr/>
        </p:nvSpPr>
        <p:spPr>
          <a:xfrm>
            <a:off x="2007880" y="1205338"/>
            <a:ext cx="4468422" cy="2170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A172389-71A3-4D64-805D-FFA0D568B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256" y="1333931"/>
            <a:ext cx="1458123" cy="191346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78561D-E4BE-486C-8D75-82D15951F460}"/>
              </a:ext>
            </a:extLst>
          </p:cNvPr>
          <p:cNvSpPr txBox="1"/>
          <p:nvPr/>
        </p:nvSpPr>
        <p:spPr>
          <a:xfrm>
            <a:off x="3690115" y="1690498"/>
            <a:ext cx="2643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Médiathèque / MSAP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à Lorrez-le-Bocage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4AEA96A-A1D3-47E0-AC10-5A0414D365C5}"/>
              </a:ext>
            </a:extLst>
          </p:cNvPr>
          <p:cNvCxnSpPr/>
          <p:nvPr/>
        </p:nvCxnSpPr>
        <p:spPr>
          <a:xfrm>
            <a:off x="3786588" y="2299051"/>
            <a:ext cx="246740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13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AF586-B4BF-4F52-997C-887EB0889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Médiathèque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4DE60A-532E-4629-AE0C-80D289FFC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826" y="2556932"/>
            <a:ext cx="9601196" cy="3690086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Collections adultes et jeunesse (fonds à 80 % MD77) </a:t>
            </a:r>
          </a:p>
          <a:p>
            <a:r>
              <a:rPr lang="fr-FR" dirty="0"/>
              <a:t>Politique documentaire axée sur les littératures de l’imaginaire, rencontres et promotion auteurs du genre</a:t>
            </a:r>
          </a:p>
          <a:p>
            <a:r>
              <a:rPr lang="fr-FR" dirty="0"/>
              <a:t>Fonds spéciaux (emploi, retraites, social et économie participative)</a:t>
            </a:r>
          </a:p>
          <a:p>
            <a:r>
              <a:rPr lang="fr-FR" dirty="0"/>
              <a:t>Jeux vidéo (PS4 / Switch) -  Musique – DVD</a:t>
            </a:r>
          </a:p>
          <a:p>
            <a:r>
              <a:rPr lang="fr-FR" dirty="0"/>
              <a:t>Services réservations navette MD77</a:t>
            </a:r>
          </a:p>
          <a:p>
            <a:r>
              <a:rPr lang="fr-FR" dirty="0"/>
              <a:t>Animations, contées diverses, RAM, rencontres, conférences, etc…</a:t>
            </a:r>
          </a:p>
          <a:p>
            <a:r>
              <a:rPr lang="fr-FR" dirty="0"/>
              <a:t>Club lecture</a:t>
            </a:r>
          </a:p>
          <a:p>
            <a:r>
              <a:rPr lang="fr-FR" dirty="0"/>
              <a:t>Politique documentaire axée sur les littératures de l’imaginaire, rencontres et promotion auteurs du genre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Perspectives: réseau de lecture intercommunal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EBA9A5-6EB9-4F8A-B609-D0AECE62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2227" y="3300112"/>
            <a:ext cx="1563795" cy="15637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2A0B411-4BFD-4031-965B-2BDA500DF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24" y="610982"/>
            <a:ext cx="1675017" cy="16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01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85DA1-F2D4-49F7-BE36-DA1C9509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L’équipe et l’esprit du lieu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6D18C5-A657-4947-89EC-DDC08E77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736122" cy="3318936"/>
          </a:xfrm>
        </p:spPr>
        <p:txBody>
          <a:bodyPr>
            <a:normAutofit/>
          </a:bodyPr>
          <a:lstStyle/>
          <a:p>
            <a:r>
              <a:rPr lang="fr-FR" dirty="0"/>
              <a:t>Trois agents, non issus de la filière bibliothèque</a:t>
            </a:r>
          </a:p>
          <a:p>
            <a:r>
              <a:rPr lang="fr-FR" dirty="0"/>
              <a:t>Fonctions complémentaires: animation numérique, aide administrative Apprendre à faire</a:t>
            </a:r>
          </a:p>
          <a:p>
            <a:r>
              <a:rPr lang="fr-FR" dirty="0"/>
              <a:t>Charte graphique / slogan / produits dérivés : poser une marque</a:t>
            </a:r>
          </a:p>
          <a:p>
            <a:r>
              <a:rPr lang="fr-FR" dirty="0"/>
              <a:t>Communication numérique : développement durable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146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65CEE-FE44-4FDA-A8B4-4C33D9BC9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publics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4560A3-3E21-4726-8167-06FCF5543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450 adhérents / 300 actifs – 20 % d’inscrits sur la ville </a:t>
            </a:r>
          </a:p>
          <a:p>
            <a:r>
              <a:rPr lang="fr-FR" dirty="0"/>
              <a:t>Familles jeunes enfants</a:t>
            </a:r>
          </a:p>
          <a:p>
            <a:r>
              <a:rPr lang="fr-FR" dirty="0"/>
              <a:t>Scolaires: fréquentation des classes chaque mois / 150 enfants</a:t>
            </a:r>
          </a:p>
          <a:p>
            <a:r>
              <a:rPr lang="fr-FR" dirty="0"/>
              <a:t>Collégiens: carte individuelle / 512 jeunes</a:t>
            </a:r>
          </a:p>
          <a:p>
            <a:r>
              <a:rPr lang="fr-FR" dirty="0"/>
              <a:t>Point à solidifier: retraités, 18/25 ans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2596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mur, personne, homme&#10;&#10;Description générée automatiquement">
            <a:extLst>
              <a:ext uri="{FF2B5EF4-FFF2-40B4-BE49-F238E27FC236}">
                <a16:creationId xmlns:a16="http://schemas.microsoft.com/office/drawing/2014/main" id="{F9E10F37-C181-4BC3-89A2-B8EA1CF54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" r="15411" b="-6"/>
          <a:stretch/>
        </p:blipFill>
        <p:spPr>
          <a:xfrm rot="5400000">
            <a:off x="189700" y="453765"/>
            <a:ext cx="2425695" cy="2161630"/>
          </a:xfrm>
          <a:prstGeom prst="rect">
            <a:avLst/>
          </a:prstGeom>
        </p:spPr>
      </p:pic>
      <p:pic>
        <p:nvPicPr>
          <p:cNvPr id="3" name="Image 2" descr="Une image contenant mur, jaune, intérieur&#10;&#10;Description générée automatiquement">
            <a:extLst>
              <a:ext uri="{FF2B5EF4-FFF2-40B4-BE49-F238E27FC236}">
                <a16:creationId xmlns:a16="http://schemas.microsoft.com/office/drawing/2014/main" id="{481A328F-233B-4B85-9317-4A9AB2437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" r="15529" b="-6"/>
          <a:stretch/>
        </p:blipFill>
        <p:spPr>
          <a:xfrm rot="5400000">
            <a:off x="2435150" y="453762"/>
            <a:ext cx="2425695" cy="21616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11099C-7B85-4082-B7CF-EB2738210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3" r="17886" b="-3"/>
          <a:stretch/>
        </p:blipFill>
        <p:spPr>
          <a:xfrm>
            <a:off x="321733" y="2831251"/>
            <a:ext cx="4407080" cy="3705016"/>
          </a:xfrm>
          <a:prstGeom prst="rect">
            <a:avLst/>
          </a:prstGeom>
        </p:spPr>
      </p:pic>
      <p:pic>
        <p:nvPicPr>
          <p:cNvPr id="12" name="Image 11" descr="Une image contenant personne, intérieur, scène, assis&#10;&#10;Description générée automatiquement">
            <a:extLst>
              <a:ext uri="{FF2B5EF4-FFF2-40B4-BE49-F238E27FC236}">
                <a16:creationId xmlns:a16="http://schemas.microsoft.com/office/drawing/2014/main" id="{01E5BE21-81BA-447E-B220-ED00C32298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3" r="10682" b="-1"/>
          <a:stretch/>
        </p:blipFill>
        <p:spPr>
          <a:xfrm>
            <a:off x="4812633" y="321733"/>
            <a:ext cx="7057634" cy="62145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0FEFEF2-E52C-478B-8A36-B921D0A8564E}"/>
              </a:ext>
            </a:extLst>
          </p:cNvPr>
          <p:cNvSpPr txBox="1"/>
          <p:nvPr/>
        </p:nvSpPr>
        <p:spPr>
          <a:xfrm>
            <a:off x="3283358" y="2135175"/>
            <a:ext cx="127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Concours Bookface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9D3D72-AD42-4F3B-A63C-C07764A1BDB0}"/>
              </a:ext>
            </a:extLst>
          </p:cNvPr>
          <p:cNvSpPr txBox="1"/>
          <p:nvPr/>
        </p:nvSpPr>
        <p:spPr>
          <a:xfrm>
            <a:off x="910635" y="41147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Aide MSAP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5FCD10-B97A-421C-8E36-212734290DF5}"/>
              </a:ext>
            </a:extLst>
          </p:cNvPr>
          <p:cNvSpPr txBox="1"/>
          <p:nvPr/>
        </p:nvSpPr>
        <p:spPr>
          <a:xfrm>
            <a:off x="1388290" y="3059668"/>
            <a:ext cx="298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Rencontre avec un auteur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DC492BC-AEB5-4E93-903E-8E582A355F2D}"/>
              </a:ext>
            </a:extLst>
          </p:cNvPr>
          <p:cNvSpPr txBox="1"/>
          <p:nvPr/>
        </p:nvSpPr>
        <p:spPr>
          <a:xfrm>
            <a:off x="9614949" y="5174492"/>
            <a:ext cx="261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Visite de classe  </a:t>
            </a:r>
          </a:p>
        </p:txBody>
      </p:sp>
    </p:spTree>
    <p:extLst>
      <p:ext uri="{BB962C8B-B14F-4D97-AF65-F5344CB8AC3E}">
        <p14:creationId xmlns:p14="http://schemas.microsoft.com/office/powerpoint/2010/main" val="149159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Une image contenant mur, intérieur, table, plancher&#10;&#10;Description générée automatiquement">
            <a:extLst>
              <a:ext uri="{FF2B5EF4-FFF2-40B4-BE49-F238E27FC236}">
                <a16:creationId xmlns:a16="http://schemas.microsoft.com/office/drawing/2014/main" id="{ECFC0166-FA93-4E92-838A-3BC857A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50" r="-2" b="1408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Image 4" descr="Une image contenant intérieur, mur, plancher, personne&#10;&#10;Description générée automatiquement">
            <a:extLst>
              <a:ext uri="{FF2B5EF4-FFF2-40B4-BE49-F238E27FC236}">
                <a16:creationId xmlns:a16="http://schemas.microsoft.com/office/drawing/2014/main" id="{1F69F582-7D56-42F5-AE3A-DEB8DA329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86" r="-3" b="16461"/>
          <a:stretch/>
        </p:blipFill>
        <p:spPr>
          <a:xfrm>
            <a:off x="0" y="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age 6" descr="Une image contenant intérieur, mur, plancher, table&#10;&#10;Description générée automatiquement">
            <a:extLst>
              <a:ext uri="{FF2B5EF4-FFF2-40B4-BE49-F238E27FC236}">
                <a16:creationId xmlns:a16="http://schemas.microsoft.com/office/drawing/2014/main" id="{56219D60-653F-4B20-BCA4-9560EACFC2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80" r="2" b="1213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Image 10" descr="Une image contenant personne, intérieur, mur, plafond&#10;&#10;Description générée automatiquement">
            <a:extLst>
              <a:ext uri="{FF2B5EF4-FFF2-40B4-BE49-F238E27FC236}">
                <a16:creationId xmlns:a16="http://schemas.microsoft.com/office/drawing/2014/main" id="{ECCA3CB6-E237-41A6-BD09-03EE2C5972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01" r="-2" b="10736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53E760-BFD1-4DCF-B841-B38E9BC77444}"/>
              </a:ext>
            </a:extLst>
          </p:cNvPr>
          <p:cNvSpPr txBox="1"/>
          <p:nvPr/>
        </p:nvSpPr>
        <p:spPr>
          <a:xfrm>
            <a:off x="1342239" y="1488691"/>
            <a:ext cx="322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Fab </a:t>
            </a:r>
            <a:r>
              <a:rPr lang="fr-FR" dirty="0" err="1">
                <a:solidFill>
                  <a:schemeClr val="bg1"/>
                </a:solidFill>
              </a:rPr>
              <a:t>Lab</a:t>
            </a:r>
            <a:r>
              <a:rPr lang="fr-FR" dirty="0">
                <a:solidFill>
                  <a:schemeClr val="bg1"/>
                </a:solidFill>
              </a:rPr>
              <a:t> / Arène des robots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D12218-B651-4D39-A83C-75571469EC3C}"/>
              </a:ext>
            </a:extLst>
          </p:cNvPr>
          <p:cNvSpPr txBox="1"/>
          <p:nvPr/>
        </p:nvSpPr>
        <p:spPr>
          <a:xfrm>
            <a:off x="8877300" y="203200"/>
            <a:ext cx="2120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Noël des adhérents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FDBCB6-AD4E-4EFF-983F-B97D70691AC8}"/>
              </a:ext>
            </a:extLst>
          </p:cNvPr>
          <p:cNvSpPr txBox="1"/>
          <p:nvPr/>
        </p:nvSpPr>
        <p:spPr>
          <a:xfrm>
            <a:off x="2184400" y="5651500"/>
            <a:ext cx="219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Soirée Harry Potter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DFDACC-6B08-4DD7-99AA-1837260D3EF5}"/>
              </a:ext>
            </a:extLst>
          </p:cNvPr>
          <p:cNvSpPr txBox="1"/>
          <p:nvPr/>
        </p:nvSpPr>
        <p:spPr>
          <a:xfrm>
            <a:off x="7698564" y="6187691"/>
            <a:ext cx="265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Fab </a:t>
            </a:r>
            <a:r>
              <a:rPr lang="fr-FR" dirty="0" err="1">
                <a:solidFill>
                  <a:schemeClr val="bg1"/>
                </a:solidFill>
              </a:rPr>
              <a:t>Lab</a:t>
            </a:r>
            <a:r>
              <a:rPr lang="fr-FR" dirty="0">
                <a:solidFill>
                  <a:schemeClr val="bg1"/>
                </a:solidFill>
              </a:rPr>
              <a:t> / Atelier</a:t>
            </a:r>
          </a:p>
        </p:txBody>
      </p:sp>
    </p:spTree>
    <p:extLst>
      <p:ext uri="{BB962C8B-B14F-4D97-AF65-F5344CB8AC3E}">
        <p14:creationId xmlns:p14="http://schemas.microsoft.com/office/powerpoint/2010/main" val="1577314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plancher, plafond, table&#10;&#10;Description générée automatiquement">
            <a:extLst>
              <a:ext uri="{FF2B5EF4-FFF2-40B4-BE49-F238E27FC236}">
                <a16:creationId xmlns:a16="http://schemas.microsoft.com/office/drawing/2014/main" id="{31A13755-334A-4470-8F37-2A43D3958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8" r="11016" b="-1"/>
          <a:stretch/>
        </p:blipFill>
        <p:spPr>
          <a:xfrm>
            <a:off x="320045" y="320039"/>
            <a:ext cx="4570678" cy="4128360"/>
          </a:xfrm>
          <a:prstGeom prst="rect">
            <a:avLst/>
          </a:prstGeom>
        </p:spPr>
      </p:pic>
      <p:pic>
        <p:nvPicPr>
          <p:cNvPr id="3" name="Image 2" descr="Une image contenant texte, tableau noir&#10;&#10;Description générée automatiquement">
            <a:extLst>
              <a:ext uri="{FF2B5EF4-FFF2-40B4-BE49-F238E27FC236}">
                <a16:creationId xmlns:a16="http://schemas.microsoft.com/office/drawing/2014/main" id="{1B770B55-37B9-44B2-B97C-B0BA22BA9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87" r="25374" b="-1"/>
          <a:stretch/>
        </p:blipFill>
        <p:spPr>
          <a:xfrm>
            <a:off x="4968251" y="307164"/>
            <a:ext cx="2249424" cy="4141235"/>
          </a:xfrm>
          <a:prstGeom prst="rect">
            <a:avLst/>
          </a:prstGeom>
        </p:spPr>
      </p:pic>
      <p:pic>
        <p:nvPicPr>
          <p:cNvPr id="14" name="Image 13" descr="Une image contenant extérieur, arbre, personne, route&#10;&#10;Description générée automatiquement">
            <a:extLst>
              <a:ext uri="{FF2B5EF4-FFF2-40B4-BE49-F238E27FC236}">
                <a16:creationId xmlns:a16="http://schemas.microsoft.com/office/drawing/2014/main" id="{A45C5BA6-1402-4A41-895E-CCB41CEA6A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8" r="6441" b="-5"/>
          <a:stretch/>
        </p:blipFill>
        <p:spPr>
          <a:xfrm>
            <a:off x="320044" y="4540158"/>
            <a:ext cx="2249424" cy="19978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CB3B1C-2865-49C4-9BB4-520AB5DBB5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79" r="4" b="13069"/>
          <a:stretch/>
        </p:blipFill>
        <p:spPr>
          <a:xfrm>
            <a:off x="2645048" y="4540158"/>
            <a:ext cx="4572626" cy="1997803"/>
          </a:xfrm>
          <a:prstGeom prst="rect">
            <a:avLst/>
          </a:prstGeom>
        </p:spPr>
      </p:pic>
      <p:pic>
        <p:nvPicPr>
          <p:cNvPr id="5" name="Image 4" descr="Une image contenant personne, arbre, extérieur&#10;&#10;Description générée automatiquement">
            <a:extLst>
              <a:ext uri="{FF2B5EF4-FFF2-40B4-BE49-F238E27FC236}">
                <a16:creationId xmlns:a16="http://schemas.microsoft.com/office/drawing/2014/main" id="{984F10B3-3321-43F9-BF0C-DA43E0F09E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3" r="3" b="3"/>
          <a:stretch/>
        </p:blipFill>
        <p:spPr>
          <a:xfrm rot="5400000">
            <a:off x="6454912" y="1153047"/>
            <a:ext cx="6238642" cy="457262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F235C8A-ABC6-4F4D-9C82-85CED43BBFC4}"/>
              </a:ext>
            </a:extLst>
          </p:cNvPr>
          <p:cNvSpPr txBox="1"/>
          <p:nvPr/>
        </p:nvSpPr>
        <p:spPr>
          <a:xfrm>
            <a:off x="1015067" y="637563"/>
            <a:ext cx="2919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Concours Bookface / </a:t>
            </a:r>
          </a:p>
          <a:p>
            <a:r>
              <a:rPr lang="fr-FR" dirty="0">
                <a:solidFill>
                  <a:schemeClr val="bg1"/>
                </a:solidFill>
              </a:rPr>
              <a:t>les photos des adhérents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944621-FF6C-4238-8AFF-EF77C36BB842}"/>
              </a:ext>
            </a:extLst>
          </p:cNvPr>
          <p:cNvSpPr txBox="1"/>
          <p:nvPr/>
        </p:nvSpPr>
        <p:spPr>
          <a:xfrm>
            <a:off x="7868873" y="2377781"/>
            <a:ext cx="257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Anniversaire de La Coop’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25 mai 2018</a:t>
            </a:r>
          </a:p>
        </p:txBody>
      </p:sp>
    </p:spTree>
    <p:extLst>
      <p:ext uri="{BB962C8B-B14F-4D97-AF65-F5344CB8AC3E}">
        <p14:creationId xmlns:p14="http://schemas.microsoft.com/office/powerpoint/2010/main" val="3327493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8FDD21-842C-4AD3-8E00-D6BC069A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64" y="755629"/>
            <a:ext cx="9601196" cy="1303867"/>
          </a:xfrm>
        </p:spPr>
        <p:txBody>
          <a:bodyPr/>
          <a:lstStyle/>
          <a:p>
            <a:r>
              <a:rPr lang="fr-FR" dirty="0"/>
              <a:t>Un projet innovant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901AF7-849D-4F0D-A1BB-25456423A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887124" cy="3318936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Commune de 1307 habitants au sein d’une Communauté de Communes de 20 villes pour 19 542 habitants </a:t>
            </a:r>
          </a:p>
          <a:p>
            <a:r>
              <a:rPr lang="fr-FR" dirty="0"/>
              <a:t>Territoire enclavé au niveau administratif et culturel (Nemours, Melun, Montereau)  </a:t>
            </a:r>
          </a:p>
          <a:p>
            <a:r>
              <a:rPr lang="fr-FR" dirty="0"/>
              <a:t>Population en mutation rurbaine </a:t>
            </a:r>
            <a:r>
              <a:rPr lang="fr-FR" sz="1900" dirty="0"/>
              <a:t> + 60ans = 20% / -18 ans = 30%  / taux de chômage = 15%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Besoin d’un </a:t>
            </a:r>
            <a:r>
              <a:rPr lang="fr-FR" b="1" dirty="0"/>
              <a:t>lieu de convivialité </a:t>
            </a:r>
            <a:r>
              <a:rPr lang="fr-FR" dirty="0"/>
              <a:t>sur la commune pour fédérer les initiatives sociales et partager une </a:t>
            </a:r>
            <a:r>
              <a:rPr lang="fr-FR" b="1" dirty="0"/>
              <a:t>vie culturelle</a:t>
            </a:r>
            <a:endParaRPr lang="fr-FR" dirty="0"/>
          </a:p>
          <a:p>
            <a:r>
              <a:rPr lang="fr-FR" dirty="0"/>
              <a:t>Un </a:t>
            </a:r>
            <a:r>
              <a:rPr lang="fr-FR" b="1" dirty="0"/>
              <a:t>projet pilote : Une médiathèque + MSAP + ressources numériques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910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pic>
        <p:nvPicPr>
          <p:cNvPr id="199" name="Picture 19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1" name="Straight Connector 20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" name="Picture 20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5" name="Straight Connector 20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5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30522C34-235E-42A9-91B1-09F7277BCA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4889" t="5505" r="17913" b="8874"/>
          <a:stretch/>
        </p:blipFill>
        <p:spPr>
          <a:xfrm>
            <a:off x="7236544" y="747824"/>
            <a:ext cx="3420655" cy="536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1692D9-6E08-410F-8CB4-993E1832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/>
              <a:t>Schéma fonctionnel </a:t>
            </a:r>
            <a:br>
              <a:rPr lang="en-US" sz="2400" b="1" dirty="0"/>
            </a:br>
            <a:r>
              <a:rPr lang="en-US" sz="2400" b="1" dirty="0"/>
              <a:t>du </a:t>
            </a:r>
            <a:r>
              <a:rPr lang="en-US" sz="2400" b="1" dirty="0" err="1"/>
              <a:t>rez</a:t>
            </a:r>
            <a:r>
              <a:rPr lang="en-US" sz="2400" b="1" dirty="0"/>
              <a:t>-de-chaussée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B43B48-F343-4EEB-A1FE-3CA6A7B7E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Espaces de convivialité</a:t>
            </a:r>
          </a:p>
          <a:p>
            <a:r>
              <a:rPr lang="en-US" sz="1600" dirty="0"/>
              <a:t>Accueil</a:t>
            </a:r>
          </a:p>
          <a:p>
            <a:r>
              <a:rPr lang="en-US" sz="1600" dirty="0"/>
              <a:t>Médiathèque jeunesse</a:t>
            </a:r>
          </a:p>
          <a:p>
            <a:r>
              <a:rPr lang="en-US" sz="1600" dirty="0"/>
              <a:t>Points MSAP</a:t>
            </a:r>
          </a:p>
          <a:p>
            <a:r>
              <a:rPr lang="en-US" sz="1600" dirty="0"/>
              <a:t>Atelier</a:t>
            </a:r>
          </a:p>
          <a:p>
            <a:r>
              <a:rPr lang="en-US" sz="1600" dirty="0"/>
              <a:t>Travail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0126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ancher, intérieur, vivant, mur&#10;&#10;Description générée automatiquement">
            <a:extLst>
              <a:ext uri="{FF2B5EF4-FFF2-40B4-BE49-F238E27FC236}">
                <a16:creationId xmlns:a16="http://schemas.microsoft.com/office/drawing/2014/main" id="{6D905F75-48B7-4A89-9D8D-B98FC0B00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4" r="1" b="24408"/>
          <a:stretch/>
        </p:blipFill>
        <p:spPr>
          <a:xfrm>
            <a:off x="324249" y="314147"/>
            <a:ext cx="4583555" cy="2028511"/>
          </a:xfrm>
          <a:prstGeom prst="rect">
            <a:avLst/>
          </a:prstGeom>
        </p:spPr>
      </p:pic>
      <p:pic>
        <p:nvPicPr>
          <p:cNvPr id="12" name="Image 11" descr="Une image contenant plancher, intérieur, mur, table&#10;&#10;Description générée automatiquement">
            <a:extLst>
              <a:ext uri="{FF2B5EF4-FFF2-40B4-BE49-F238E27FC236}">
                <a16:creationId xmlns:a16="http://schemas.microsoft.com/office/drawing/2014/main" id="{1C7B6417-9440-4414-9A38-B2295D4C0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6" r="-2" b="-2"/>
          <a:stretch/>
        </p:blipFill>
        <p:spPr>
          <a:xfrm>
            <a:off x="324249" y="2417724"/>
            <a:ext cx="4583555" cy="4115777"/>
          </a:xfrm>
          <a:prstGeom prst="rect">
            <a:avLst/>
          </a:prstGeom>
        </p:spPr>
      </p:pic>
      <p:pic>
        <p:nvPicPr>
          <p:cNvPr id="16" name="Image 15" descr="Une image contenant intérieur, plancher, scène, mur&#10;&#10;Description générée automatiquement">
            <a:extLst>
              <a:ext uri="{FF2B5EF4-FFF2-40B4-BE49-F238E27FC236}">
                <a16:creationId xmlns:a16="http://schemas.microsoft.com/office/drawing/2014/main" id="{DD05C5A6-88E6-46B3-9912-1EFD59BBFE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97" r="732" b="-2"/>
          <a:stretch/>
        </p:blipFill>
        <p:spPr>
          <a:xfrm>
            <a:off x="5011264" y="324495"/>
            <a:ext cx="4542127" cy="4115776"/>
          </a:xfrm>
          <a:prstGeom prst="rect">
            <a:avLst/>
          </a:prstGeom>
        </p:spPr>
      </p:pic>
      <p:pic>
        <p:nvPicPr>
          <p:cNvPr id="8" name="Image 7" descr="Une image contenant intérieur, mur, plancher, vivant&#10;&#10;Description générée automatiquement">
            <a:extLst>
              <a:ext uri="{FF2B5EF4-FFF2-40B4-BE49-F238E27FC236}">
                <a16:creationId xmlns:a16="http://schemas.microsoft.com/office/drawing/2014/main" id="{7A172CEC-6148-4D07-AE4C-C2A159D712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4" r="13540" b="4"/>
          <a:stretch/>
        </p:blipFill>
        <p:spPr>
          <a:xfrm>
            <a:off x="9630178" y="316371"/>
            <a:ext cx="2237573" cy="2028511"/>
          </a:xfrm>
          <a:prstGeom prst="rect">
            <a:avLst/>
          </a:prstGeom>
        </p:spPr>
      </p:pic>
      <p:pic>
        <p:nvPicPr>
          <p:cNvPr id="10" name="Image 9" descr="Une image contenant plancher, intérieur, table, mur&#10;&#10;Description générée automatiquement">
            <a:extLst>
              <a:ext uri="{FF2B5EF4-FFF2-40B4-BE49-F238E27FC236}">
                <a16:creationId xmlns:a16="http://schemas.microsoft.com/office/drawing/2014/main" id="{2A0D8004-2185-4F25-A3D7-37C4A9568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53" r="7" b="7"/>
          <a:stretch/>
        </p:blipFill>
        <p:spPr>
          <a:xfrm>
            <a:off x="9630176" y="2417727"/>
            <a:ext cx="2250442" cy="2029968"/>
          </a:xfrm>
          <a:prstGeom prst="rect">
            <a:avLst/>
          </a:prstGeom>
        </p:spPr>
      </p:pic>
      <p:pic>
        <p:nvPicPr>
          <p:cNvPr id="14" name="Image 13" descr="Une image contenant plancher, intérieur, plafond, mur&#10;&#10;Description générée automatiquement">
            <a:extLst>
              <a:ext uri="{FF2B5EF4-FFF2-40B4-BE49-F238E27FC236}">
                <a16:creationId xmlns:a16="http://schemas.microsoft.com/office/drawing/2014/main" id="{F4A41372-7DCA-4926-B54E-8D977EEAC4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280" r="2" b="21155"/>
          <a:stretch/>
        </p:blipFill>
        <p:spPr>
          <a:xfrm>
            <a:off x="4991493" y="4544616"/>
            <a:ext cx="6876257" cy="19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71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/>
          </a:blipFill>
          <a:ln>
            <a:noFill/>
          </a:ln>
          <a:effectLst/>
        </p:spPr>
      </p:sp>
      <p:pic>
        <p:nvPicPr>
          <p:cNvPr id="199" name="Picture 19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1" name="Straight Connector 20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" name="Picture 202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5" name="Straight Connector 20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91692D9-6E08-410F-8CB4-993E18320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4274888" cy="13253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dirty="0"/>
              <a:t>Schéma fonctionnel </a:t>
            </a:r>
            <a:br>
              <a:rPr lang="en-US" sz="2400" b="1" dirty="0"/>
            </a:br>
            <a:r>
              <a:rPr lang="en-US" sz="2400" b="1" dirty="0"/>
              <a:t>de l’étage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B43B48-F343-4EEB-A1FE-3CA6A7B7E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1" y="2493774"/>
            <a:ext cx="3660057" cy="33820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600" dirty="0"/>
              <a:t>Espaces de travail au calme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Médiathèque ados et adultes</a:t>
            </a:r>
          </a:p>
          <a:p>
            <a:r>
              <a:rPr lang="en-US" sz="1600" dirty="0"/>
              <a:t>Travail </a:t>
            </a:r>
          </a:p>
          <a:p>
            <a:endParaRPr lang="en-US" sz="1600" dirty="0"/>
          </a:p>
        </p:txBody>
      </p:sp>
      <p:pic>
        <p:nvPicPr>
          <p:cNvPr id="7" name="Espace réservé pour une image  6" descr="Une image contenant texte&#10;&#10;Description générée avec un niveau de confiance très élevé">
            <a:extLst>
              <a:ext uri="{FF2B5EF4-FFF2-40B4-BE49-F238E27FC236}">
                <a16:creationId xmlns:a16="http://schemas.microsoft.com/office/drawing/2014/main" id="{0C119CD3-A177-4962-B5DE-23A41E8370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9443" r="8179" b="16099"/>
          <a:stretch/>
        </p:blipFill>
        <p:spPr>
          <a:xfrm>
            <a:off x="7147455" y="792985"/>
            <a:ext cx="3657600" cy="5270244"/>
          </a:xfrm>
        </p:spPr>
      </p:pic>
    </p:spTree>
    <p:extLst>
      <p:ext uri="{BB962C8B-B14F-4D97-AF65-F5344CB8AC3E}">
        <p14:creationId xmlns:p14="http://schemas.microsoft.com/office/powerpoint/2010/main" val="2270125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intérieur, plancher, plafond, bibliothèque&#10;&#10;Description générée automatiquement">
            <a:extLst>
              <a:ext uri="{FF2B5EF4-FFF2-40B4-BE49-F238E27FC236}">
                <a16:creationId xmlns:a16="http://schemas.microsoft.com/office/drawing/2014/main" id="{49A819A3-68B5-4D70-9B7F-B0DCB0D61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5" r="-3" b="10854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14" name="Image 13" descr="Une image contenant intérieur, plancher, mur, livre&#10;&#10;Description générée automatiquement">
            <a:extLst>
              <a:ext uri="{FF2B5EF4-FFF2-40B4-BE49-F238E27FC236}">
                <a16:creationId xmlns:a16="http://schemas.microsoft.com/office/drawing/2014/main" id="{B1715F59-FAD3-47E8-9892-343E04545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94" r="-3" b="19136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8" name="Image 7" descr="Une image contenant intérieur, bibliothèque, livre, rayon&#10;&#10;Description générée automatiquement">
            <a:extLst>
              <a:ext uri="{FF2B5EF4-FFF2-40B4-BE49-F238E27FC236}">
                <a16:creationId xmlns:a16="http://schemas.microsoft.com/office/drawing/2014/main" id="{EEEB2669-FDD8-4CEC-9DD4-299E98072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80" r="-3" b="13196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12" name="Image 11" descr="Une image contenant intérieur, mur, pièce, livre&#10;&#10;Description générée automatiquement">
            <a:extLst>
              <a:ext uri="{FF2B5EF4-FFF2-40B4-BE49-F238E27FC236}">
                <a16:creationId xmlns:a16="http://schemas.microsoft.com/office/drawing/2014/main" id="{22E1A472-E4F6-4C82-8E24-9492CF2D9A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22" r="-3" b="8854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ADC145-F985-491B-87BF-5550E685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937458" cy="3318936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D164BC-2EE4-4C6E-AB30-4929ADA43717}"/>
              </a:ext>
            </a:extLst>
          </p:cNvPr>
          <p:cNvSpPr/>
          <p:nvPr/>
        </p:nvSpPr>
        <p:spPr>
          <a:xfrm>
            <a:off x="1412147" y="2887559"/>
            <a:ext cx="94180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/>
              <a:t> </a:t>
            </a:r>
            <a:endParaRPr lang="fr-FR" dirty="0"/>
          </a:p>
          <a:p>
            <a:pPr algn="ctr"/>
            <a:r>
              <a:rPr lang="fr-FR" dirty="0"/>
              <a:t> Service administratif</a:t>
            </a:r>
          </a:p>
          <a:p>
            <a:pPr algn="ctr"/>
            <a:r>
              <a:rPr lang="fr-FR" dirty="0"/>
              <a:t>Tiers-Lieu rural (ressources numériques et projets participatifs)</a:t>
            </a:r>
          </a:p>
          <a:p>
            <a:pPr algn="ctr"/>
            <a:r>
              <a:rPr lang="fr-FR" dirty="0"/>
              <a:t>Médiathèque/lieu culturel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Une offre en adéquation avec les nouvelles pratiques sociales </a:t>
            </a:r>
          </a:p>
          <a:p>
            <a:pPr algn="ctr"/>
            <a:r>
              <a:rPr lang="fr-FR" dirty="0"/>
              <a:t>et culturelles de l’économie participative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Amplitude horaires large</a:t>
            </a:r>
          </a:p>
          <a:p>
            <a:pPr algn="ctr"/>
            <a:r>
              <a:rPr lang="fr-FR" dirty="0"/>
              <a:t> 33 heures hebdomadaires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7672813-49FE-4504-BD01-B235B64B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864" y="755629"/>
            <a:ext cx="9601196" cy="1303867"/>
          </a:xfrm>
        </p:spPr>
        <p:txBody>
          <a:bodyPr/>
          <a:lstStyle/>
          <a:p>
            <a:r>
              <a:rPr lang="fr-FR" dirty="0"/>
              <a:t>Un lieu hybride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78D6A0-2433-4116-99CE-1EEF5A43A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232" y="4216400"/>
            <a:ext cx="1770266" cy="17702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7BBF7E-45BC-4D7F-B059-62E97CBD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47" y="733880"/>
            <a:ext cx="1574334" cy="157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85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307913-F4F5-4E15-A094-736B5265C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fr-FR" dirty="0"/>
              <a:t>Un service administratif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80A973-424E-499D-9119-21AE3B85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/>
          <a:lstStyle/>
          <a:p>
            <a:pPr algn="ctr"/>
            <a:r>
              <a:rPr lang="fr-FR" dirty="0"/>
              <a:t>Pôle Emploi </a:t>
            </a:r>
          </a:p>
          <a:p>
            <a:pPr algn="ctr"/>
            <a:r>
              <a:rPr lang="fr-FR" dirty="0"/>
              <a:t>CNAV</a:t>
            </a:r>
          </a:p>
          <a:p>
            <a:pPr algn="ctr"/>
            <a:r>
              <a:rPr lang="fr-FR" dirty="0"/>
              <a:t>Impôts </a:t>
            </a:r>
          </a:p>
          <a:p>
            <a:pPr algn="ctr"/>
            <a:r>
              <a:rPr lang="fr-FR" dirty="0"/>
              <a:t>Permanence sociale  </a:t>
            </a:r>
          </a:p>
          <a:p>
            <a:pPr algn="ctr"/>
            <a:r>
              <a:rPr lang="fr-FR" dirty="0"/>
              <a:t>COS CRPF (centre de réadaptation professionnelle et de formation) </a:t>
            </a:r>
          </a:p>
          <a:p>
            <a:pPr algn="ctr"/>
            <a:r>
              <a:rPr lang="fr-FR" dirty="0"/>
              <a:t>Projets futurs: développer présence partenaires et ateliers numériques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2EAA9D7-51A9-4BEC-98F1-4BB0BB9B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1" y="982132"/>
            <a:ext cx="1868122" cy="9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9D25-FBDE-4CF9-8F4A-AAC09D072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Tiers-Lieu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A775EE-3E76-44D8-97F6-5634DBEA0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FabLab</a:t>
            </a:r>
            <a:r>
              <a:rPr lang="fr-FR" dirty="0"/>
              <a:t> et open source</a:t>
            </a:r>
          </a:p>
          <a:p>
            <a:r>
              <a:rPr lang="fr-FR" dirty="0"/>
              <a:t>Coworking</a:t>
            </a:r>
          </a:p>
          <a:p>
            <a:r>
              <a:rPr lang="fr-FR" dirty="0"/>
              <a:t>Maison </a:t>
            </a:r>
            <a:r>
              <a:rPr lang="fr-FR"/>
              <a:t>de quartier </a:t>
            </a:r>
            <a:r>
              <a:rPr lang="fr-FR" dirty="0"/>
              <a:t>(jeux, convivialité, échanges)</a:t>
            </a:r>
          </a:p>
          <a:p>
            <a:r>
              <a:rPr lang="fr-FR" dirty="0"/>
              <a:t>Partages de compétences entre adhérents (shiatsu, Bibliocréativité)  </a:t>
            </a:r>
          </a:p>
          <a:p>
            <a:r>
              <a:rPr lang="fr-FR" dirty="0"/>
              <a:t>Projets futurs: Monnaie d'échange de services, ateliers de recyclage, fabrication de produits verts, potager participatif, </a:t>
            </a:r>
            <a:r>
              <a:rPr lang="fr-FR" dirty="0" err="1"/>
              <a:t>Repair’Café</a:t>
            </a:r>
            <a:r>
              <a:rPr lang="fr-FR" dirty="0"/>
              <a:t>, mini </a:t>
            </a:r>
            <a:r>
              <a:rPr lang="fr-FR" dirty="0" err="1"/>
              <a:t>FabLab</a:t>
            </a:r>
            <a:r>
              <a:rPr lang="fr-FR" dirty="0"/>
              <a:t>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D03F30-32D3-43C0-A54A-7D0ED4817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241" y="2556932"/>
            <a:ext cx="1557780" cy="15577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320C5E-62C7-4C2D-BCF5-611069306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96" y="802432"/>
            <a:ext cx="1399233" cy="13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9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459</Words>
  <Application>Microsoft Office PowerPoint</Application>
  <PresentationFormat>Grand écran</PresentationFormat>
  <Paragraphs>91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Organique</vt:lpstr>
      <vt:lpstr>Présentation PowerPoint</vt:lpstr>
      <vt:lpstr>Un projet innovant  </vt:lpstr>
      <vt:lpstr>Schéma fonctionnel  du rez-de-chaussée  </vt:lpstr>
      <vt:lpstr>Présentation PowerPoint</vt:lpstr>
      <vt:lpstr>Schéma fonctionnel  de l’étage  </vt:lpstr>
      <vt:lpstr>Présentation PowerPoint</vt:lpstr>
      <vt:lpstr>Un lieu hybride  </vt:lpstr>
      <vt:lpstr>Un service administratif</vt:lpstr>
      <vt:lpstr>Un Tiers-Lieu</vt:lpstr>
      <vt:lpstr>Une Médiathèque</vt:lpstr>
      <vt:lpstr>L’équipe et l’esprit du lieu</vt:lpstr>
      <vt:lpstr>Les publics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mediat lorrez</dc:creator>
  <cp:lastModifiedBy>mediat lorrez</cp:lastModifiedBy>
  <cp:revision>8</cp:revision>
  <dcterms:created xsi:type="dcterms:W3CDTF">2019-06-04T10:23:06Z</dcterms:created>
  <dcterms:modified xsi:type="dcterms:W3CDTF">2019-06-05T14:24:46Z</dcterms:modified>
</cp:coreProperties>
</file>