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51.png" ContentType="image/png"/>
  <Override PartName="/ppt/media/image36.png" ContentType="image/png"/>
  <Override PartName="/ppt/media/image52.png" ContentType="image/png"/>
  <Override PartName="/ppt/media/image30.jpeg" ContentType="image/jpeg"/>
  <Override PartName="/ppt/media/image53.png" ContentType="image/png"/>
  <Override PartName="/ppt/media/image1.png" ContentType="image/png"/>
  <Override PartName="/ppt/media/image39.png" ContentType="image/png"/>
  <Override PartName="/ppt/media/image6.png" ContentType="image/png"/>
  <Override PartName="/ppt/media/image56.png" ContentType="image/png"/>
  <Override PartName="/ppt/media/image4.png" ContentType="image/png"/>
  <Override PartName="/ppt/media/image11.png" ContentType="image/png"/>
  <Override PartName="/ppt/media/image102.png" ContentType="image/png"/>
  <Override PartName="/ppt/media/image29.jpeg" ContentType="image/jpeg"/>
  <Override PartName="/ppt/media/image8.png" ContentType="image/png"/>
  <Override PartName="/ppt/media/image23.png" ContentType="image/png"/>
  <Override PartName="/ppt/media/image9.png" ContentType="image/png"/>
  <Override PartName="/ppt/media/image7.png" ContentType="image/png"/>
  <Override PartName="/ppt/media/image59.png" ContentType="image/png"/>
  <Override PartName="/ppt/media/image24.png" ContentType="image/png"/>
  <Override PartName="/ppt/media/image101.png" ContentType="image/png"/>
  <Override PartName="/ppt/media/image10.png" ContentType="image/png"/>
  <Override PartName="/ppt/media/image69.png" ContentType="image/png"/>
  <Override PartName="/ppt/media/image104.png" ContentType="image/png"/>
  <Override PartName="/ppt/media/image13.png" ContentType="image/png"/>
  <Override PartName="/ppt/media/image105.png" ContentType="image/png"/>
  <Override PartName="/ppt/media/image14.png" ContentType="image/png"/>
  <Override PartName="/ppt/media/image106.png" ContentType="image/png"/>
  <Override PartName="/ppt/media/image15.png" ContentType="image/png"/>
  <Override PartName="/ppt/media/image90.png" ContentType="image/png"/>
  <Override PartName="/ppt/media/image107.png" ContentType="image/png"/>
  <Override PartName="/ppt/media/image16.png" ContentType="image/png"/>
  <Override PartName="/ppt/media/image91.png" ContentType="image/png"/>
  <Override PartName="/ppt/media/image100.png" ContentType="image/png"/>
  <Override PartName="/ppt/media/image21.jpeg" ContentType="image/jpeg"/>
  <Override PartName="/ppt/media/image17.png" ContentType="image/png"/>
  <Override PartName="/ppt/media/image66.jpeg" ContentType="image/jpeg"/>
  <Override PartName="/ppt/media/image92.png" ContentType="image/png"/>
  <Override PartName="/ppt/media/image18.png" ContentType="image/png"/>
  <Override PartName="/ppt/media/image109.png" ContentType="image/png"/>
  <Override PartName="/ppt/media/image111.png" ContentType="image/png"/>
  <Override PartName="/ppt/media/image20.png" ContentType="image/png"/>
  <Override PartName="/ppt/media/image79.png" ContentType="image/png"/>
  <Override PartName="/ppt/media/image5.png" ContentType="image/png"/>
  <Override PartName="/ppt/media/image57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67.jpeg" ContentType="image/jpeg"/>
  <Override PartName="/ppt/media/image80.jpeg" ContentType="image/jpeg"/>
  <Override PartName="/ppt/media/image93.png" ContentType="image/png"/>
  <Override PartName="/ppt/media/image31.jpeg" ContentType="image/jpeg"/>
  <Override PartName="/ppt/media/image63.png" ContentType="image/png"/>
  <Override PartName="/ppt/media/image32.png" ContentType="image/png"/>
  <Override PartName="/ppt/media/image47.jpeg" ContentType="image/jpeg"/>
  <Override PartName="/ppt/media/image34.png" ContentType="image/png"/>
  <Override PartName="/ppt/media/image35.png" ContentType="image/png"/>
  <Override PartName="/ppt/media/image38.jpeg" ContentType="image/jpeg"/>
  <Override PartName="/ppt/media/image97.png" ContentType="image/png"/>
  <Override PartName="/ppt/media/image42.png" ContentType="image/png"/>
  <Override PartName="/ppt/media/image2.png" ContentType="image/png"/>
  <Override PartName="/ppt/media/image61.jpeg" ContentType="image/jpeg"/>
  <Override PartName="/ppt/media/image44.png" ContentType="image/png"/>
  <Override PartName="/ppt/media/image12.png" ContentType="image/png"/>
  <Override PartName="/ppt/media/image103.png" ContentType="image/png"/>
  <Override PartName="/ppt/media/image50.png" ContentType="image/png"/>
  <Override PartName="/ppt/media/image45.jpeg" ContentType="image/jpeg"/>
  <Override PartName="/ppt/media/image33.jpeg" ContentType="image/jpeg"/>
  <Override PartName="/ppt/media/image58.jpeg" ContentType="image/jpeg"/>
  <Override PartName="/ppt/media/image28.png" ContentType="image/png"/>
  <Override PartName="/ppt/media/image83.png" ContentType="image/png"/>
  <Override PartName="/ppt/media/image60.png" ContentType="image/png"/>
  <Override PartName="/ppt/media/image41.png" ContentType="image/png"/>
  <Override PartName="/ppt/media/image22.png" ContentType="image/png"/>
  <Override PartName="/ppt/media/image55.png" ContentType="image/png"/>
  <Override PartName="/ppt/media/image3.png" ContentType="image/png"/>
  <Override PartName="/ppt/media/image46.jpeg" ContentType="image/jpeg"/>
  <Override PartName="/ppt/media/image19.png" ContentType="image/png"/>
  <Override PartName="/ppt/media/image65.jpeg" ContentType="image/jpeg"/>
  <Override PartName="/ppt/media/image94.png" ContentType="image/png"/>
  <Override PartName="/ppt/media/image49.png" ContentType="image/png"/>
  <Override PartName="/ppt/media/image82.png" ContentType="image/png"/>
  <Override PartName="/ppt/media/image37.jpeg" ContentType="image/jpeg"/>
  <Override PartName="/ppt/media/image68.png" ContentType="image/png"/>
  <Override PartName="/ppt/media/image48.png" ContentType="image/png"/>
  <Override PartName="/ppt/media/image71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54.jpeg" ContentType="image/jpeg"/>
  <Override PartName="/ppt/media/image78.png" ContentType="image/png"/>
  <Override PartName="/ppt/media/image81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64.png" ContentType="image/png"/>
  <Override PartName="/ppt/media/image62.jpeg" ContentType="image/jpeg"/>
  <Override PartName="/ppt/media/image108.jpeg" ContentType="image/jpeg"/>
  <Override PartName="/ppt/media/image70.png" ContentType="image/png"/>
  <Override PartName="/ppt/media/image89.png" ContentType="image/png"/>
  <Override PartName="/ppt/media/image95.png" ContentType="image/png"/>
  <Override PartName="/ppt/media/image40.png" ContentType="image/png"/>
  <Override PartName="/ppt/media/image99.png" ContentType="image/png"/>
  <Override PartName="/ppt/media/image98.png" ContentType="image/png"/>
  <Override PartName="/ppt/media/image43.png" ContentType="image/png"/>
  <Override PartName="/ppt/media/image96.png" ContentType="image/png"/>
  <Override PartName="/ppt/media/image72.png" ContentType="image/png"/>
  <Override PartName="/ppt/media/image1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4120"/>
            <a:ext cx="8228160" cy="3979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816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8.jpe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61800" y="2753280"/>
            <a:ext cx="66096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Merci à nos partenaires :</a:t>
            </a:r>
            <a:endParaRPr b="0" lang="fr-FR" sz="4300" spc="-1" strike="noStrike">
              <a:latin typeface="Arial"/>
            </a:endParaRPr>
          </a:p>
        </p:txBody>
      </p:sp>
      <p:pic>
        <p:nvPicPr>
          <p:cNvPr id="39" name="Google Shape;64;p14" descr=""/>
          <p:cNvPicPr/>
          <p:nvPr/>
        </p:nvPicPr>
        <p:blipFill>
          <a:blip r:embed="rId1"/>
          <a:stretch/>
        </p:blipFill>
        <p:spPr>
          <a:xfrm>
            <a:off x="6610680" y="114120"/>
            <a:ext cx="360360" cy="28512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5153040" y="9792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Remise de prix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#ConcoursChouettesToilettes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1" name="Google Shape;66;p14" descr=""/>
          <p:cNvPicPr/>
          <p:nvPr/>
        </p:nvPicPr>
        <p:blipFill>
          <a:blip r:embed="rId2"/>
          <a:stretch/>
        </p:blipFill>
        <p:spPr>
          <a:xfrm>
            <a:off x="5595480" y="20268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42" name="Google Shape;67;p14" descr=""/>
          <p:cNvPicPr/>
          <p:nvPr/>
        </p:nvPicPr>
        <p:blipFill>
          <a:blip r:embed="rId3"/>
          <a:stretch/>
        </p:blipFill>
        <p:spPr>
          <a:xfrm>
            <a:off x="1230840" y="3917880"/>
            <a:ext cx="7026840" cy="1020600"/>
          </a:xfrm>
          <a:prstGeom prst="rect">
            <a:avLst/>
          </a:prstGeom>
          <a:ln w="0">
            <a:noFill/>
          </a:ln>
        </p:spPr>
      </p:pic>
      <p:pic>
        <p:nvPicPr>
          <p:cNvPr id="43" name="Google Shape;68;p14" descr=""/>
          <p:cNvPicPr/>
          <p:nvPr/>
        </p:nvPicPr>
        <p:blipFill>
          <a:blip r:embed="rId4"/>
          <a:stretch/>
        </p:blipFill>
        <p:spPr>
          <a:xfrm>
            <a:off x="3309120" y="1021680"/>
            <a:ext cx="2524680" cy="1730880"/>
          </a:xfrm>
          <a:prstGeom prst="rect">
            <a:avLst/>
          </a:prstGeom>
          <a:ln w="0">
            <a:noFill/>
          </a:ln>
        </p:spPr>
      </p:pic>
      <p:pic>
        <p:nvPicPr>
          <p:cNvPr id="44" name="Google Shape;69;p14" descr=""/>
          <p:cNvPicPr/>
          <p:nvPr/>
        </p:nvPicPr>
        <p:blipFill>
          <a:blip r:embed="rId5"/>
          <a:stretch/>
        </p:blipFill>
        <p:spPr>
          <a:xfrm>
            <a:off x="179640" y="317880"/>
            <a:ext cx="4170600" cy="69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Esthétique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050360" y="1235520"/>
            <a:ext cx="52113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Les Champs-Libres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(Rennes)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 rot="20658000">
            <a:off x="268560" y="2145960"/>
            <a:ext cx="232488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une déco participative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26" name="Google Shape;187;p23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27" name="Google Shape;188;p23" descr=""/>
          <p:cNvPicPr/>
          <p:nvPr/>
        </p:nvPicPr>
        <p:blipFill>
          <a:blip r:embed="rId2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189;p23" descr=""/>
          <p:cNvPicPr/>
          <p:nvPr/>
        </p:nvPicPr>
        <p:blipFill>
          <a:blip r:embed="rId3"/>
          <a:stretch/>
        </p:blipFill>
        <p:spPr>
          <a:xfrm rot="21393600">
            <a:off x="2262240" y="173160"/>
            <a:ext cx="1873080" cy="264924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190;p23" descr=""/>
          <p:cNvPicPr/>
          <p:nvPr/>
        </p:nvPicPr>
        <p:blipFill>
          <a:blip r:embed="rId4"/>
          <a:stretch/>
        </p:blipFill>
        <p:spPr>
          <a:xfrm>
            <a:off x="-307440" y="3017160"/>
            <a:ext cx="9496440" cy="212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Esthétique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3974040" y="1235520"/>
            <a:ext cx="52113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Les Champs-Libres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(Rennes)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 rot="1200">
            <a:off x="956160" y="4316760"/>
            <a:ext cx="4049640" cy="7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les portes des toilettes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comme outils de communication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799"/>
              </a:spcAft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33" name="Google Shape;198;p24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34" name="Google Shape;199;p24" descr=""/>
          <p:cNvPicPr/>
          <p:nvPr/>
        </p:nvPicPr>
        <p:blipFill>
          <a:blip r:embed="rId2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200;p24" descr=""/>
          <p:cNvPicPr/>
          <p:nvPr/>
        </p:nvPicPr>
        <p:blipFill>
          <a:blip r:embed="rId3"/>
          <a:stretch/>
        </p:blipFill>
        <p:spPr>
          <a:xfrm>
            <a:off x="5293800" y="3007440"/>
            <a:ext cx="2925000" cy="207972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201;p24" descr=""/>
          <p:cNvPicPr/>
          <p:nvPr/>
        </p:nvPicPr>
        <p:blipFill>
          <a:blip r:embed="rId4"/>
          <a:stretch/>
        </p:blipFill>
        <p:spPr>
          <a:xfrm>
            <a:off x="266760" y="1505160"/>
            <a:ext cx="3735000" cy="265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Esthétique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974040" y="1235520"/>
            <a:ext cx="52113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Les Champs-Libres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(Rennes)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 rot="1200">
            <a:off x="2241720" y="4088160"/>
            <a:ext cx="4049640" cy="7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lutte contre la précarité menstruelle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avec distribution gratuite et libre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de protections périodiques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799"/>
              </a:spcAft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40" name="Google Shape;209;p25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41" name="Google Shape;210;p25" descr=""/>
          <p:cNvPicPr/>
          <p:nvPr/>
        </p:nvPicPr>
        <p:blipFill>
          <a:blip r:embed="rId2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42" name="Google Shape;211;p25" descr=""/>
          <p:cNvPicPr/>
          <p:nvPr/>
        </p:nvPicPr>
        <p:blipFill>
          <a:blip r:embed="rId3"/>
          <a:stretch/>
        </p:blipFill>
        <p:spPr>
          <a:xfrm>
            <a:off x="2014920" y="1228320"/>
            <a:ext cx="2075040" cy="2685960"/>
          </a:xfrm>
          <a:prstGeom prst="rect">
            <a:avLst/>
          </a:prstGeom>
          <a:ln w="0">
            <a:noFill/>
          </a:ln>
        </p:spPr>
      </p:pic>
      <p:pic>
        <p:nvPicPr>
          <p:cNvPr id="143" name="Google Shape;212;p25" descr=""/>
          <p:cNvPicPr/>
          <p:nvPr/>
        </p:nvPicPr>
        <p:blipFill>
          <a:blip r:embed="rId4"/>
          <a:stretch/>
        </p:blipFill>
        <p:spPr>
          <a:xfrm>
            <a:off x="6752520" y="2864880"/>
            <a:ext cx="2390760" cy="227808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213;p25" descr=""/>
          <p:cNvPicPr/>
          <p:nvPr/>
        </p:nvPicPr>
        <p:blipFill>
          <a:blip r:embed="rId5"/>
          <a:stretch/>
        </p:blipFill>
        <p:spPr>
          <a:xfrm>
            <a:off x="152280" y="2739240"/>
            <a:ext cx="1776240" cy="227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Spécial du Jury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petites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911320" y="865080"/>
            <a:ext cx="60570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Ludo-Médiathèque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Bordères et Lamensans</a:t>
            </a:r>
            <a:endParaRPr b="0" lang="fr-FR" sz="43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0" y="3258720"/>
            <a:ext cx="375912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Participation des publics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au Concours Chouettes Toilettes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pour décorer et fabriquer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des meubles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à partir de la cabane à dons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de la bibliothèque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marL="109224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marL="109224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48" name="Google Shape;221;p26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49" name="Google Shape;222;p26" descr=""/>
          <p:cNvPicPr/>
          <p:nvPr/>
        </p:nvPicPr>
        <p:blipFill>
          <a:blip r:embed="rId2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50" name="Google Shape;223;p26" descr=""/>
          <p:cNvPicPr/>
          <p:nvPr/>
        </p:nvPicPr>
        <p:blipFill>
          <a:blip r:embed="rId3"/>
          <a:stretch/>
        </p:blipFill>
        <p:spPr>
          <a:xfrm>
            <a:off x="608040" y="1453680"/>
            <a:ext cx="1936800" cy="1728000"/>
          </a:xfrm>
          <a:prstGeom prst="rect">
            <a:avLst/>
          </a:prstGeom>
          <a:ln w="0">
            <a:noFill/>
          </a:ln>
        </p:spPr>
      </p:pic>
      <p:pic>
        <p:nvPicPr>
          <p:cNvPr id="151" name="Google Shape;224;p26" descr=""/>
          <p:cNvPicPr/>
          <p:nvPr/>
        </p:nvPicPr>
        <p:blipFill>
          <a:blip r:embed="rId4"/>
          <a:stretch/>
        </p:blipFill>
        <p:spPr>
          <a:xfrm>
            <a:off x="6500880" y="2496240"/>
            <a:ext cx="2255400" cy="2568240"/>
          </a:xfrm>
          <a:prstGeom prst="rect">
            <a:avLst/>
          </a:prstGeom>
          <a:ln w="0">
            <a:noFill/>
          </a:ln>
        </p:spPr>
      </p:pic>
      <p:pic>
        <p:nvPicPr>
          <p:cNvPr id="152" name="Google Shape;225;p26" descr=""/>
          <p:cNvPicPr/>
          <p:nvPr/>
        </p:nvPicPr>
        <p:blipFill>
          <a:blip r:embed="rId5"/>
          <a:stretch/>
        </p:blipFill>
        <p:spPr>
          <a:xfrm>
            <a:off x="3864600" y="2129400"/>
            <a:ext cx="2255400" cy="3008520"/>
          </a:xfrm>
          <a:prstGeom prst="rect">
            <a:avLst/>
          </a:prstGeom>
          <a:ln w="0">
            <a:noFill/>
          </a:ln>
        </p:spPr>
      </p:pic>
      <p:sp>
        <p:nvSpPr>
          <p:cNvPr id="153" name="CustomShape 4"/>
          <p:cNvSpPr/>
          <p:nvPr/>
        </p:nvSpPr>
        <p:spPr>
          <a:xfrm rot="21114000">
            <a:off x="8035560" y="2087280"/>
            <a:ext cx="113364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(350 habitants)</a:t>
            </a:r>
            <a:endParaRPr b="0" lang="fr-F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Spécial du Jury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221360" y="1017360"/>
            <a:ext cx="47469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Saint-Sever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(Rouen)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-76320" y="3934440"/>
            <a:ext cx="48996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Une ambiance particulière pour chaque cabine, parce que les publics le valent bien</a:t>
            </a:r>
            <a:endParaRPr b="0" lang="fr-FR" sz="17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Jungle   /  Gatsby /  Azuleros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57" name="Google Shape;234;p27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35;p27" descr=""/>
          <p:cNvPicPr/>
          <p:nvPr/>
        </p:nvPicPr>
        <p:blipFill>
          <a:blip r:embed="rId2"/>
          <a:stretch/>
        </p:blipFill>
        <p:spPr>
          <a:xfrm>
            <a:off x="291960" y="1411920"/>
            <a:ext cx="3796200" cy="2236680"/>
          </a:xfrm>
          <a:prstGeom prst="rect">
            <a:avLst/>
          </a:prstGeom>
          <a:ln w="0">
            <a:noFill/>
          </a:ln>
        </p:spPr>
      </p:pic>
      <p:pic>
        <p:nvPicPr>
          <p:cNvPr id="159" name="Google Shape;236;p27" descr=""/>
          <p:cNvPicPr/>
          <p:nvPr/>
        </p:nvPicPr>
        <p:blipFill>
          <a:blip r:embed="rId3"/>
          <a:stretch/>
        </p:blipFill>
        <p:spPr>
          <a:xfrm>
            <a:off x="4723560" y="2706840"/>
            <a:ext cx="4244760" cy="239796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237;p27" descr=""/>
          <p:cNvPicPr/>
          <p:nvPr/>
        </p:nvPicPr>
        <p:blipFill>
          <a:blip r:embed="rId4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Spécial du Jury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221360" y="1017360"/>
            <a:ext cx="47469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Saint-Sever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(Rouen)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52280" y="3626640"/>
            <a:ext cx="5895360" cy="15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Rénovation des toilettes en concertation avec les usagers 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  <a:p>
            <a:pPr lvl="2" marL="360000" indent="-199440">
              <a:lnSpc>
                <a:spcPct val="100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toilettes mixtes</a:t>
            </a:r>
            <a:endParaRPr b="0" lang="fr-FR" sz="1800" spc="-1" strike="noStrike">
              <a:latin typeface="Arial"/>
            </a:endParaRPr>
          </a:p>
          <a:p>
            <a:pPr lvl="2" marL="360000" indent="-199440">
              <a:lnSpc>
                <a:spcPct val="100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protections périodiques </a:t>
            </a:r>
            <a:endParaRPr b="0" lang="fr-FR" sz="1800" spc="-1" strike="noStrike">
              <a:latin typeface="Arial"/>
            </a:endParaRPr>
          </a:p>
          <a:p>
            <a:pPr lvl="2" marL="360000" indent="-199440">
              <a:lnSpc>
                <a:spcPct val="100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projet “papillon” pour lutter contre les violences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64" name="Google Shape;245;p28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46;p28" descr=""/>
          <p:cNvPicPr/>
          <p:nvPr/>
        </p:nvPicPr>
        <p:blipFill>
          <a:blip r:embed="rId2"/>
          <a:stretch/>
        </p:blipFill>
        <p:spPr>
          <a:xfrm>
            <a:off x="510840" y="1480320"/>
            <a:ext cx="3389040" cy="199692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247;p28" descr=""/>
          <p:cNvPicPr/>
          <p:nvPr/>
        </p:nvPicPr>
        <p:blipFill>
          <a:blip r:embed="rId3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248;p28" descr=""/>
          <p:cNvPicPr/>
          <p:nvPr/>
        </p:nvPicPr>
        <p:blipFill>
          <a:blip r:embed="rId4"/>
          <a:stretch/>
        </p:blipFill>
        <p:spPr>
          <a:xfrm>
            <a:off x="6218280" y="2581560"/>
            <a:ext cx="2750040" cy="240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258520" y="10800"/>
            <a:ext cx="388476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du meilleur projet en cours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petites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968360" y="865080"/>
            <a:ext cx="41526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Saint-Agathon </a:t>
            </a:r>
            <a:endParaRPr b="0" lang="fr-FR" sz="43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439560" y="1616760"/>
            <a:ext cx="23828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 projet inspiré par le concours… auquel les publics ont participé ! 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</p:txBody>
      </p:sp>
      <p:pic>
        <p:nvPicPr>
          <p:cNvPr id="171" name="Google Shape;256;p29" descr=""/>
          <p:cNvPicPr/>
          <p:nvPr/>
        </p:nvPicPr>
        <p:blipFill>
          <a:blip r:embed="rId1"/>
          <a:stretch/>
        </p:blipFill>
        <p:spPr>
          <a:xfrm>
            <a:off x="5223240" y="22428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72" name="Google Shape;257;p29" descr=""/>
          <p:cNvPicPr/>
          <p:nvPr/>
        </p:nvPicPr>
        <p:blipFill>
          <a:blip r:embed="rId2"/>
          <a:stretch/>
        </p:blipFill>
        <p:spPr>
          <a:xfrm>
            <a:off x="228600" y="10800"/>
            <a:ext cx="1936800" cy="1327680"/>
          </a:xfrm>
          <a:prstGeom prst="rect">
            <a:avLst/>
          </a:prstGeom>
          <a:ln w="0">
            <a:noFill/>
          </a:ln>
        </p:spPr>
      </p:pic>
      <p:sp>
        <p:nvSpPr>
          <p:cNvPr id="173" name="CustomShape 4"/>
          <p:cNvSpPr/>
          <p:nvPr/>
        </p:nvSpPr>
        <p:spPr>
          <a:xfrm rot="21113400">
            <a:off x="7883640" y="2097720"/>
            <a:ext cx="128628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(2300 habitants)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174" name="Google Shape;259;p29" descr=""/>
          <p:cNvPicPr/>
          <p:nvPr/>
        </p:nvPicPr>
        <p:blipFill>
          <a:blip r:embed="rId3"/>
          <a:stretch/>
        </p:blipFill>
        <p:spPr>
          <a:xfrm>
            <a:off x="2823120" y="1673640"/>
            <a:ext cx="2317320" cy="333864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260;p29" descr=""/>
          <p:cNvPicPr/>
          <p:nvPr/>
        </p:nvPicPr>
        <p:blipFill>
          <a:blip r:embed="rId4"/>
          <a:stretch/>
        </p:blipFill>
        <p:spPr>
          <a:xfrm>
            <a:off x="5310720" y="2238480"/>
            <a:ext cx="2204640" cy="275688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261;p29" descr=""/>
          <p:cNvPicPr/>
          <p:nvPr/>
        </p:nvPicPr>
        <p:blipFill>
          <a:blip r:embed="rId5"/>
          <a:stretch/>
        </p:blipFill>
        <p:spPr>
          <a:xfrm>
            <a:off x="439560" y="2612520"/>
            <a:ext cx="2231280" cy="237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52280" y="3059640"/>
            <a:ext cx="3884760" cy="19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 projet </a:t>
            </a:r>
            <a:r>
              <a:rPr b="0" lang="fr-FR" sz="1700" spc="-1" strike="noStrike">
                <a:solidFill>
                  <a:srgbClr val="ff6600"/>
                </a:solidFill>
                <a:latin typeface="Arial"/>
                <a:ea typeface="Arial"/>
              </a:rPr>
              <a:t>coloré et original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Une bibliothèque adaptée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pour tout le monde avec les </a:t>
            </a:r>
            <a:r>
              <a:rPr b="0" lang="fr-FR" sz="1700" spc="-1" strike="noStrike">
                <a:solidFill>
                  <a:srgbClr val="ff6600"/>
                </a:solidFill>
                <a:latin typeface="Arial"/>
                <a:ea typeface="Arial"/>
              </a:rPr>
              <a:t>marche pied escamotables 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Des </a:t>
            </a:r>
            <a:r>
              <a:rPr b="0" lang="fr-FR" sz="1700" spc="-1" strike="noStrike">
                <a:solidFill>
                  <a:srgbClr val="ff6600"/>
                </a:solidFill>
                <a:latin typeface="Arial"/>
                <a:ea typeface="Arial"/>
              </a:rPr>
              <a:t>documents issus du pilon</a:t>
            </a: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 que l’on peut emporter… 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</p:txBody>
      </p:sp>
      <p:pic>
        <p:nvPicPr>
          <p:cNvPr id="178" name="Google Shape;267;p30" descr=""/>
          <p:cNvPicPr/>
          <p:nvPr/>
        </p:nvPicPr>
        <p:blipFill>
          <a:blip r:embed="rId1"/>
          <a:stretch/>
        </p:blipFill>
        <p:spPr>
          <a:xfrm>
            <a:off x="22860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79" name="Google Shape;268;p30" descr=""/>
          <p:cNvPicPr/>
          <p:nvPr/>
        </p:nvPicPr>
        <p:blipFill>
          <a:blip r:embed="rId2"/>
          <a:stretch/>
        </p:blipFill>
        <p:spPr>
          <a:xfrm>
            <a:off x="4854240" y="2467080"/>
            <a:ext cx="2194920" cy="2568240"/>
          </a:xfrm>
          <a:prstGeom prst="rect">
            <a:avLst/>
          </a:prstGeom>
          <a:ln w="0">
            <a:noFill/>
          </a:ln>
        </p:spPr>
      </p:pic>
      <p:pic>
        <p:nvPicPr>
          <p:cNvPr id="180" name="Google Shape;269;p30" descr=""/>
          <p:cNvPicPr/>
          <p:nvPr/>
        </p:nvPicPr>
        <p:blipFill>
          <a:blip r:embed="rId3"/>
          <a:stretch/>
        </p:blipFill>
        <p:spPr>
          <a:xfrm>
            <a:off x="7212240" y="2467080"/>
            <a:ext cx="1798560" cy="2568240"/>
          </a:xfrm>
          <a:prstGeom prst="rect">
            <a:avLst/>
          </a:prstGeom>
          <a:ln w="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5125680" y="-44640"/>
            <a:ext cx="388476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du meilleur projet en cours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petites bibliothèques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82" name="Google Shape;271;p30" descr=""/>
          <p:cNvPicPr/>
          <p:nvPr/>
        </p:nvPicPr>
        <p:blipFill>
          <a:blip r:embed="rId4"/>
          <a:stretch/>
        </p:blipFill>
        <p:spPr>
          <a:xfrm>
            <a:off x="152280" y="55800"/>
            <a:ext cx="4584600" cy="304272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4933080" y="882360"/>
            <a:ext cx="41526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Saint-Agathon </a:t>
            </a:r>
            <a:endParaRPr b="0" lang="fr-FR" sz="4300" spc="-1" strike="noStrike">
              <a:latin typeface="Arial"/>
            </a:endParaRPr>
          </a:p>
        </p:txBody>
      </p:sp>
      <p:pic>
        <p:nvPicPr>
          <p:cNvPr id="184" name="Google Shape;273;p30" descr=""/>
          <p:cNvPicPr/>
          <p:nvPr/>
        </p:nvPicPr>
        <p:blipFill>
          <a:blip r:embed="rId5"/>
          <a:stretch/>
        </p:blipFill>
        <p:spPr>
          <a:xfrm>
            <a:off x="4933080" y="189000"/>
            <a:ext cx="360360" cy="285120"/>
          </a:xfrm>
          <a:prstGeom prst="rect">
            <a:avLst/>
          </a:prstGeom>
          <a:ln w="0">
            <a:noFill/>
          </a:ln>
        </p:spPr>
      </p:pic>
      <p:sp>
        <p:nvSpPr>
          <p:cNvPr id="185" name="CustomShape 4"/>
          <p:cNvSpPr/>
          <p:nvPr/>
        </p:nvSpPr>
        <p:spPr>
          <a:xfrm rot="21113400">
            <a:off x="7883640" y="2097720"/>
            <a:ext cx="128628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(2300 habitants)</a:t>
            </a:r>
            <a:endParaRPr b="0" lang="fr-F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  </a:t>
            </a: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du meilleur projet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911320" y="941400"/>
            <a:ext cx="60570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Marie-Curie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(Insa Lyon)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310840" y="2450160"/>
            <a:ext cx="2841120" cy="26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Une bibliothèque universitaire qui se donne les moyens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  <a:p>
            <a:pPr lvl="2" marL="507960" indent="-15804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Des distributeurs de protections menstruelles et de préservatifs</a:t>
            </a:r>
            <a:endParaRPr b="0" lang="fr-FR" sz="1800" spc="-1" strike="noStrike">
              <a:latin typeface="Arial"/>
            </a:endParaRPr>
          </a:p>
          <a:p>
            <a:pPr lvl="2" marL="507960" indent="-15804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table à langer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89" name="Google Shape;282;p31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90" name="Google Shape;283;p31" descr=""/>
          <p:cNvPicPr/>
          <p:nvPr/>
        </p:nvPicPr>
        <p:blipFill>
          <a:blip r:embed="rId2"/>
          <a:stretch/>
        </p:blipFill>
        <p:spPr>
          <a:xfrm>
            <a:off x="290160" y="1316520"/>
            <a:ext cx="1919160" cy="2416680"/>
          </a:xfrm>
          <a:prstGeom prst="rect">
            <a:avLst/>
          </a:prstGeom>
          <a:ln w="0">
            <a:noFill/>
          </a:ln>
        </p:spPr>
      </p:pic>
      <p:pic>
        <p:nvPicPr>
          <p:cNvPr id="191" name="Google Shape;284;p31" descr=""/>
          <p:cNvPicPr/>
          <p:nvPr/>
        </p:nvPicPr>
        <p:blipFill>
          <a:blip r:embed="rId3"/>
          <a:stretch/>
        </p:blipFill>
        <p:spPr>
          <a:xfrm>
            <a:off x="8103960" y="2905920"/>
            <a:ext cx="802800" cy="1384200"/>
          </a:xfrm>
          <a:prstGeom prst="rect">
            <a:avLst/>
          </a:prstGeom>
          <a:ln w="0">
            <a:noFill/>
          </a:ln>
        </p:spPr>
      </p:pic>
      <p:pic>
        <p:nvPicPr>
          <p:cNvPr id="192" name="Google Shape;285;p31" descr=""/>
          <p:cNvPicPr/>
          <p:nvPr/>
        </p:nvPicPr>
        <p:blipFill>
          <a:blip r:embed="rId4"/>
          <a:stretch/>
        </p:blipFill>
        <p:spPr>
          <a:xfrm>
            <a:off x="5242680" y="2484360"/>
            <a:ext cx="2610360" cy="241668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88200" y="3839040"/>
            <a:ext cx="2567160" cy="11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Le concours comme déclencheur… 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 travail réalisé avec plusieurs services</a:t>
            </a:r>
            <a:endParaRPr b="0" lang="fr-FR" sz="1700" spc="-1" strike="noStrike">
              <a:latin typeface="Arial"/>
            </a:endParaRPr>
          </a:p>
        </p:txBody>
      </p:sp>
      <p:pic>
        <p:nvPicPr>
          <p:cNvPr id="194" name="Google Shape;287;p31" descr=""/>
          <p:cNvPicPr/>
          <p:nvPr/>
        </p:nvPicPr>
        <p:blipFill>
          <a:blip r:embed="rId5"/>
          <a:stretch/>
        </p:blipFill>
        <p:spPr>
          <a:xfrm>
            <a:off x="228600" y="10800"/>
            <a:ext cx="1936800" cy="13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  </a:t>
            </a: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du meilleur projet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2911320" y="941400"/>
            <a:ext cx="60570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Marie-Curie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(Insa Lyon)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265680" y="4367880"/>
            <a:ext cx="284112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De la communication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sur les portes !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</p:txBody>
      </p:sp>
      <p:pic>
        <p:nvPicPr>
          <p:cNvPr id="198" name="Google Shape;295;p32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99" name="Google Shape;296;p32" descr=""/>
          <p:cNvPicPr/>
          <p:nvPr/>
        </p:nvPicPr>
        <p:blipFill>
          <a:blip r:embed="rId2"/>
          <a:stretch/>
        </p:blipFill>
        <p:spPr>
          <a:xfrm>
            <a:off x="265680" y="1365480"/>
            <a:ext cx="2591640" cy="296064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4"/>
          <p:cNvSpPr/>
          <p:nvPr/>
        </p:nvSpPr>
        <p:spPr>
          <a:xfrm>
            <a:off x="3694320" y="2813400"/>
            <a:ext cx="5238720" cy="21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A venir dans le projet : 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  <a:p>
            <a:pPr lvl="2" marL="507960" indent="-15804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1700" spc="-1" strike="noStrike">
                <a:solidFill>
                  <a:srgbClr val="ff6600"/>
                </a:solidFill>
                <a:latin typeface="Arial"/>
                <a:ea typeface="Arial"/>
              </a:rPr>
              <a:t>Des toilettes non genrées</a:t>
            </a:r>
            <a:endParaRPr b="0" lang="fr-FR" sz="1700" spc="-1" strike="noStrike">
              <a:latin typeface="Arial"/>
            </a:endParaRPr>
          </a:p>
          <a:p>
            <a:pPr lvl="2" marL="507960" indent="-15804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1700" spc="-1" strike="noStrike">
                <a:solidFill>
                  <a:srgbClr val="ff6600"/>
                </a:solidFill>
                <a:latin typeface="Arial"/>
                <a:ea typeface="Arial"/>
              </a:rPr>
              <a:t>Une enquête auprès du public à la rentrée  pour ajuster les propositions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</p:txBody>
      </p:sp>
      <p:pic>
        <p:nvPicPr>
          <p:cNvPr id="201" name="Google Shape;298;p32" descr=""/>
          <p:cNvPicPr/>
          <p:nvPr/>
        </p:nvPicPr>
        <p:blipFill>
          <a:blip r:embed="rId3"/>
          <a:stretch/>
        </p:blipFill>
        <p:spPr>
          <a:xfrm>
            <a:off x="228600" y="10800"/>
            <a:ext cx="1936800" cy="13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74;p15" descr=""/>
          <p:cNvPicPr/>
          <p:nvPr/>
        </p:nvPicPr>
        <p:blipFill>
          <a:blip r:embed="rId1"/>
          <a:stretch/>
        </p:blipFill>
        <p:spPr>
          <a:xfrm>
            <a:off x="3555000" y="1282320"/>
            <a:ext cx="1936800" cy="242100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3848400" y="140400"/>
            <a:ext cx="2166480" cy="106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les lots</a:t>
            </a:r>
            <a:endParaRPr b="0" lang="fr-FR" sz="4300" spc="-1" strike="noStrike">
              <a:latin typeface="Arial"/>
            </a:endParaRPr>
          </a:p>
        </p:txBody>
      </p:sp>
      <p:pic>
        <p:nvPicPr>
          <p:cNvPr id="47" name="Google Shape;76;p15" descr=""/>
          <p:cNvPicPr/>
          <p:nvPr/>
        </p:nvPicPr>
        <p:blipFill>
          <a:blip r:embed="rId2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77;p15" descr=""/>
          <p:cNvPicPr/>
          <p:nvPr/>
        </p:nvPicPr>
        <p:blipFill>
          <a:blip r:embed="rId3"/>
          <a:stretch/>
        </p:blipFill>
        <p:spPr>
          <a:xfrm>
            <a:off x="6275160" y="3345120"/>
            <a:ext cx="2868120" cy="1797120"/>
          </a:xfrm>
          <a:prstGeom prst="rect">
            <a:avLst/>
          </a:prstGeom>
          <a:ln w="0">
            <a:noFill/>
          </a:ln>
        </p:spPr>
      </p:pic>
      <p:pic>
        <p:nvPicPr>
          <p:cNvPr id="49" name="Google Shape;78;p15" descr=""/>
          <p:cNvPicPr/>
          <p:nvPr/>
        </p:nvPicPr>
        <p:blipFill>
          <a:blip r:embed="rId4"/>
          <a:stretch/>
        </p:blipFill>
        <p:spPr>
          <a:xfrm>
            <a:off x="1196280" y="3208680"/>
            <a:ext cx="2446200" cy="206928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79;p15" descr=""/>
          <p:cNvPicPr/>
          <p:nvPr/>
        </p:nvPicPr>
        <p:blipFill>
          <a:blip r:embed="rId5"/>
          <a:stretch/>
        </p:blipFill>
        <p:spPr>
          <a:xfrm>
            <a:off x="5930640" y="140400"/>
            <a:ext cx="1598040" cy="265644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80;p15" descr=""/>
          <p:cNvPicPr/>
          <p:nvPr/>
        </p:nvPicPr>
        <p:blipFill>
          <a:blip r:embed="rId6"/>
          <a:stretch/>
        </p:blipFill>
        <p:spPr>
          <a:xfrm rot="528000">
            <a:off x="7535880" y="1398600"/>
            <a:ext cx="1483920" cy="171828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81;p15" descr=""/>
          <p:cNvPicPr/>
          <p:nvPr/>
        </p:nvPicPr>
        <p:blipFill>
          <a:blip r:embed="rId7"/>
          <a:stretch/>
        </p:blipFill>
        <p:spPr>
          <a:xfrm rot="20958600">
            <a:off x="2305800" y="1046160"/>
            <a:ext cx="1422720" cy="183456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82;p15" descr=""/>
          <p:cNvPicPr/>
          <p:nvPr/>
        </p:nvPicPr>
        <p:blipFill>
          <a:blip r:embed="rId8"/>
          <a:stretch/>
        </p:blipFill>
        <p:spPr>
          <a:xfrm rot="21265200">
            <a:off x="5272200" y="2860560"/>
            <a:ext cx="1407600" cy="1963080"/>
          </a:xfrm>
          <a:prstGeom prst="rect">
            <a:avLst/>
          </a:prstGeom>
          <a:ln w="0">
            <a:noFill/>
          </a:ln>
        </p:spPr>
      </p:pic>
      <p:pic>
        <p:nvPicPr>
          <p:cNvPr id="54" name="Google Shape;83;p15" descr=""/>
          <p:cNvPicPr/>
          <p:nvPr/>
        </p:nvPicPr>
        <p:blipFill>
          <a:blip r:embed="rId9"/>
          <a:stretch/>
        </p:blipFill>
        <p:spPr>
          <a:xfrm>
            <a:off x="3357000" y="53244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55" name="Google Shape;84;p15" descr=""/>
          <p:cNvPicPr/>
          <p:nvPr/>
        </p:nvPicPr>
        <p:blipFill>
          <a:blip r:embed="rId10"/>
          <a:stretch/>
        </p:blipFill>
        <p:spPr>
          <a:xfrm>
            <a:off x="5680800" y="53244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56" name="Google Shape;85;p15" descr=""/>
          <p:cNvPicPr/>
          <p:nvPr/>
        </p:nvPicPr>
        <p:blipFill>
          <a:blip r:embed="rId11"/>
          <a:stretch/>
        </p:blipFill>
        <p:spPr>
          <a:xfrm rot="410400">
            <a:off x="3371760" y="3753000"/>
            <a:ext cx="1469160" cy="1168920"/>
          </a:xfrm>
          <a:prstGeom prst="rect">
            <a:avLst/>
          </a:prstGeom>
          <a:ln w="0">
            <a:noFill/>
          </a:ln>
        </p:spPr>
      </p:pic>
      <p:pic>
        <p:nvPicPr>
          <p:cNvPr id="57" name="Google Shape;86;p15" descr=""/>
          <p:cNvPicPr/>
          <p:nvPr/>
        </p:nvPicPr>
        <p:blipFill>
          <a:blip r:embed="rId12"/>
          <a:stretch/>
        </p:blipFill>
        <p:spPr>
          <a:xfrm>
            <a:off x="0" y="1414800"/>
            <a:ext cx="2033280" cy="255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251360" y="2722320"/>
            <a:ext cx="1388520" cy="1714320"/>
          </a:xfrm>
          <a:prstGeom prst="ellipse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799560" y="4411440"/>
            <a:ext cx="229176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Nathalie Étienne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, Médiathèque départementale de la Drôme, site de Crest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232920" y="1522080"/>
            <a:ext cx="1388520" cy="6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3100" spc="-1" strike="noStrike">
                <a:solidFill>
                  <a:srgbClr val="000000"/>
                </a:solidFill>
                <a:latin typeface="Arial"/>
                <a:ea typeface="Arial"/>
              </a:rPr>
              <a:t>Le </a:t>
            </a:r>
            <a:r>
              <a:rPr b="0" lang="fr-FR" sz="3100" spc="-1" strike="noStrike">
                <a:solidFill>
                  <a:srgbClr val="ff6600"/>
                </a:solidFill>
                <a:latin typeface="Arial"/>
                <a:ea typeface="Arial"/>
              </a:rPr>
              <a:t>jury </a:t>
            </a:r>
            <a:endParaRPr b="0" lang="fr-FR" sz="3100" spc="-1" strike="noStrike">
              <a:latin typeface="Arial"/>
            </a:endParaRPr>
          </a:p>
        </p:txBody>
      </p:sp>
      <p:pic>
        <p:nvPicPr>
          <p:cNvPr id="205" name="Google Shape;306;p33" descr=""/>
          <p:cNvPicPr/>
          <p:nvPr/>
        </p:nvPicPr>
        <p:blipFill>
          <a:blip r:embed="rId2"/>
          <a:stretch/>
        </p:blipFill>
        <p:spPr>
          <a:xfrm>
            <a:off x="2279520" y="273600"/>
            <a:ext cx="1469160" cy="1469160"/>
          </a:xfrm>
          <a:prstGeom prst="rect">
            <a:avLst/>
          </a:prstGeom>
          <a:ln w="0">
            <a:noFill/>
          </a:ln>
        </p:spPr>
      </p:pic>
      <p:sp>
        <p:nvSpPr>
          <p:cNvPr id="206" name="CustomShape 4"/>
          <p:cNvSpPr/>
          <p:nvPr/>
        </p:nvSpPr>
        <p:spPr>
          <a:xfrm>
            <a:off x="1910880" y="1839960"/>
            <a:ext cx="220608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Amandine Jacquet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Organisme de formation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7565400" y="176760"/>
            <a:ext cx="1388520" cy="1662480"/>
          </a:xfrm>
          <a:prstGeom prst="ellipse">
            <a:avLst/>
          </a:pr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6"/>
          <p:cNvSpPr/>
          <p:nvPr/>
        </p:nvSpPr>
        <p:spPr>
          <a:xfrm>
            <a:off x="5770080" y="313920"/>
            <a:ext cx="1388520" cy="1388520"/>
          </a:xfrm>
          <a:prstGeom prst="ellipse">
            <a:avLst/>
          </a:pr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7"/>
          <p:cNvSpPr/>
          <p:nvPr/>
        </p:nvSpPr>
        <p:spPr>
          <a:xfrm>
            <a:off x="5435280" y="2844720"/>
            <a:ext cx="1469160" cy="1469520"/>
          </a:xfrm>
          <a:prstGeom prst="ellipse">
            <a:avLst/>
          </a:pr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8"/>
          <p:cNvSpPr/>
          <p:nvPr/>
        </p:nvSpPr>
        <p:spPr>
          <a:xfrm>
            <a:off x="4065120" y="313920"/>
            <a:ext cx="1388520" cy="1388520"/>
          </a:xfrm>
          <a:prstGeom prst="ellipse">
            <a:avLst/>
          </a:prstGeom>
          <a:blipFill rotWithShape="0"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9"/>
          <p:cNvSpPr/>
          <p:nvPr/>
        </p:nvSpPr>
        <p:spPr>
          <a:xfrm>
            <a:off x="3364920" y="2842560"/>
            <a:ext cx="1469160" cy="1473840"/>
          </a:xfrm>
          <a:prstGeom prst="ellipse">
            <a:avLst/>
          </a:prstGeom>
          <a:blipFill rotWithShape="0">
            <a:blip r:embed="rId7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0"/>
          <p:cNvSpPr/>
          <p:nvPr/>
        </p:nvSpPr>
        <p:spPr>
          <a:xfrm>
            <a:off x="7583040" y="2748240"/>
            <a:ext cx="1183680" cy="1662480"/>
          </a:xfrm>
          <a:prstGeom prst="ellipse">
            <a:avLst/>
          </a:prstGeom>
          <a:blipFill rotWithShape="0">
            <a:blip r:embed="rId8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1"/>
          <p:cNvSpPr/>
          <p:nvPr/>
        </p:nvSpPr>
        <p:spPr>
          <a:xfrm>
            <a:off x="5067000" y="4226760"/>
            <a:ext cx="220608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Hélène Brochard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Médiathèque de Villeneuve d’Ascq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Commission AccessibilitéS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4" name="CustomShape 12"/>
          <p:cNvSpPr/>
          <p:nvPr/>
        </p:nvSpPr>
        <p:spPr>
          <a:xfrm>
            <a:off x="5558760" y="1839960"/>
            <a:ext cx="202356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Virginie Delrue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BULCO, Boulogne-sur-Mer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Commission Légothèque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5" name="CustomShape 13"/>
          <p:cNvSpPr/>
          <p:nvPr/>
        </p:nvSpPr>
        <p:spPr>
          <a:xfrm>
            <a:off x="2996280" y="4314960"/>
            <a:ext cx="220608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Bénédicte Frocaut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Médiathèque du Havre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6" name="CustomShape 14"/>
          <p:cNvSpPr/>
          <p:nvPr/>
        </p:nvSpPr>
        <p:spPr>
          <a:xfrm>
            <a:off x="7206480" y="4411440"/>
            <a:ext cx="193680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Vincent de Lavenne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BU Sorbonne Nouvelle, Paris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7" name="CustomShape 15"/>
          <p:cNvSpPr/>
          <p:nvPr/>
        </p:nvSpPr>
        <p:spPr>
          <a:xfrm>
            <a:off x="4065120" y="1839960"/>
            <a:ext cx="138852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Eve Saumier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AFA Crohn RCH France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8" name="CustomShape 16"/>
          <p:cNvSpPr/>
          <p:nvPr/>
        </p:nvSpPr>
        <p:spPr>
          <a:xfrm>
            <a:off x="7565400" y="1839960"/>
            <a:ext cx="138852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200" spc="-1" strike="noStrike">
                <a:solidFill>
                  <a:srgbClr val="ff6600"/>
                </a:solidFill>
                <a:latin typeface="Arial"/>
                <a:ea typeface="Arial"/>
              </a:rPr>
              <a:t>Aude Lalo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Magazine Flush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219" name="Google Shape;320;p33" descr=""/>
          <p:cNvPicPr/>
          <p:nvPr/>
        </p:nvPicPr>
        <p:blipFill>
          <a:blip r:embed="rId9"/>
          <a:stretch/>
        </p:blipFill>
        <p:spPr>
          <a:xfrm>
            <a:off x="116640" y="0"/>
            <a:ext cx="1936800" cy="13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407920" y="1095480"/>
            <a:ext cx="2426400" cy="852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Merci ! </a:t>
            </a:r>
            <a:endParaRPr b="0" lang="fr-FR" sz="4300" spc="-1" strike="noStrike">
              <a:latin typeface="Arial"/>
            </a:endParaRPr>
          </a:p>
        </p:txBody>
      </p:sp>
      <p:pic>
        <p:nvPicPr>
          <p:cNvPr id="221" name="Google Shape;326;p34" descr=""/>
          <p:cNvPicPr/>
          <p:nvPr/>
        </p:nvPicPr>
        <p:blipFill>
          <a:blip r:embed="rId2"/>
          <a:stretch/>
        </p:blipFill>
        <p:spPr>
          <a:xfrm>
            <a:off x="3291120" y="2422080"/>
            <a:ext cx="5630760" cy="2568240"/>
          </a:xfrm>
          <a:prstGeom prst="rect">
            <a:avLst/>
          </a:prstGeom>
          <a:ln w="0">
            <a:noFill/>
          </a:ln>
        </p:spPr>
      </p:pic>
      <p:pic>
        <p:nvPicPr>
          <p:cNvPr id="222" name="Google Shape;327;p34" descr=""/>
          <p:cNvPicPr/>
          <p:nvPr/>
        </p:nvPicPr>
        <p:blipFill>
          <a:blip r:embed="rId3"/>
          <a:stretch/>
        </p:blipFill>
        <p:spPr>
          <a:xfrm>
            <a:off x="152280" y="1572120"/>
            <a:ext cx="4648680" cy="77292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328;p34" descr=""/>
          <p:cNvPicPr/>
          <p:nvPr/>
        </p:nvPicPr>
        <p:blipFill>
          <a:blip r:embed="rId4"/>
          <a:stretch/>
        </p:blipFill>
        <p:spPr>
          <a:xfrm>
            <a:off x="228600" y="87120"/>
            <a:ext cx="1936800" cy="13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464280" y="1130760"/>
            <a:ext cx="5793480" cy="187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 </a:t>
            </a: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700" spc="-1" strike="noStrike">
                <a:solidFill>
                  <a:srgbClr val="000000"/>
                </a:solidFill>
                <a:latin typeface="Arial"/>
                <a:ea typeface="Arial"/>
              </a:rPr>
              <a:t>du Tiers-lieu 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Le Moulin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(Roques)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3562920" y="3117240"/>
            <a:ext cx="5580360" cy="175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Arial"/>
                <a:ea typeface="Arial"/>
              </a:rPr>
              <a:t>Une bibliothèque bien équipée pour les familles :</a:t>
            </a:r>
            <a:endParaRPr b="0" lang="fr-FR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  <a:p>
            <a:pPr lvl="1" marL="343080" indent="-23436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toilettes mixtes</a:t>
            </a:r>
            <a:endParaRPr b="0" lang="fr-FR" sz="1900" spc="-1" strike="noStrike">
              <a:latin typeface="Arial"/>
            </a:endParaRPr>
          </a:p>
          <a:p>
            <a:pPr lvl="1" marL="343080" indent="-23436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livres &amp; jouets et décoration autour d’un thème</a:t>
            </a:r>
            <a:endParaRPr b="0" lang="fr-FR" sz="1900" spc="-1" strike="noStrike">
              <a:latin typeface="Arial"/>
            </a:endParaRPr>
          </a:p>
          <a:p>
            <a:pPr lvl="1" marL="343080" indent="-23436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tables à langer avec lingettes </a:t>
            </a:r>
            <a:endParaRPr b="0" lang="fr-FR" sz="1900" spc="-1" strike="noStrike">
              <a:latin typeface="Arial"/>
            </a:endParaRPr>
          </a:p>
          <a:p>
            <a:pPr lvl="1" marL="343080" indent="-23436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réducteurs de toilettes</a:t>
            </a:r>
            <a:endParaRPr b="0" lang="fr-FR" sz="1900" spc="-1" strike="noStrike">
              <a:latin typeface="Arial"/>
            </a:endParaRPr>
          </a:p>
        </p:txBody>
      </p:sp>
      <p:pic>
        <p:nvPicPr>
          <p:cNvPr id="60" name="Google Shape;93;p16" descr=""/>
          <p:cNvPicPr/>
          <p:nvPr/>
        </p:nvPicPr>
        <p:blipFill>
          <a:blip r:embed="rId1"/>
          <a:stretch/>
        </p:blipFill>
        <p:spPr>
          <a:xfrm>
            <a:off x="6610680" y="114120"/>
            <a:ext cx="360360" cy="28512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3"/>
          <p:cNvSpPr/>
          <p:nvPr/>
        </p:nvSpPr>
        <p:spPr>
          <a:xfrm>
            <a:off x="5153040" y="9792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Services offerts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petites bibliothèques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62" name="Google Shape;95;p16" descr=""/>
          <p:cNvPicPr/>
          <p:nvPr/>
        </p:nvPicPr>
        <p:blipFill>
          <a:blip r:embed="rId2"/>
          <a:stretch/>
        </p:blipFill>
        <p:spPr>
          <a:xfrm>
            <a:off x="5595480" y="20268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63" name="Google Shape;96;p16" descr=""/>
          <p:cNvPicPr/>
          <p:nvPr/>
        </p:nvPicPr>
        <p:blipFill>
          <a:blip r:embed="rId3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64" name="Google Shape;97;p16" descr=""/>
          <p:cNvPicPr/>
          <p:nvPr/>
        </p:nvPicPr>
        <p:blipFill>
          <a:blip r:embed="rId4"/>
          <a:stretch/>
        </p:blipFill>
        <p:spPr>
          <a:xfrm>
            <a:off x="223560" y="1419480"/>
            <a:ext cx="3212280" cy="3576600"/>
          </a:xfrm>
          <a:prstGeom prst="rect">
            <a:avLst/>
          </a:prstGeom>
          <a:ln w="0">
            <a:noFill/>
          </a:ln>
        </p:spPr>
      </p:pic>
      <p:sp>
        <p:nvSpPr>
          <p:cNvPr id="65" name="CustomShape 4"/>
          <p:cNvSpPr/>
          <p:nvPr/>
        </p:nvSpPr>
        <p:spPr>
          <a:xfrm rot="21114000">
            <a:off x="6739560" y="2905560"/>
            <a:ext cx="140688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(4500 habitants)</a:t>
            </a:r>
            <a:endParaRPr b="0" lang="fr-F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103;p17" descr=""/>
          <p:cNvPicPr/>
          <p:nvPr/>
        </p:nvPicPr>
        <p:blipFill>
          <a:blip r:embed="rId1"/>
          <a:stretch/>
        </p:blipFill>
        <p:spPr>
          <a:xfrm>
            <a:off x="6610680" y="114120"/>
            <a:ext cx="360360" cy="285120"/>
          </a:xfrm>
          <a:prstGeom prst="rect">
            <a:avLst/>
          </a:prstGeom>
          <a:ln w="0"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5153040" y="9792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Services offerts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petites bibliothèques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68" name="Google Shape;105;p17" descr=""/>
          <p:cNvPicPr/>
          <p:nvPr/>
        </p:nvPicPr>
        <p:blipFill>
          <a:blip r:embed="rId2"/>
          <a:stretch/>
        </p:blipFill>
        <p:spPr>
          <a:xfrm>
            <a:off x="5595480" y="20268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69" name="Google Shape;106;p17" descr=""/>
          <p:cNvPicPr/>
          <p:nvPr/>
        </p:nvPicPr>
        <p:blipFill>
          <a:blip r:embed="rId3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70" name="Google Shape;107;p17" descr=""/>
          <p:cNvPicPr/>
          <p:nvPr/>
        </p:nvPicPr>
        <p:blipFill>
          <a:blip r:embed="rId4"/>
          <a:stretch/>
        </p:blipFill>
        <p:spPr>
          <a:xfrm>
            <a:off x="2166120" y="331200"/>
            <a:ext cx="1827360" cy="2676600"/>
          </a:xfrm>
          <a:prstGeom prst="rect">
            <a:avLst/>
          </a:prstGeom>
          <a:ln w="0">
            <a:noFill/>
          </a:ln>
        </p:spPr>
      </p:pic>
      <p:pic>
        <p:nvPicPr>
          <p:cNvPr id="71" name="Google Shape;108;p17" descr=""/>
          <p:cNvPicPr/>
          <p:nvPr/>
        </p:nvPicPr>
        <p:blipFill>
          <a:blip r:embed="rId5"/>
          <a:stretch/>
        </p:blipFill>
        <p:spPr>
          <a:xfrm>
            <a:off x="76320" y="3030120"/>
            <a:ext cx="3282120" cy="2036520"/>
          </a:xfrm>
          <a:prstGeom prst="rect">
            <a:avLst/>
          </a:prstGeom>
          <a:ln w="0">
            <a:noFill/>
          </a:ln>
        </p:spPr>
      </p:pic>
      <p:sp>
        <p:nvSpPr>
          <p:cNvPr id="72" name="CustomShape 2"/>
          <p:cNvSpPr/>
          <p:nvPr/>
        </p:nvSpPr>
        <p:spPr>
          <a:xfrm>
            <a:off x="3466800" y="3265920"/>
            <a:ext cx="5916600" cy="171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marL="360000" indent="-20988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des matériaux recyclés pour la déco</a:t>
            </a:r>
            <a:endParaRPr b="0" lang="fr-FR" sz="1900" spc="-1" strike="noStrike">
              <a:latin typeface="Arial"/>
            </a:endParaRPr>
          </a:p>
          <a:p>
            <a:pPr marL="360000" indent="-20988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un espace de dons</a:t>
            </a:r>
            <a:endParaRPr b="0" lang="fr-FR" sz="1900" spc="-1" strike="noStrike">
              <a:latin typeface="Arial"/>
            </a:endParaRPr>
          </a:p>
          <a:p>
            <a:pPr marL="360000" indent="-20988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un écho à la grainothèque et au jardin partagé</a:t>
            </a:r>
            <a:endParaRPr b="0" lang="fr-FR" sz="1900" spc="-1" strike="noStrike">
              <a:latin typeface="Arial"/>
            </a:endParaRPr>
          </a:p>
          <a:p>
            <a:pPr marL="360000" indent="-209880">
              <a:lnSpc>
                <a:spcPct val="100000"/>
              </a:lnSpc>
              <a:buClr>
                <a:srgbClr val="ff6600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des toilettes recensées sur 2 applis </a:t>
            </a:r>
            <a:endParaRPr b="0" lang="fr-FR" sz="1900" spc="-1" strike="noStrike">
              <a:latin typeface="Arial"/>
            </a:endParaRPr>
          </a:p>
        </p:txBody>
      </p:sp>
      <p:pic>
        <p:nvPicPr>
          <p:cNvPr id="73" name="Google Shape;110;p17" descr=""/>
          <p:cNvPicPr/>
          <p:nvPr/>
        </p:nvPicPr>
        <p:blipFill>
          <a:blip r:embed="rId6"/>
          <a:stretch/>
        </p:blipFill>
        <p:spPr>
          <a:xfrm rot="20362800">
            <a:off x="582840" y="1814400"/>
            <a:ext cx="1326960" cy="816480"/>
          </a:xfrm>
          <a:prstGeom prst="rect">
            <a:avLst/>
          </a:prstGeom>
          <a:ln w="0">
            <a:noFill/>
          </a:ln>
        </p:spPr>
      </p:pic>
      <p:sp>
        <p:nvSpPr>
          <p:cNvPr id="74" name="CustomShape 3"/>
          <p:cNvSpPr/>
          <p:nvPr/>
        </p:nvSpPr>
        <p:spPr>
          <a:xfrm rot="20390400">
            <a:off x="315000" y="1611000"/>
            <a:ext cx="975960" cy="5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bibliothèque labellisée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 rot="21114000">
            <a:off x="7958880" y="2981880"/>
            <a:ext cx="140688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(4500 habitants)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3692880" y="1130760"/>
            <a:ext cx="5793480" cy="187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 </a:t>
            </a: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700" spc="-1" strike="noStrike">
                <a:solidFill>
                  <a:srgbClr val="000000"/>
                </a:solidFill>
                <a:latin typeface="Arial"/>
                <a:ea typeface="Arial"/>
              </a:rPr>
              <a:t>du Tiers-lieu </a:t>
            </a:r>
            <a:r>
              <a:rPr b="0" lang="fr-FR" sz="4200" spc="-1" strike="noStrike">
                <a:solidFill>
                  <a:srgbClr val="000000"/>
                </a:solidFill>
                <a:latin typeface="Arial"/>
                <a:ea typeface="Arial"/>
              </a:rPr>
              <a:t>Le Moulin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(Roques)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118;p18" descr=""/>
          <p:cNvPicPr/>
          <p:nvPr/>
        </p:nvPicPr>
        <p:blipFill>
          <a:blip r:embed="rId1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Services offerts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911320" y="934920"/>
            <a:ext cx="60570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 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Louise-Michel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(Paris)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0" name="Google Shape;121;p18" descr=""/>
          <p:cNvPicPr/>
          <p:nvPr/>
        </p:nvPicPr>
        <p:blipFill>
          <a:blip r:embed="rId2"/>
          <a:stretch/>
        </p:blipFill>
        <p:spPr>
          <a:xfrm>
            <a:off x="297000" y="1463400"/>
            <a:ext cx="2559600" cy="1794600"/>
          </a:xfrm>
          <a:prstGeom prst="rect">
            <a:avLst/>
          </a:prstGeom>
          <a:ln w="0">
            <a:noFill/>
          </a:ln>
        </p:spPr>
      </p:pic>
      <p:pic>
        <p:nvPicPr>
          <p:cNvPr id="81" name="Google Shape;122;p18" descr=""/>
          <p:cNvPicPr/>
          <p:nvPr/>
        </p:nvPicPr>
        <p:blipFill>
          <a:blip r:embed="rId3"/>
          <a:stretch/>
        </p:blipFill>
        <p:spPr>
          <a:xfrm rot="5400000">
            <a:off x="6215760" y="2214360"/>
            <a:ext cx="2706120" cy="299664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152280" y="3258720"/>
            <a:ext cx="359568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Une bibliothèque adaptée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aux touts-petits :</a:t>
            </a:r>
            <a:endParaRPr b="0" lang="fr-FR" sz="1700" spc="-1" strike="noStrike">
              <a:latin typeface="Arial"/>
            </a:endParaRPr>
          </a:p>
          <a:p>
            <a:pPr lvl="2" marL="270000" indent="-15156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Table à langer</a:t>
            </a:r>
            <a:endParaRPr b="0" lang="fr-FR" sz="2000" spc="-1" strike="noStrike">
              <a:latin typeface="Arial"/>
            </a:endParaRPr>
          </a:p>
          <a:p>
            <a:pPr lvl="2" marL="270000" indent="-15156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Chauffe-biberon</a:t>
            </a:r>
            <a:endParaRPr b="0" lang="fr-FR" sz="2000" spc="-1" strike="noStrike">
              <a:latin typeface="Arial"/>
            </a:endParaRPr>
          </a:p>
          <a:p>
            <a:pPr lvl="2" marL="270000" indent="-15156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Pots bébés</a:t>
            </a:r>
            <a:endParaRPr b="0" lang="fr-FR" sz="2000" spc="-1" strike="noStrike">
              <a:latin typeface="Arial"/>
            </a:endParaRPr>
          </a:p>
          <a:p>
            <a:pPr lvl="2" marL="270000" indent="-151560">
              <a:lnSpc>
                <a:spcPct val="100000"/>
              </a:lnSpc>
              <a:buClr>
                <a:srgbClr val="ff6600"/>
              </a:buClr>
              <a:buFont typeface="Noto Sans Symbols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Réducteur de toilettes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  <p:pic>
        <p:nvPicPr>
          <p:cNvPr id="83" name="Google Shape;124;p18" descr=""/>
          <p:cNvPicPr/>
          <p:nvPr/>
        </p:nvPicPr>
        <p:blipFill>
          <a:blip r:embed="rId4"/>
          <a:stretch/>
        </p:blipFill>
        <p:spPr>
          <a:xfrm rot="5400000">
            <a:off x="3254760" y="2339280"/>
            <a:ext cx="2700000" cy="2750040"/>
          </a:xfrm>
          <a:prstGeom prst="rect">
            <a:avLst/>
          </a:prstGeom>
          <a:ln w="0">
            <a:noFill/>
          </a:ln>
        </p:spPr>
      </p:pic>
      <p:pic>
        <p:nvPicPr>
          <p:cNvPr id="84" name="Google Shape;125;p18" descr=""/>
          <p:cNvPicPr/>
          <p:nvPr/>
        </p:nvPicPr>
        <p:blipFill>
          <a:blip r:embed="rId5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993760" y="941400"/>
            <a:ext cx="59745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 </a:t>
            </a: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Louise-Michel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(Paris)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085920" y="2104200"/>
            <a:ext cx="6093360" cy="19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Arial"/>
                <a:ea typeface="Arial"/>
              </a:rPr>
              <a:t>Une bibliothèque inclusive :</a:t>
            </a:r>
            <a:endParaRPr b="0" lang="fr-FR" sz="19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  <a:p>
            <a:pPr lvl="1" marL="343080" indent="-158040">
              <a:lnSpc>
                <a:spcPct val="100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Cabines wc équipées de lavabos pour favoriser l'emploi de cups</a:t>
            </a:r>
            <a:endParaRPr b="0" lang="fr-FR" sz="1900" spc="-1" strike="noStrike">
              <a:latin typeface="Arial"/>
            </a:endParaRPr>
          </a:p>
          <a:p>
            <a:pPr lvl="1" marL="343080" indent="-158040">
              <a:lnSpc>
                <a:spcPct val="100000"/>
              </a:lnSpc>
              <a:buClr>
                <a:srgbClr val="000000"/>
              </a:buClr>
              <a:buFont typeface="Noto Sans Symbols"/>
              <a:buChar char="●"/>
              <a:tabLst>
                <a:tab algn="l" pos="0"/>
              </a:tabLst>
            </a:pPr>
            <a:r>
              <a:rPr b="0" lang="fr-FR" sz="1900" spc="-1" strike="noStrike">
                <a:solidFill>
                  <a:srgbClr val="ff6600"/>
                </a:solidFill>
                <a:latin typeface="Arial"/>
                <a:ea typeface="Arial"/>
              </a:rPr>
              <a:t>Accès libre et gratuit à des protections périodiques, alimenté par les dons des publics</a:t>
            </a:r>
            <a:endParaRPr b="0" lang="fr-FR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</p:txBody>
      </p:sp>
      <p:pic>
        <p:nvPicPr>
          <p:cNvPr id="87" name="Google Shape;132;p19" descr=""/>
          <p:cNvPicPr/>
          <p:nvPr/>
        </p:nvPicPr>
        <p:blipFill>
          <a:blip r:embed="rId1"/>
          <a:stretch/>
        </p:blipFill>
        <p:spPr>
          <a:xfrm>
            <a:off x="171360" y="1428840"/>
            <a:ext cx="2763360" cy="348804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3556800" y="4228920"/>
            <a:ext cx="5300640" cy="8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« La collecte de protections est facile et prolifique, le stock n'est pas prêt de s'épuiser. […] Nous n'avons pas constaté d'excès. »</a:t>
            </a:r>
            <a:br/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100" spc="-1" strike="noStrike">
                <a:solidFill>
                  <a:srgbClr val="111111"/>
                </a:solidFill>
                <a:latin typeface="Open Sans"/>
                <a:ea typeface="Open Sans"/>
              </a:rPr>
              <a:t>L'équipe de la bibliothèque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89" name="Google Shape;134;p19" descr=""/>
          <p:cNvPicPr/>
          <p:nvPr/>
        </p:nvPicPr>
        <p:blipFill>
          <a:blip r:embed="rId2"/>
          <a:stretch/>
        </p:blipFill>
        <p:spPr>
          <a:xfrm>
            <a:off x="6610680" y="114120"/>
            <a:ext cx="360360" cy="28512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5153040" y="9792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Services offerts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1" name="Google Shape;136;p19" descr=""/>
          <p:cNvPicPr/>
          <p:nvPr/>
        </p:nvPicPr>
        <p:blipFill>
          <a:blip r:embed="rId3"/>
          <a:stretch/>
        </p:blipFill>
        <p:spPr>
          <a:xfrm>
            <a:off x="5595480" y="20268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137;p19" descr=""/>
          <p:cNvPicPr/>
          <p:nvPr/>
        </p:nvPicPr>
        <p:blipFill>
          <a:blip r:embed="rId4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911320" y="865080"/>
            <a:ext cx="605700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 </a:t>
            </a: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Bibliothèque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43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Louise Michel </a:t>
            </a:r>
            <a:r>
              <a:rPr b="0" lang="fr-FR" sz="3600" spc="-1" strike="noStrike">
                <a:solidFill>
                  <a:srgbClr val="000000"/>
                </a:solidFill>
                <a:latin typeface="Arial"/>
                <a:ea typeface="Arial"/>
              </a:rPr>
              <a:t>(Paris)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94" name="Google Shape;143;p20" descr=""/>
          <p:cNvPicPr/>
          <p:nvPr/>
        </p:nvPicPr>
        <p:blipFill>
          <a:blip r:embed="rId1"/>
          <a:stretch/>
        </p:blipFill>
        <p:spPr>
          <a:xfrm>
            <a:off x="6968160" y="2420640"/>
            <a:ext cx="2041560" cy="266472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144;p20" descr=""/>
          <p:cNvPicPr/>
          <p:nvPr/>
        </p:nvPicPr>
        <p:blipFill>
          <a:blip r:embed="rId2"/>
          <a:stretch/>
        </p:blipFill>
        <p:spPr>
          <a:xfrm>
            <a:off x="114120" y="1466640"/>
            <a:ext cx="2646000" cy="359964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3085920" y="2286000"/>
            <a:ext cx="3526560" cy="20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Arial"/>
                <a:ea typeface="Arial"/>
              </a:rPr>
              <a:t>Garder le lien aux toilettes !</a:t>
            </a:r>
            <a:endParaRPr b="0" lang="fr-FR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Une affiche munie d'un QR code pour inciter les usager.e.s à visiter un article de leur blog : faire connaître cette ressource en s'amusant.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329640" y="4190760"/>
            <a:ext cx="3526560" cy="90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111111"/>
                </a:solidFill>
                <a:latin typeface="Open Sans"/>
                <a:ea typeface="Open Sans"/>
              </a:rPr>
              <a:t>« Cet article, qui avait été publié il y a quelques années, se retrouvait soudain, de nouveau, largement consulté. »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1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100" spc="-1" strike="noStrike">
                <a:solidFill>
                  <a:srgbClr val="111111"/>
                </a:solidFill>
                <a:latin typeface="Open Sans"/>
                <a:ea typeface="Open Sans"/>
              </a:rPr>
              <a:t>	</a:t>
            </a:r>
            <a:r>
              <a:rPr b="0" lang="fr-FR" sz="1100" spc="-1" strike="noStrike">
                <a:solidFill>
                  <a:srgbClr val="111111"/>
                </a:solidFill>
                <a:latin typeface="Open Sans"/>
                <a:ea typeface="Open Sans"/>
              </a:rPr>
              <a:t>L'équipe de la bibliothèque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199840" y="9792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Services offerts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grosses bibliothèques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9" name="Google Shape;148;p20" descr=""/>
          <p:cNvPicPr/>
          <p:nvPr/>
        </p:nvPicPr>
        <p:blipFill>
          <a:blip r:embed="rId3"/>
          <a:stretch/>
        </p:blipFill>
        <p:spPr>
          <a:xfrm>
            <a:off x="5671800" y="25992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00" name="Google Shape;149;p20" descr=""/>
          <p:cNvPicPr/>
          <p:nvPr/>
        </p:nvPicPr>
        <p:blipFill>
          <a:blip r:embed="rId4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Esthétique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petites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612680" y="941400"/>
            <a:ext cx="450756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l’Atelier de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Pechbonnieu</a:t>
            </a:r>
            <a:endParaRPr b="0" lang="fr-FR" sz="43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126600" y="3384000"/>
            <a:ext cx="3849480" cy="145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Arial"/>
                <a:ea typeface="Arial"/>
              </a:rPr>
              <a:t>L’Atelier, “Maison de l’humain”</a:t>
            </a:r>
            <a:endParaRPr b="0" lang="fr-FR" sz="1900" spc="-1" strike="noStrike">
              <a:latin typeface="Arial"/>
            </a:endParaRPr>
          </a:p>
          <a:p>
            <a:pPr marL="270000" indent="-89280">
              <a:lnSpc>
                <a:spcPct val="100000"/>
              </a:lnSpc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  <a:p>
            <a:pPr lvl="2" marL="270000" indent="-203400">
              <a:lnSpc>
                <a:spcPct val="115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couleurs, fantaisie &amp; créativité</a:t>
            </a:r>
            <a:endParaRPr b="0" lang="fr-FR" sz="1800" spc="-1" strike="noStrike">
              <a:latin typeface="Arial"/>
            </a:endParaRPr>
          </a:p>
          <a:p>
            <a:pPr lvl="2" marL="270000" indent="-203400">
              <a:lnSpc>
                <a:spcPct val="115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de la lecture </a:t>
            </a:r>
            <a:endParaRPr b="0" lang="fr-FR" sz="1800" spc="-1" strike="noStrike">
              <a:latin typeface="Arial"/>
            </a:endParaRPr>
          </a:p>
          <a:p>
            <a:pPr lvl="2" marL="270000" indent="-203400">
              <a:lnSpc>
                <a:spcPct val="115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1800" spc="-1" strike="noStrike">
                <a:solidFill>
                  <a:srgbClr val="ff6600"/>
                </a:solidFill>
                <a:latin typeface="Arial"/>
                <a:ea typeface="Arial"/>
              </a:rPr>
              <a:t>toilettes non genrées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04" name="Google Shape;157;p21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05" name="Google Shape;158;p21" descr=""/>
          <p:cNvPicPr/>
          <p:nvPr/>
        </p:nvPicPr>
        <p:blipFill>
          <a:blip r:embed="rId2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06" name="Google Shape;159;p21" descr=""/>
          <p:cNvPicPr/>
          <p:nvPr/>
        </p:nvPicPr>
        <p:blipFill>
          <a:blip r:embed="rId3"/>
          <a:stretch/>
        </p:blipFill>
        <p:spPr>
          <a:xfrm>
            <a:off x="7071840" y="2363760"/>
            <a:ext cx="1936800" cy="2778840"/>
          </a:xfrm>
          <a:prstGeom prst="rect">
            <a:avLst/>
          </a:prstGeom>
          <a:ln w="0">
            <a:noFill/>
          </a:ln>
        </p:spPr>
      </p:pic>
      <p:pic>
        <p:nvPicPr>
          <p:cNvPr id="107" name="Google Shape;160;p21" descr=""/>
          <p:cNvPicPr/>
          <p:nvPr/>
        </p:nvPicPr>
        <p:blipFill>
          <a:blip r:embed="rId4"/>
          <a:stretch/>
        </p:blipFill>
        <p:spPr>
          <a:xfrm>
            <a:off x="2543760" y="-28440"/>
            <a:ext cx="2272680" cy="3419640"/>
          </a:xfrm>
          <a:prstGeom prst="rect">
            <a:avLst/>
          </a:prstGeom>
          <a:ln w="0">
            <a:noFill/>
          </a:ln>
        </p:spPr>
      </p:pic>
      <p:pic>
        <p:nvPicPr>
          <p:cNvPr id="108" name="Google Shape;161;p21" descr=""/>
          <p:cNvPicPr/>
          <p:nvPr/>
        </p:nvPicPr>
        <p:blipFill>
          <a:blip r:embed="rId5"/>
          <a:stretch/>
        </p:blipFill>
        <p:spPr>
          <a:xfrm>
            <a:off x="1003320" y="2969640"/>
            <a:ext cx="1540080" cy="2135160"/>
          </a:xfrm>
          <a:prstGeom prst="rect">
            <a:avLst/>
          </a:prstGeom>
          <a:ln w="0">
            <a:noFill/>
          </a:ln>
        </p:spPr>
      </p:pic>
      <p:pic>
        <p:nvPicPr>
          <p:cNvPr id="109" name="Google Shape;162;p21" descr=""/>
          <p:cNvPicPr/>
          <p:nvPr/>
        </p:nvPicPr>
        <p:blipFill>
          <a:blip r:embed="rId6"/>
          <a:stretch/>
        </p:blipFill>
        <p:spPr>
          <a:xfrm rot="20884200">
            <a:off x="27000" y="1805400"/>
            <a:ext cx="2212560" cy="127008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163;p21" descr=""/>
          <p:cNvPicPr/>
          <p:nvPr/>
        </p:nvPicPr>
        <p:blipFill>
          <a:blip r:embed="rId7"/>
          <a:stretch/>
        </p:blipFill>
        <p:spPr>
          <a:xfrm>
            <a:off x="5464080" y="2442960"/>
            <a:ext cx="1272240" cy="1094400"/>
          </a:xfrm>
          <a:prstGeom prst="rect">
            <a:avLst/>
          </a:prstGeom>
          <a:ln w="0">
            <a:noFill/>
          </a:ln>
        </p:spPr>
      </p:pic>
      <p:sp>
        <p:nvSpPr>
          <p:cNvPr id="111" name="CustomShape 4"/>
          <p:cNvSpPr/>
          <p:nvPr/>
        </p:nvSpPr>
        <p:spPr>
          <a:xfrm rot="21114000">
            <a:off x="8034840" y="1991160"/>
            <a:ext cx="140688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(4400 habitants)</a:t>
            </a:r>
            <a:endParaRPr b="0" lang="fr-F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293800" y="10800"/>
            <a:ext cx="3849480" cy="92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85840" rIns="28584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Prix esthétique  </a:t>
            </a:r>
            <a:br/>
            <a:r>
              <a:rPr b="0" lang="fr-FR" sz="1800" spc="-1" strike="noStrike">
                <a:solidFill>
                  <a:srgbClr val="003366"/>
                </a:solidFill>
                <a:latin typeface="Arial"/>
                <a:ea typeface="Arial"/>
              </a:rPr>
              <a:t>Catégorie petites bibliothèques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5271120" y="941400"/>
            <a:ext cx="384948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300" spc="-1" strike="noStrike">
                <a:solidFill>
                  <a:srgbClr val="ff6600"/>
                </a:solidFill>
                <a:latin typeface="Arial"/>
                <a:ea typeface="Arial"/>
              </a:rPr>
              <a:t>L’Atelier</a:t>
            </a:r>
            <a:r>
              <a:rPr b="0" lang="fr-FR" sz="4300" spc="-1" strike="noStrike">
                <a:solidFill>
                  <a:srgbClr val="000000"/>
                </a:solidFill>
                <a:latin typeface="Arial"/>
                <a:ea typeface="Arial"/>
              </a:rPr>
              <a:t> PechBonnieu</a:t>
            </a:r>
            <a:endParaRPr b="0" lang="fr-FR" sz="43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52280" y="3411000"/>
            <a:ext cx="369468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700" spc="-1" strike="noStrike">
                <a:solidFill>
                  <a:srgbClr val="000000"/>
                </a:solidFill>
                <a:latin typeface="Arial"/>
                <a:ea typeface="Arial"/>
              </a:rPr>
              <a:t>Un espace créatif et ludique :</a:t>
            </a:r>
            <a:endParaRPr b="0" lang="fr-FR" sz="17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700" spc="-1" strike="noStrike">
              <a:latin typeface="Arial"/>
            </a:endParaRPr>
          </a:p>
          <a:p>
            <a:pPr lvl="2" marL="360000" indent="-216360">
              <a:lnSpc>
                <a:spcPct val="100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dictachiotte</a:t>
            </a:r>
            <a:endParaRPr b="0" lang="fr-FR" sz="2000" spc="-1" strike="noStrike">
              <a:latin typeface="Arial"/>
            </a:endParaRPr>
          </a:p>
          <a:p>
            <a:pPr lvl="2" marL="360000" indent="-216360">
              <a:lnSpc>
                <a:spcPct val="100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affiches humoristiques</a:t>
            </a:r>
            <a:endParaRPr b="0" lang="fr-FR" sz="2000" spc="-1" strike="noStrike">
              <a:latin typeface="Arial"/>
            </a:endParaRPr>
          </a:p>
          <a:p>
            <a:pPr lvl="2" marL="360000" indent="-216360">
              <a:lnSpc>
                <a:spcPct val="100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installation musicale</a:t>
            </a:r>
            <a:endParaRPr b="0" lang="fr-FR" sz="2000" spc="-1" strike="noStrike">
              <a:latin typeface="Arial"/>
            </a:endParaRPr>
          </a:p>
          <a:p>
            <a:pPr lvl="2" marL="360000" indent="-216360">
              <a:lnSpc>
                <a:spcPct val="100000"/>
              </a:lnSpc>
              <a:buClr>
                <a:srgbClr val="ff6600"/>
              </a:buClr>
              <a:buFont typeface="Arial"/>
              <a:buChar char="◆"/>
              <a:tabLst>
                <a:tab algn="l" pos="0"/>
              </a:tabLst>
            </a:pPr>
            <a:r>
              <a:rPr b="1" lang="fr-FR" sz="2000" spc="-1" strike="noStrike">
                <a:solidFill>
                  <a:srgbClr val="ff6600"/>
                </a:solidFill>
                <a:latin typeface="Arial"/>
                <a:ea typeface="Arial"/>
              </a:rPr>
              <a:t>zizimètre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  <p:pic>
        <p:nvPicPr>
          <p:cNvPr id="115" name="Google Shape;172;p22" descr=""/>
          <p:cNvPicPr/>
          <p:nvPr/>
        </p:nvPicPr>
        <p:blipFill>
          <a:blip r:embed="rId1"/>
          <a:stretch/>
        </p:blipFill>
        <p:spPr>
          <a:xfrm>
            <a:off x="5759640" y="171360"/>
            <a:ext cx="360360" cy="28512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173;p22" descr=""/>
          <p:cNvPicPr/>
          <p:nvPr/>
        </p:nvPicPr>
        <p:blipFill>
          <a:blip r:embed="rId2"/>
          <a:stretch/>
        </p:blipFill>
        <p:spPr>
          <a:xfrm>
            <a:off x="152280" y="10800"/>
            <a:ext cx="1936800" cy="1327680"/>
          </a:xfrm>
          <a:prstGeom prst="rect">
            <a:avLst/>
          </a:prstGeom>
          <a:ln w="0">
            <a:noFill/>
          </a:ln>
        </p:spPr>
      </p:pic>
      <p:pic>
        <p:nvPicPr>
          <p:cNvPr id="117" name="Google Shape;174;p22" descr=""/>
          <p:cNvPicPr/>
          <p:nvPr/>
        </p:nvPicPr>
        <p:blipFill>
          <a:blip r:embed="rId3"/>
          <a:stretch/>
        </p:blipFill>
        <p:spPr>
          <a:xfrm>
            <a:off x="2673720" y="572760"/>
            <a:ext cx="2707920" cy="2306520"/>
          </a:xfrm>
          <a:prstGeom prst="rect">
            <a:avLst/>
          </a:prstGeom>
          <a:ln w="0">
            <a:noFill/>
          </a:ln>
        </p:spPr>
      </p:pic>
      <p:pic>
        <p:nvPicPr>
          <p:cNvPr id="118" name="Google Shape;175;p22" descr=""/>
          <p:cNvPicPr/>
          <p:nvPr/>
        </p:nvPicPr>
        <p:blipFill>
          <a:blip r:embed="rId4"/>
          <a:stretch/>
        </p:blipFill>
        <p:spPr>
          <a:xfrm>
            <a:off x="6858360" y="2490480"/>
            <a:ext cx="2594880" cy="5142960"/>
          </a:xfrm>
          <a:prstGeom prst="rect">
            <a:avLst/>
          </a:prstGeom>
          <a:ln w="0">
            <a:noFill/>
          </a:ln>
        </p:spPr>
      </p:pic>
      <p:pic>
        <p:nvPicPr>
          <p:cNvPr id="119" name="Google Shape;176;p22" descr=""/>
          <p:cNvPicPr/>
          <p:nvPr/>
        </p:nvPicPr>
        <p:blipFill>
          <a:blip r:embed="rId5"/>
          <a:stretch/>
        </p:blipFill>
        <p:spPr>
          <a:xfrm>
            <a:off x="374400" y="1717920"/>
            <a:ext cx="821880" cy="116136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177;p22" descr=""/>
          <p:cNvPicPr/>
          <p:nvPr/>
        </p:nvPicPr>
        <p:blipFill>
          <a:blip r:embed="rId6"/>
          <a:stretch/>
        </p:blipFill>
        <p:spPr>
          <a:xfrm>
            <a:off x="3683880" y="3125880"/>
            <a:ext cx="2877480" cy="177948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178;p22" descr=""/>
          <p:cNvPicPr/>
          <p:nvPr/>
        </p:nvPicPr>
        <p:blipFill>
          <a:blip r:embed="rId7"/>
          <a:stretch/>
        </p:blipFill>
        <p:spPr>
          <a:xfrm>
            <a:off x="1373040" y="1477440"/>
            <a:ext cx="1123560" cy="179460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4"/>
          <p:cNvSpPr/>
          <p:nvPr/>
        </p:nvSpPr>
        <p:spPr>
          <a:xfrm rot="21114000">
            <a:off x="8034840" y="2067480"/>
            <a:ext cx="140688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Arial"/>
              </a:rPr>
              <a:t>(4400 habitants)</a:t>
            </a:r>
            <a:endParaRPr b="0" lang="fr-F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LibreOffice/7.0.6.2$MacOSX_X86_64 LibreOffice_project/144abb84a525d8e30c9dbbefa69cbbf2d8d4ae3b</Application>
  <AppVersion>15.0000</AppVersion>
  <Words>734</Words>
  <Paragraphs>158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Vidhushan VIKNESWARAN</dc:creator>
  <dc:description/>
  <dc:language>fr-FR</dc:language>
  <cp:lastModifiedBy/>
  <dcterms:modified xsi:type="dcterms:W3CDTF">2021-06-30T18:13:14Z</dcterms:modified>
  <cp:revision>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21</vt:r8>
  </property>
  <property fmtid="{D5CDD505-2E9C-101B-9397-08002B2CF9AE}" pid="3" name="PresentationFormat">
    <vt:lpwstr>Affichage à l'écran (16:9)</vt:lpwstr>
  </property>
  <property fmtid="{D5CDD505-2E9C-101B-9397-08002B2CF9AE}" pid="4" name="Slides">
    <vt:r8>21</vt:r8>
  </property>
</Properties>
</file>