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7559675" cy="10691813"/>
  <p:defaultTextStyle>
    <a:defPPr>
      <a:defRPr lang="fr-FR"/>
    </a:defPPr>
    <a:lvl1pPr marL="0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C111181-CD86-490C-B8C9-DF331D0F37B3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19705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679F068-D1E7-4351-9056-2287793E984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08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5912" marR="0" indent="-195912" rtl="0" hangingPunct="0">
      <a:tabLst/>
      <a:defRPr lang="fr-FR" sz="18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14680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1598344"/>
            <a:ext cx="7773120" cy="110156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2914458"/>
            <a:ext cx="6400800" cy="13146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52F38A-BAAC-4D99-9718-A7A4FD4C22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92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40A71C-9DD6-4711-838C-C1239C48B3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0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760" y="204473"/>
            <a:ext cx="2056320" cy="398146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6480" y="204473"/>
            <a:ext cx="6035040" cy="398146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900933-F59D-40FE-8CEC-B6711C815C1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7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B891AB-D8C9-4343-A317-B0507DF9317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02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3304685"/>
            <a:ext cx="7771680" cy="102236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180084"/>
            <a:ext cx="7771680" cy="112460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3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7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4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27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6A4F78-0047-420F-A9F9-EDA6243BCFC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95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481" y="1203798"/>
            <a:ext cx="4044960" cy="29821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680" y="1203798"/>
            <a:ext cx="4046400" cy="29821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8D66EF-654E-49BC-AB4F-7F2ED051551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69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1" y="205913"/>
            <a:ext cx="8229600" cy="85677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151960"/>
            <a:ext cx="4039200" cy="47950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1631464"/>
            <a:ext cx="4039200" cy="296341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1" y="1151960"/>
            <a:ext cx="4042080" cy="47950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1" y="1631464"/>
            <a:ext cx="4042080" cy="296341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F005F9-4788-44C4-8BE5-BC2359BDC5A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67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06097B-FAB0-4DE2-86C4-05C8C63A73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69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2DF4A9-3322-4F96-9C56-9ED688DD8FE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2856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04473"/>
            <a:ext cx="3008160" cy="87117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1" y="204473"/>
            <a:ext cx="5112000" cy="43904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075643"/>
            <a:ext cx="3008160" cy="3519237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FBEA66-AB97-4494-AF58-1603399D544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3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1" y="3599874"/>
            <a:ext cx="5486400" cy="42622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1" y="459344"/>
            <a:ext cx="5486400" cy="3085812"/>
          </a:xfrm>
        </p:spPr>
        <p:txBody>
          <a:bodyPr/>
          <a:lstStyle>
            <a:lvl1pPr marL="0" indent="0">
              <a:buNone/>
              <a:defRPr sz="2900"/>
            </a:lvl1pPr>
            <a:lvl2pPr marL="414680" indent="0">
              <a:buNone/>
              <a:defRPr sz="2500"/>
            </a:lvl2pPr>
            <a:lvl3pPr marL="829361" indent="0">
              <a:buNone/>
              <a:defRPr sz="2200"/>
            </a:lvl3pPr>
            <a:lvl4pPr marL="1244041" indent="0">
              <a:buNone/>
              <a:defRPr sz="1800"/>
            </a:lvl4pPr>
            <a:lvl5pPr marL="1658722" indent="0">
              <a:buNone/>
              <a:defRPr sz="1800"/>
            </a:lvl5pPr>
            <a:lvl6pPr marL="2073402" indent="0">
              <a:buNone/>
              <a:defRPr sz="1800"/>
            </a:lvl6pPr>
            <a:lvl7pPr marL="2488082" indent="0">
              <a:buNone/>
              <a:defRPr sz="1800"/>
            </a:lvl7pPr>
            <a:lvl8pPr marL="2902763" indent="0">
              <a:buNone/>
              <a:defRPr sz="1800"/>
            </a:lvl8pPr>
            <a:lvl9pPr marL="3317443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1" y="4026100"/>
            <a:ext cx="5486400" cy="603339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5D3D67-E6D6-4150-A05D-F45F178354B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763" cy="8584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171" y="1203300"/>
            <a:ext cx="8228763" cy="29826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171" y="4685192"/>
            <a:ext cx="2130093" cy="35429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fr-FR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7054" y="4685192"/>
            <a:ext cx="2898142" cy="35429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fr-FR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4685192"/>
            <a:ext cx="2130093" cy="35429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fr-FR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AEDF5D5-99B6-4771-8C91-225FFEF7F8CF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0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285"/>
        </a:spcBef>
        <a:spcAft>
          <a:spcPts val="0"/>
        </a:spcAft>
        <a:tabLst/>
        <a:defRPr lang="fr-FR" sz="29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1470"/>
            <a:ext cx="9144000" cy="485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" y="0"/>
            <a:ext cx="9143107" cy="135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0620" y="1632699"/>
            <a:ext cx="6169205" cy="31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6444208" y="1575898"/>
            <a:ext cx="2520280" cy="3419220"/>
          </a:xfrm>
          <a:prstGeom prst="rect">
            <a:avLst/>
          </a:prstGeom>
          <a:solidFill>
            <a:srgbClr val="FB439F"/>
          </a:solidFill>
          <a:ln>
            <a:noFill/>
          </a:ln>
        </p:spPr>
        <p:txBody>
          <a:bodyPr vert="horz" wrap="square" lIns="97956" tIns="97956" rIns="97956" bIns="97956" anchorCtr="0" compatLnSpc="0">
            <a:spAutoFit/>
          </a:bodyPr>
          <a:lstStyle/>
          <a:p>
            <a:pPr marL="65304" marR="65304" hangingPunct="0">
              <a:spcBef>
                <a:spcPts val="257"/>
              </a:spcBef>
              <a:defRPr>
                <a:latin typeface="Franklin Gothic Book" pitchFamily="34"/>
              </a:defRPr>
            </a:pPr>
            <a:r>
              <a:rPr lang="fr-FR" sz="1300" b="1" dirty="0">
                <a:latin typeface="Franklin Gothic Book" pitchFamily="34"/>
                <a:ea typeface="Microsoft YaHei" pitchFamily="2"/>
                <a:cs typeface="Lucida Sans" pitchFamily="2"/>
              </a:rPr>
              <a:t>Un menu simple et pratique</a:t>
            </a:r>
          </a:p>
          <a:p>
            <a:pPr marL="65304" marR="65304" hangingPunct="0">
              <a:spcBef>
                <a:spcPts val="257"/>
              </a:spcBef>
              <a:defRPr>
                <a:latin typeface="Franklin Gothic Book" pitchFamily="34"/>
              </a:defRPr>
            </a:pPr>
            <a:endParaRPr lang="fr-FR" sz="1300" dirty="0">
              <a:latin typeface="Franklin Gothic Book" pitchFamily="34"/>
              <a:ea typeface="Microsoft YaHei" pitchFamily="2"/>
              <a:cs typeface="Lucida Sans" pitchFamily="2"/>
            </a:endParaRPr>
          </a:p>
          <a:p>
            <a:pPr marL="65304" marR="65304" hangingPunct="0">
              <a:spcBef>
                <a:spcPts val="257"/>
              </a:spcBef>
              <a:defRPr>
                <a:latin typeface="Franklin Gothic Book" pitchFamily="34"/>
              </a:defRPr>
            </a:pPr>
            <a:r>
              <a:rPr lang="fr-FR" sz="1300" dirty="0">
                <a:latin typeface="Franklin Gothic Book" pitchFamily="34"/>
                <a:ea typeface="Microsoft YaHei" pitchFamily="2"/>
                <a:cs typeface="Lucida Sans" pitchFamily="2"/>
              </a:rPr>
              <a:t>• aider à se lancer en rassemblant conseils méthodologiques, ressources utiles comme les textes de références et des contacts, outils comme des exemples de conventions,</a:t>
            </a:r>
          </a:p>
          <a:p>
            <a:pPr marL="65304" marR="65304" hangingPunct="0">
              <a:spcBef>
                <a:spcPts val="257"/>
              </a:spcBef>
              <a:defRPr>
                <a:latin typeface="Franklin Gothic Book" pitchFamily="34"/>
              </a:defRPr>
            </a:pPr>
            <a:r>
              <a:rPr lang="fr-FR" sz="1300" dirty="0">
                <a:latin typeface="Franklin Gothic Book" pitchFamily="34"/>
                <a:ea typeface="Microsoft YaHei" pitchFamily="2"/>
                <a:cs typeface="Lucida Sans" pitchFamily="2"/>
              </a:rPr>
              <a:t> </a:t>
            </a:r>
          </a:p>
          <a:p>
            <a:pPr marL="65304" marR="65304" hangingPunct="0">
              <a:spcBef>
                <a:spcPts val="257"/>
              </a:spcBef>
              <a:defRPr>
                <a:latin typeface="Franklin Gothic Book" pitchFamily="34"/>
              </a:defRPr>
            </a:pPr>
            <a:r>
              <a:rPr lang="fr-FR" sz="1300" dirty="0">
                <a:latin typeface="Franklin Gothic Book" pitchFamily="34"/>
                <a:ea typeface="Microsoft YaHei" pitchFamily="2"/>
                <a:cs typeface="Lucida Sans" pitchFamily="2"/>
              </a:rPr>
              <a:t>• accès rapide à l’information via 4 BAO (1 par type de porteur de projet), un glossaire et une partie « initiatives » rassemblant des exemples inspirants.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" y="0"/>
            <a:ext cx="9143107" cy="13551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6084168" y="1431579"/>
            <a:ext cx="2989407" cy="3592152"/>
          </a:xfrm>
          <a:prstGeom prst="rect">
            <a:avLst/>
          </a:prstGeom>
          <a:solidFill>
            <a:srgbClr val="FB439F"/>
          </a:solidFill>
          <a:ln>
            <a:noFill/>
          </a:ln>
        </p:spPr>
        <p:txBody>
          <a:bodyPr vert="horz" wrap="square" lIns="97956" tIns="97956" rIns="97956" bIns="97956" anchorCtr="0" compatLnSpc="0">
            <a:spAutoFit/>
          </a:bodyPr>
          <a:lstStyle/>
          <a:p>
            <a:pPr marL="65304" marR="65304" hangingPunct="0">
              <a:spcAft>
                <a:spcPts val="257"/>
              </a:spcAft>
              <a:defRPr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fr-FR" sz="1200" b="1" dirty="0">
                <a:latin typeface="Franklin Gothic Book" pitchFamily="34"/>
                <a:ea typeface="Microsoft YaHei" pitchFamily="2"/>
                <a:cs typeface="Lucida Sans" pitchFamily="2"/>
              </a:rPr>
              <a:t>En page d’accueil du site</a:t>
            </a:r>
          </a:p>
          <a:p>
            <a:pPr marL="65304" marR="65304" hangingPunct="0">
              <a:spcAft>
                <a:spcPts val="257"/>
              </a:spcAft>
              <a:defRPr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pPr>
            <a:endParaRPr lang="fr-FR" sz="1200" dirty="0"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65304" marR="65304" hangingPunct="0">
              <a:spcAft>
                <a:spcPts val="257"/>
              </a:spcAft>
              <a:defRPr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un diaporama présentant les témoignages à la une,</a:t>
            </a:r>
          </a:p>
          <a:p>
            <a:pPr marL="65304" marR="65304" hangingPunct="0">
              <a:spcAft>
                <a:spcPts val="257"/>
              </a:spcAft>
              <a:defRPr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pPr>
            <a:endParaRPr lang="fr-FR" sz="1200" dirty="0">
              <a:latin typeface="Franklin Gothic Book" pitchFamily="34"/>
              <a:ea typeface="Microsoft YaHei" pitchFamily="2"/>
              <a:cs typeface="Lucida Sans" pitchFamily="2"/>
            </a:endParaRPr>
          </a:p>
          <a:p>
            <a:pPr marL="65304" marR="65304" hangingPunct="0">
              <a:spcAft>
                <a:spcPts val="257"/>
              </a:spcAft>
              <a:defRPr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un autre accès aux BAO,</a:t>
            </a:r>
          </a:p>
          <a:p>
            <a:pPr marL="65304" marR="65304" hangingPunct="0">
              <a:spcAft>
                <a:spcPts val="257"/>
              </a:spcAft>
              <a:defRPr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pPr>
            <a:endParaRPr lang="fr-FR" sz="1200" dirty="0">
              <a:latin typeface="Franklin Gothic Book" pitchFamily="34"/>
              <a:ea typeface="Microsoft YaHei" pitchFamily="2"/>
              <a:cs typeface="Lucida Sans" pitchFamily="2"/>
            </a:endParaRPr>
          </a:p>
          <a:p>
            <a:pPr marL="65304" marR="65304" hangingPunct="0">
              <a:spcAft>
                <a:spcPts val="257"/>
              </a:spcAft>
              <a:defRPr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quelques arguments pour développer un projet,</a:t>
            </a:r>
          </a:p>
          <a:p>
            <a:pPr marL="65304" marR="65304" hangingPunct="0">
              <a:spcAft>
                <a:spcPts val="257"/>
              </a:spcAft>
              <a:defRPr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pPr>
            <a:endParaRPr lang="fr-FR" sz="1200" dirty="0">
              <a:latin typeface="Franklin Gothic Book" pitchFamily="34"/>
              <a:ea typeface="Microsoft YaHei" pitchFamily="2"/>
              <a:cs typeface="Lucida Sans" pitchFamily="2"/>
            </a:endParaRPr>
          </a:p>
          <a:p>
            <a:pPr marL="65304" marR="65304" hangingPunct="0">
              <a:spcAft>
                <a:spcPts val="257"/>
              </a:spcAft>
              <a:defRPr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l’accès au plaidoyer,</a:t>
            </a:r>
          </a:p>
          <a:p>
            <a:pPr marL="65304" marR="65304" hangingPunct="0">
              <a:spcAft>
                <a:spcPts val="257"/>
              </a:spcAft>
              <a:defRPr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pPr>
            <a:endParaRPr lang="fr-FR" sz="1200" dirty="0">
              <a:latin typeface="Franklin Gothic Book" pitchFamily="34"/>
              <a:ea typeface="Microsoft YaHei" pitchFamily="2"/>
              <a:cs typeface="Lucida Sans" pitchFamily="2"/>
            </a:endParaRPr>
          </a:p>
          <a:p>
            <a:pPr marL="65304" marR="65304" hangingPunct="0">
              <a:spcAft>
                <a:spcPts val="257"/>
              </a:spcAft>
              <a:defRPr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la mention du protocole interministériel qui rappelle que cette démarche s’inscrit dans une politique portée par les ministères de la Culture et des Solidarités et de la Santé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38904" r="6"/>
          <a:stretch>
            <a:fillRect/>
          </a:stretch>
        </p:blipFill>
        <p:spPr>
          <a:xfrm>
            <a:off x="2627784" y="3713919"/>
            <a:ext cx="2821728" cy="143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27" y="1423712"/>
            <a:ext cx="4919167" cy="1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32391" r="32890" b="58275"/>
          <a:stretch>
            <a:fillRect/>
          </a:stretch>
        </p:blipFill>
        <p:spPr>
          <a:xfrm>
            <a:off x="3940168" y="2833131"/>
            <a:ext cx="979326" cy="97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1756"/>
            <a:ext cx="9143107" cy="135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1539962"/>
            <a:ext cx="9143107" cy="2574439"/>
          </a:xfrm>
          <a:prstGeom prst="rect">
            <a:avLst/>
          </a:prstGeom>
          <a:solidFill>
            <a:srgbClr val="C0C0C0"/>
          </a:solidFill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77268" y="2834691"/>
            <a:ext cx="647551" cy="56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421403" y="3365645"/>
            <a:ext cx="587139" cy="55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87994" y="2416394"/>
            <a:ext cx="673675" cy="57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31374" y="4260038"/>
            <a:ext cx="2246346" cy="7686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6228184" y="1857572"/>
            <a:ext cx="2808312" cy="3171140"/>
          </a:xfrm>
          <a:prstGeom prst="rect">
            <a:avLst/>
          </a:prstGeom>
          <a:solidFill>
            <a:srgbClr val="FB439F"/>
          </a:solidFill>
          <a:ln>
            <a:noFill/>
          </a:ln>
        </p:spPr>
        <p:txBody>
          <a:bodyPr vert="horz" wrap="square" lIns="97956" tIns="97956" rIns="97956" bIns="97956" anchorCtr="0" compatLnSpc="0">
            <a:spAutoFit/>
          </a:bodyPr>
          <a:lstStyle/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200" b="1" dirty="0">
                <a:latin typeface="Franklin Gothic Book" pitchFamily="34"/>
                <a:ea typeface="Microsoft YaHei" pitchFamily="2"/>
                <a:cs typeface="Lucida Sans" pitchFamily="2"/>
              </a:rPr>
              <a:t>Les grands principes des BAO</a:t>
            </a:r>
          </a:p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chacune son identité visuelle pour se repérer</a:t>
            </a:r>
          </a:p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le menu de la BAO et le menu de la page toujours accessible, pour un accès facilité à l’information recherchée</a:t>
            </a:r>
          </a:p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des </a:t>
            </a:r>
            <a:r>
              <a:rPr lang="fr-FR" sz="1200" dirty="0" err="1">
                <a:latin typeface="Franklin Gothic Book" pitchFamily="34"/>
                <a:ea typeface="Microsoft YaHei" pitchFamily="2"/>
                <a:cs typeface="Lucida Sans" pitchFamily="2"/>
              </a:rPr>
              <a:t>pictos</a:t>
            </a: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 : pièges à éviter, astuces, information</a:t>
            </a:r>
          </a:p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des liens internes et externes</a:t>
            </a:r>
          </a:p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la mention du partenaire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75465" y="4255729"/>
            <a:ext cx="2803606" cy="728933"/>
          </a:xfrm>
          <a:prstGeom prst="rect">
            <a:avLst/>
          </a:prstGeom>
          <a:solidFill>
            <a:srgbClr val="FB439F"/>
          </a:solidFill>
          <a:ln>
            <a:noFill/>
          </a:ln>
        </p:spPr>
        <p:txBody>
          <a:bodyPr vert="horz" wrap="square" lIns="97956" tIns="97956" rIns="97956" bIns="97956" anchorCtr="0" compatLnSpc="0">
            <a:spAutoFit/>
          </a:bodyPr>
          <a:lstStyle/>
          <a:p>
            <a:pPr hangingPunct="0">
              <a:defRPr>
                <a:latin typeface="Franklin Gothic Book" pitchFamily="34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&gt; Chaque BAO aborde l’ensemble des sujets à prendre en compte pour monter son projet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" y="2613"/>
            <a:ext cx="9143107" cy="136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310" y="1405426"/>
            <a:ext cx="6139162" cy="171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5931" y="3396013"/>
            <a:ext cx="1886813" cy="156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922885" y="653079"/>
            <a:ext cx="2055966" cy="43805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555776" y="3204508"/>
            <a:ext cx="4248472" cy="1754326"/>
          </a:xfrm>
          <a:prstGeom prst="rect">
            <a:avLst/>
          </a:prstGeom>
          <a:solidFill>
            <a:srgbClr val="FB439F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latin typeface="Franklin Gothic Book"/>
              </a:rPr>
              <a:t>Le blog, la partie la plus mobile</a:t>
            </a:r>
          </a:p>
          <a:p>
            <a:endParaRPr lang="fr-FR" sz="1200" b="1" dirty="0">
              <a:latin typeface="Franklin Gothic Book"/>
            </a:endParaRPr>
          </a:p>
          <a:p>
            <a:r>
              <a:rPr lang="fr-FR" sz="1200" dirty="0">
                <a:latin typeface="Franklin Gothic Book"/>
              </a:rPr>
              <a:t>Témoignages collectés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Franklin Gothic Book"/>
              </a:rPr>
              <a:t>Auprès des partenaires et réseaux d’acteurs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Franklin Gothic Book"/>
              </a:rPr>
              <a:t>Via le réseau de coopération de la </a:t>
            </a:r>
            <a:r>
              <a:rPr lang="fr-FR" sz="1200" dirty="0" err="1">
                <a:latin typeface="Franklin Gothic Book"/>
              </a:rPr>
              <a:t>Bpi</a:t>
            </a:r>
            <a:r>
              <a:rPr lang="fr-FR" sz="1200" dirty="0">
                <a:latin typeface="Franklin Gothic Book"/>
              </a:rPr>
              <a:t> (site </a:t>
            </a:r>
            <a:r>
              <a:rPr lang="fr-FR" sz="1200" dirty="0" err="1">
                <a:latin typeface="Franklin Gothic Book"/>
              </a:rPr>
              <a:t>Bpi</a:t>
            </a:r>
            <a:r>
              <a:rPr lang="fr-FR" sz="1200" dirty="0">
                <a:latin typeface="Franklin Gothic Book"/>
              </a:rPr>
              <a:t> pour les professionnels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Franklin Gothic Book"/>
            </a:endParaRPr>
          </a:p>
          <a:p>
            <a:pPr marL="171450" indent="-171450">
              <a:buFont typeface="Wingdings"/>
              <a:buChar char="Ø"/>
            </a:pPr>
            <a:r>
              <a:rPr lang="fr-FR" sz="1200" dirty="0">
                <a:latin typeface="Franklin Gothic Book"/>
              </a:rPr>
              <a:t>Renvoi vers « Bibliothèque dans la cité »</a:t>
            </a:r>
          </a:p>
          <a:p>
            <a:r>
              <a:rPr lang="fr-FR" sz="1200" dirty="0">
                <a:latin typeface="Franklin Gothic Book"/>
              </a:rPr>
              <a:t>Une partie qui va s’enrichir en continu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" y="0"/>
            <a:ext cx="9143107" cy="13551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827958" y="1923678"/>
            <a:ext cx="3120491" cy="2760771"/>
          </a:xfrm>
          <a:prstGeom prst="rect">
            <a:avLst/>
          </a:prstGeom>
          <a:solidFill>
            <a:srgbClr val="FB439F"/>
          </a:solidFill>
          <a:ln>
            <a:noFill/>
          </a:ln>
        </p:spPr>
        <p:txBody>
          <a:bodyPr vert="horz" wrap="square" lIns="97956" tIns="97956" rIns="97956" bIns="97956" anchorCtr="0" compatLnSpc="0">
            <a:spAutoFit/>
          </a:bodyPr>
          <a:lstStyle/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200" b="1" dirty="0">
                <a:latin typeface="Franklin Gothic Book" pitchFamily="34"/>
                <a:ea typeface="Microsoft YaHei" pitchFamily="2"/>
                <a:cs typeface="Lucida Sans" pitchFamily="2"/>
              </a:rPr>
              <a:t>Le Plaidoyer en faveur du développement de la lecture dans les établissements et services de santé et médico-sociaux</a:t>
            </a:r>
          </a:p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diffusé à 10 000 exemplaires dans les établissements du territoire.</a:t>
            </a:r>
          </a:p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à télécharger au format numérique accessible aux personnes déficientes visuelle</a:t>
            </a:r>
          </a:p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• exemplaires à commander à la </a:t>
            </a:r>
            <a:r>
              <a:rPr lang="fr-FR" sz="1200" dirty="0" err="1">
                <a:latin typeface="Franklin Gothic Book" pitchFamily="34"/>
                <a:ea typeface="Microsoft YaHei" pitchFamily="2"/>
                <a:cs typeface="Lucida Sans" pitchFamily="2"/>
              </a:rPr>
              <a:t>Fill</a:t>
            </a: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 : contact[at]</a:t>
            </a:r>
            <a:r>
              <a:rPr lang="fr-FR" sz="1200" dirty="0" err="1">
                <a:latin typeface="Franklin Gothic Book" pitchFamily="34"/>
                <a:ea typeface="Microsoft YaHei" pitchFamily="2"/>
                <a:cs typeface="Lucida Sans" pitchFamily="2"/>
              </a:rPr>
              <a:t>fill-livrelecture</a:t>
            </a:r>
            <a:r>
              <a:rPr lang="fr-FR" sz="1200" dirty="0">
                <a:latin typeface="Franklin Gothic Book" pitchFamily="34"/>
                <a:ea typeface="Microsoft YaHei" pitchFamily="2"/>
                <a:cs typeface="Lucida Sans" pitchFamily="2"/>
              </a:rPr>
              <a:t>[point]</a:t>
            </a:r>
            <a:r>
              <a:rPr lang="fr-FR" sz="1200" dirty="0" err="1">
                <a:latin typeface="Franklin Gothic Book" pitchFamily="34"/>
                <a:ea typeface="Microsoft YaHei" pitchFamily="2"/>
                <a:cs typeface="Lucida Sans" pitchFamily="2"/>
              </a:rPr>
              <a:t>org</a:t>
            </a:r>
            <a:endParaRPr lang="fr-FR" sz="1200" dirty="0">
              <a:latin typeface="Franklin Gothic Book" pitchFamily="34"/>
              <a:ea typeface="Microsoft YaHei" pitchFamily="2"/>
              <a:cs typeface="Lucida Sans" pitchFamily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30821" y="1413917"/>
            <a:ext cx="2497137" cy="361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7171" y="1400203"/>
            <a:ext cx="2547099" cy="368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52097" y="3461321"/>
            <a:ext cx="6160715" cy="166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96133" y="2547010"/>
            <a:ext cx="2427581" cy="88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3" y="0"/>
            <a:ext cx="9143107" cy="13551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6139163" y="2024547"/>
            <a:ext cx="2279985" cy="1067953"/>
          </a:xfrm>
          <a:prstGeom prst="rect">
            <a:avLst/>
          </a:prstGeom>
          <a:noFill/>
          <a:ln>
            <a:noFill/>
          </a:ln>
        </p:spPr>
        <p:txBody>
          <a:bodyPr vert="horz" wrap="none" lIns="81630" tIns="40815" rIns="81630" bIns="40815" anchorCtr="0" compatLnSpc="0">
            <a:spAutoFit/>
          </a:bodyPr>
          <a:lstStyle/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300" b="1">
                <a:latin typeface="Franklin Gothic Book" pitchFamily="34"/>
                <a:ea typeface="Microsoft YaHei" pitchFamily="2"/>
                <a:cs typeface="Lucida Sans" pitchFamily="2"/>
              </a:rPr>
              <a:t>Contact communication</a:t>
            </a:r>
          </a:p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300">
                <a:latin typeface="Franklin Gothic Book" pitchFamily="34"/>
                <a:ea typeface="Microsoft YaHei" pitchFamily="2"/>
                <a:cs typeface="Lucida Sans" pitchFamily="2"/>
              </a:rPr>
              <a:t>Solène Bouton</a:t>
            </a:r>
          </a:p>
          <a:p>
            <a:pPr hangingPunct="0">
              <a:spcBef>
                <a:spcPts val="771"/>
              </a:spcBef>
              <a:spcAft>
                <a:spcPts val="771"/>
              </a:spcAft>
              <a:defRPr>
                <a:latin typeface="Franklin Gothic Book" pitchFamily="34"/>
              </a:defRPr>
            </a:pPr>
            <a:r>
              <a:rPr lang="fr-FR" sz="1300">
                <a:latin typeface="Franklin Gothic Book" pitchFamily="34"/>
                <a:ea typeface="Microsoft YaHei" pitchFamily="2"/>
                <a:cs typeface="Lucida Sans" pitchFamily="2"/>
              </a:rPr>
              <a:t>s.bouton@fill-livrelecture.org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61241" y="1436775"/>
            <a:ext cx="2547099" cy="368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481789" y="1375385"/>
            <a:ext cx="2612409" cy="1106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369029" y="4373347"/>
            <a:ext cx="1202688" cy="72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Affichage à l'écran (16:9)</PresentationFormat>
  <Paragraphs>38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Franklin Gothic Book</vt:lpstr>
      <vt:lpstr>Liberation Sans</vt:lpstr>
      <vt:lpstr>Liberation Serif</vt:lpstr>
      <vt:lpstr>StarSymbol</vt:lpstr>
      <vt:lpstr>Wingdings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</dc:creator>
  <cp:lastModifiedBy>Vidhushan VIKNESWARAN</cp:lastModifiedBy>
  <cp:revision>15</cp:revision>
  <dcterms:created xsi:type="dcterms:W3CDTF">2021-06-13T18:08:53Z</dcterms:created>
  <dcterms:modified xsi:type="dcterms:W3CDTF">2021-06-14T22:35:12Z</dcterms:modified>
</cp:coreProperties>
</file>