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2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1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0.xml" ContentType="application/vnd.openxmlformats-officedocument.presentationml.slide+xml"/>
  <Override PartName="/ppt/slides/slide15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20.jpeg" ContentType="image/jpeg"/>
  <Override PartName="/ppt/media/image10.jpeg" ContentType="image/jpeg"/>
  <Override PartName="/ppt/media/image53.jpeg" ContentType="image/jpeg"/>
  <Override PartName="/ppt/media/image35.jpeg" ContentType="image/jpeg"/>
  <Override PartName="/ppt/media/image3.jpeg" ContentType="image/jpeg"/>
  <Override PartName="/ppt/media/image21.jpeg" ContentType="image/jpeg"/>
  <Override PartName="/ppt/media/image11.jpeg" ContentType="image/jpeg"/>
  <Override PartName="/ppt/media/image54.jpeg" ContentType="image/jpeg"/>
  <Override PartName="/ppt/media/image36.jpeg" ContentType="image/jpeg"/>
  <Override PartName="/ppt/media/image4.jpeg" ContentType="image/jpeg"/>
  <Override PartName="/ppt/media/image6.jpeg" ContentType="image/jpeg"/>
  <Override PartName="/ppt/media/image58.png" ContentType="image/png"/>
  <Override PartName="/ppt/media/image22.jpeg" ContentType="image/jpeg"/>
  <Override PartName="/ppt/media/image7.jpeg" ContentType="image/jpeg"/>
  <Override PartName="/ppt/media/image23.jpeg" ContentType="image/jpeg"/>
  <Override PartName="/ppt/media/image8.jpeg" ContentType="image/jpeg"/>
  <Override PartName="/ppt/media/image24.jpeg" ContentType="image/jpeg"/>
  <Override PartName="/ppt/media/image9.jpeg" ContentType="image/jpeg"/>
  <Override PartName="/ppt/media/image25.jpeg" ContentType="image/jpeg"/>
  <Override PartName="/ppt/media/image12.jpeg" ContentType="image/jpeg"/>
  <Override PartName="/ppt/media/image55.jpeg" ContentType="image/jpeg"/>
  <Override PartName="/ppt/media/image13.jpeg" ContentType="image/jpeg"/>
  <Override PartName="/ppt/media/image43.jpeg" ContentType="image/jpeg"/>
  <Override PartName="/ppt/media/image57.jpeg" ContentType="image/jpeg"/>
  <Override PartName="/ppt/media/image14.jpeg" ContentType="image/jpeg"/>
  <Override PartName="/ppt/media/image44.png" ContentType="image/png"/>
  <Override PartName="/ppt/media/image40.jpeg" ContentType="image/jpeg"/>
  <Override PartName="/ppt/media/image16.jpeg" ContentType="image/jpeg"/>
  <Override PartName="/ppt/media/image1.jpeg" ContentType="image/jpeg"/>
  <Override PartName="/ppt/media/image46.jpeg" ContentType="image/jpeg"/>
  <Override PartName="/ppt/media/image26.jpeg" ContentType="image/jpeg"/>
  <Override PartName="/ppt/media/media27.mp4" ContentType="video/mp4"/>
  <Override PartName="/ppt/media/image19.jpeg" ContentType="image/jpeg"/>
  <Override PartName="/ppt/media/image28.tif" ContentType="image/tiff"/>
  <Override PartName="/ppt/media/image29.jpeg" ContentType="image/jpeg"/>
  <Override PartName="/ppt/media/image17.jpeg" ContentType="image/jpeg"/>
  <Override PartName="/ppt/media/image30.jpeg" ContentType="image/jpeg"/>
  <Override PartName="/ppt/media/image18.jpeg" ContentType="image/jpeg"/>
  <Override PartName="/ppt/media/image31.jpeg" ContentType="image/jpeg"/>
  <Override PartName="/ppt/media/image47.jpeg" ContentType="image/jpeg"/>
  <Override PartName="/ppt/media/image32.png" ContentType="image/png"/>
  <Override PartName="/ppt/media/image41.jpeg" ContentType="image/jpeg"/>
  <Override PartName="/ppt/media/image45.jpeg" ContentType="image/jpeg"/>
  <Override PartName="/ppt/media/image33.png" ContentType="image/png"/>
  <Override PartName="/ppt/media/image15.jpeg" ContentType="image/jpeg"/>
  <Override PartName="/ppt/media/image34.jpeg" ContentType="image/jpeg"/>
  <Override PartName="/ppt/media/image2.jpeg" ContentType="image/jpeg"/>
  <Override PartName="/ppt/media/image37.jpeg" ContentType="image/jpeg"/>
  <Override PartName="/ppt/media/image5.jpeg" ContentType="image/jpeg"/>
  <Override PartName="/ppt/media/image38.jpeg" ContentType="image/jpeg"/>
  <Override PartName="/ppt/media/image51.jpeg" ContentType="image/jpeg"/>
  <Override PartName="/ppt/media/image39.jpeg" ContentType="image/jpeg"/>
  <Override PartName="/ppt/media/image52.jpeg" ContentType="image/jpeg"/>
  <Override PartName="/ppt/media/image61.png" ContentType="image/png"/>
  <Override PartName="/ppt/media/image48.jpeg" ContentType="image/jpeg"/>
  <Override PartName="/ppt/media/image49.jpeg" ContentType="image/jpeg"/>
  <Override PartName="/ppt/media/image50.jpeg" ContentType="image/jpeg"/>
  <Override PartName="/ppt/media/image60.png" ContentType="image/png"/>
  <Override PartName="/ppt/media/image56.png" ContentType="image/png"/>
  <Override PartName="/ppt/media/image62.png" ContentType="image/png"/>
  <Override PartName="/ppt/media/image63.jpeg" ContentType="image/jpeg"/>
  <Override PartName="/ppt/media/image64.jpeg" ContentType="image/jpeg"/>
  <Override PartName="/ppt/media/image65.jpeg" ContentType="image/jpeg"/>
  <Override PartName="/ppt/media/image59.png" ContentType="image/png"/>
  <Override PartName="/ppt/media/image66.jpeg" ContentType="image/jpeg"/>
  <Override PartName="/ppt/media/image42.jpeg" ContentType="image/jpeg"/>
  <Override PartName="/ppt/media/image6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body"/>
          </p:nvPr>
        </p:nvSpPr>
        <p:spPr>
          <a:xfrm>
            <a:off x="1201320" y="11859840"/>
            <a:ext cx="21970800" cy="636480"/>
          </a:xfrm>
          <a:prstGeom prst="rect">
            <a:avLst/>
          </a:prstGeom>
        </p:spPr>
        <p:txBody>
          <a:bodyPr lIns="45720" rIns="45720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fr-FR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Auteur et date</a:t>
            </a:r>
            <a:endParaRPr b="0" lang="fr-FR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fr-FR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Titre de la présentation</a:t>
            </a:r>
            <a:endParaRPr b="0" lang="fr-FR" sz="116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01320" y="7223040"/>
            <a:ext cx="21970800" cy="190476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fr-FR" sz="5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Sous-titre de la présentation</a:t>
            </a:r>
            <a:endParaRPr b="0" lang="fr-FR" sz="55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5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5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5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55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Num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2400" spc="-1" strike="noStrike">
                <a:solidFill>
                  <a:srgbClr val="5e5e5e"/>
                </a:solidFill>
                <a:latin typeface="Helvetica Neue"/>
              </a:rPr>
              <a:t>Cliquez pour éditer le format du texte-titre</a:t>
            </a:r>
            <a:endParaRPr b="0" lang="fr-FR" sz="2400" spc="-1" strike="noStrike">
              <a:solidFill>
                <a:srgbClr val="5e5e5e"/>
              </a:solidFill>
              <a:latin typeface="Helvetica Neue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800" spc="-1" strike="noStrike">
                <a:solidFill>
                  <a:srgbClr val="000000"/>
                </a:solidFill>
                <a:latin typeface="Helvetica Neue"/>
              </a:rPr>
              <a:t>Cliquez pour éditer le format du plan de texte</a:t>
            </a:r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4800" spc="-1" strike="noStrike">
                <a:solidFill>
                  <a:srgbClr val="000000"/>
                </a:solidFill>
                <a:latin typeface="Helvetica Neue"/>
              </a:rPr>
              <a:t>Second niveau de plan</a:t>
            </a:r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800" spc="-1" strike="noStrike">
                <a:solidFill>
                  <a:srgbClr val="000000"/>
                </a:solidFill>
                <a:latin typeface="Helvetica Neue"/>
              </a:rPr>
              <a:t>Troisième niveau de plan</a:t>
            </a:r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4800" spc="-1" strike="noStrike">
                <a:solidFill>
                  <a:srgbClr val="000000"/>
                </a:solidFill>
                <a:latin typeface="Helvetica Neue"/>
              </a:rPr>
              <a:t>Quatrième niveau de plan</a:t>
            </a:r>
            <a:endParaRPr b="0" lang="fr-FR" sz="48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Helvetica Neue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Helvetica Neue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Helvetica Neue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Helvetica Neue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Helvetica Neue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27.mp4"/><Relationship Id="rId2" Type="http://schemas.microsoft.com/office/2007/relationships/media" Target="../media/media27.mp4"/><Relationship Id="rId3" Type="http://schemas.openxmlformats.org/officeDocument/2006/relationships/image" Target="../media/image28.tif"/><Relationship Id="rId4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1206360" y="25750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fr-FR" sz="11600" spc="-233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fr-FR" sz="11600" spc="-1" strike="noStrike">
              <a:solidFill>
                <a:srgbClr val="5e5e5e"/>
              </a:solidFill>
              <a:latin typeface="Helvetica Neue"/>
            </a:endParaRPr>
          </a:p>
        </p:txBody>
      </p:sp>
      <p:pic>
        <p:nvPicPr>
          <p:cNvPr id="80" name="LTDHavecBando.jpg" descr="LTDHavecBando.jpg"/>
          <p:cNvPicPr/>
          <p:nvPr/>
        </p:nvPicPr>
        <p:blipFill>
          <a:blip r:embed="rId1"/>
          <a:stretch/>
        </p:blipFill>
        <p:spPr>
          <a:xfrm>
            <a:off x="7046640" y="-260280"/>
            <a:ext cx="10290240" cy="14236560"/>
          </a:xfrm>
          <a:prstGeom prst="rect">
            <a:avLst/>
          </a:prstGeom>
          <a:ln w="25560"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LTDH_065.tif" descr="LTDH_065.tif"/>
          <p:cNvPicPr/>
          <p:nvPr/>
        </p:nvPicPr>
        <p:blipFill>
          <a:blip r:embed="rId1"/>
          <a:stretch/>
        </p:blipFill>
        <p:spPr>
          <a:xfrm>
            <a:off x="13000680" y="0"/>
            <a:ext cx="9191880" cy="13844160"/>
          </a:xfrm>
          <a:prstGeom prst="rect">
            <a:avLst/>
          </a:prstGeom>
          <a:ln w="12600">
            <a:noFill/>
          </a:ln>
        </p:spPr>
      </p:pic>
      <p:pic>
        <p:nvPicPr>
          <p:cNvPr id="127" name="LTDH_065.tif" descr="LTDH_065.tif"/>
          <p:cNvPicPr/>
          <p:nvPr/>
        </p:nvPicPr>
        <p:blipFill>
          <a:blip r:embed="rId2"/>
          <a:stretch/>
        </p:blipFill>
        <p:spPr>
          <a:xfrm>
            <a:off x="2761920" y="64440"/>
            <a:ext cx="9015120" cy="13715640"/>
          </a:xfrm>
          <a:prstGeom prst="rect">
            <a:avLst/>
          </a:prstGeom>
          <a:ln w="12600">
            <a:noFill/>
          </a:ln>
        </p:spPr>
      </p:pic>
      <p:sp>
        <p:nvSpPr>
          <p:cNvPr id="128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5" dur="indefinite" restart="never" nodeType="tmRoot">
          <p:childTnLst>
            <p:seq>
              <p:cTn id="176" dur="indefinite" nodeType="mainSeq">
                <p:childTnLst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LTDH_076.tif" descr="LTDH_076.tif"/>
          <p:cNvPicPr/>
          <p:nvPr/>
        </p:nvPicPr>
        <p:blipFill>
          <a:blip r:embed="rId1"/>
          <a:stretch/>
        </p:blipFill>
        <p:spPr>
          <a:xfrm>
            <a:off x="7199280" y="-883800"/>
            <a:ext cx="9984600" cy="14767920"/>
          </a:xfrm>
          <a:prstGeom prst="rect">
            <a:avLst/>
          </a:prstGeom>
          <a:ln w="12600">
            <a:noFill/>
          </a:ln>
        </p:spPr>
      </p:pic>
      <p:sp>
        <p:nvSpPr>
          <p:cNvPr id="130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7" dur="indefinite" restart="never" nodeType="tmRoot">
          <p:childTnLst>
            <p:seq>
              <p:cTn id="188" dur="indefinite" nodeType="mainSeq">
                <p:childTnLst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pic>
        <p:nvPicPr>
          <p:cNvPr id="132" name="LTDH_099.tif" descr="LTDH_099.tif"/>
          <p:cNvPicPr/>
          <p:nvPr/>
        </p:nvPicPr>
        <p:blipFill>
          <a:blip r:embed="rId1"/>
          <a:stretch/>
        </p:blipFill>
        <p:spPr>
          <a:xfrm>
            <a:off x="812160" y="-1791000"/>
            <a:ext cx="12228840" cy="17298000"/>
          </a:xfrm>
          <a:prstGeom prst="rect">
            <a:avLst/>
          </a:prstGeom>
          <a:ln w="12600">
            <a:noFill/>
          </a:ln>
        </p:spPr>
      </p:pic>
      <p:pic>
        <p:nvPicPr>
          <p:cNvPr id="133" name="LTDH_123.tif" descr="LTDH_123.tif"/>
          <p:cNvPicPr/>
          <p:nvPr/>
        </p:nvPicPr>
        <p:blipFill>
          <a:blip r:embed="rId2"/>
          <a:stretch/>
        </p:blipFill>
        <p:spPr>
          <a:xfrm>
            <a:off x="11342520" y="-1791000"/>
            <a:ext cx="12228840" cy="172980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4" dur="indefinite" restart="never" nodeType="tmRoot">
          <p:childTnLst>
            <p:seq>
              <p:cTn id="195" dur="indefinite" nodeType="mainSeq">
                <p:childTnLst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7243560" y="6624720"/>
            <a:ext cx="8127720" cy="466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2400" spc="-1" strike="noStrike">
                <a:solidFill>
                  <a:srgbClr val="5e5e5e"/>
                </a:solidFill>
                <a:latin typeface="Helvetica Neue"/>
                <a:ea typeface="Helvetica Neue"/>
              </a:rPr>
              <a:t>extrait casa o mierda 4:15-4:43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13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4064040" y="2286000"/>
            <a:ext cx="16255800" cy="9143640"/>
          </a:xfrm>
          <a:prstGeom prst="rect">
            <a:avLst/>
          </a:prstGeom>
          <a:ln w="0">
            <a:noFill/>
          </a:ln>
        </p:spPr>
      </p:pic>
      <p:sp>
        <p:nvSpPr>
          <p:cNvPr id="136" name="TextShape 2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0" y="8800200"/>
            <a:ext cx="1004364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Extrait d’un petit film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tourné en 1972 dans un campement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proche de celui de Soledad.</a:t>
            </a:r>
            <a:endParaRPr b="0" lang="fr-FR" sz="3200" spc="-1" strike="noStrike">
              <a:latin typeface="Arial"/>
            </a:endParaRPr>
          </a:p>
        </p:txBody>
      </p:sp>
      <p:sp>
        <p:nvSpPr>
          <p:cNvPr id="138" name="CustomShape 4"/>
          <p:cNvSpPr/>
          <p:nvPr/>
        </p:nvSpPr>
        <p:spPr>
          <a:xfrm>
            <a:off x="14339880" y="11053080"/>
            <a:ext cx="1004364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Dans d’autres séquences de ce film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qu’elle ne connaissaît pas, Soledad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y a reconnu des habitants. 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6" dur="indefinite" restart="never" nodeType="tmRoot">
          <p:childTnLst>
            <p:seq>
              <p:cTn id="207" dur="indefinite" nodeType="mainSeq">
                <p:childTnLst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11" dur="38747040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roquis Soledad 2.jpg" descr="Croquis Soledad 2.jpg"/>
          <p:cNvPicPr/>
          <p:nvPr/>
        </p:nvPicPr>
        <p:blipFill>
          <a:blip r:embed="rId1"/>
          <a:stretch/>
        </p:blipFill>
        <p:spPr>
          <a:xfrm>
            <a:off x="1714320" y="-387720"/>
            <a:ext cx="19950120" cy="14962680"/>
          </a:xfrm>
          <a:prstGeom prst="rect">
            <a:avLst/>
          </a:prstGeom>
          <a:ln w="12600">
            <a:noFill/>
          </a:ln>
        </p:spPr>
      </p:pic>
      <p:pic>
        <p:nvPicPr>
          <p:cNvPr id="140" name="Croquis Soledad 1.jpg" descr="Croquis Soledad 1.jpg"/>
          <p:cNvPicPr/>
          <p:nvPr/>
        </p:nvPicPr>
        <p:blipFill>
          <a:blip r:embed="rId2"/>
          <a:stretch/>
        </p:blipFill>
        <p:spPr>
          <a:xfrm>
            <a:off x="1714320" y="-3183480"/>
            <a:ext cx="19950120" cy="22504680"/>
          </a:xfrm>
          <a:prstGeom prst="rect">
            <a:avLst/>
          </a:prstGeom>
          <a:ln w="12600">
            <a:noFill/>
          </a:ln>
        </p:spPr>
      </p:pic>
      <p:sp>
        <p:nvSpPr>
          <p:cNvPr id="141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558720" y="2809800"/>
            <a:ext cx="5254920" cy="156456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Plans du campement 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dessinés par Soledad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2" dur="indefinite" restart="never" nodeType="tmRoot">
          <p:childTnLst>
            <p:seq>
              <p:cTn id="223" dur="indefinite" nodeType="mainSeq">
                <p:childTnLst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7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8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LTDH_149.tif" descr="LTDH_149.tif"/>
          <p:cNvPicPr/>
          <p:nvPr/>
        </p:nvPicPr>
        <p:blipFill>
          <a:blip r:embed="rId1"/>
          <a:stretch/>
        </p:blipFill>
        <p:spPr>
          <a:xfrm>
            <a:off x="7541640" y="-1944000"/>
            <a:ext cx="12444840" cy="17603640"/>
          </a:xfrm>
          <a:prstGeom prst="rect">
            <a:avLst/>
          </a:prstGeom>
          <a:ln w="12600">
            <a:noFill/>
          </a:ln>
        </p:spPr>
      </p:pic>
      <p:sp>
        <p:nvSpPr>
          <p:cNvPr id="144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0" y="5191920"/>
            <a:ext cx="803952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L’Unité populaire est élue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avec son représentant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Salvador Allende.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9" dur="indefinite" restart="never" nodeType="tmRoot">
          <p:childTnLst>
            <p:seq>
              <p:cTn id="240" dur="indefinite" nodeType="mainSeq">
                <p:childTnLst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LTDH-INT_360 (glissé(e)s) 4.pdf" descr="LTDH-INT_360 (glissé(e)s) 4.pdf"/>
          <p:cNvPicPr/>
          <p:nvPr/>
        </p:nvPicPr>
        <p:blipFill>
          <a:blip r:embed="rId1"/>
          <a:stretch/>
        </p:blipFill>
        <p:spPr>
          <a:xfrm>
            <a:off x="6777720" y="-941040"/>
            <a:ext cx="10828080" cy="15372000"/>
          </a:xfrm>
          <a:prstGeom prst="rect">
            <a:avLst/>
          </a:prstGeom>
          <a:ln w="12600">
            <a:noFill/>
          </a:ln>
        </p:spPr>
      </p:pic>
      <p:pic>
        <p:nvPicPr>
          <p:cNvPr id="147" name="LTDH-INT_360 (glissé(e)s) 5.pdf" descr="LTDH-INT_360 (glissé(e)s) 5.pdf"/>
          <p:cNvPicPr/>
          <p:nvPr/>
        </p:nvPicPr>
        <p:blipFill>
          <a:blip r:embed="rId2"/>
          <a:stretch/>
        </p:blipFill>
        <p:spPr>
          <a:xfrm>
            <a:off x="6764040" y="-941040"/>
            <a:ext cx="10855800" cy="15372000"/>
          </a:xfrm>
          <a:prstGeom prst="rect">
            <a:avLst/>
          </a:prstGeom>
          <a:ln w="12600">
            <a:noFill/>
          </a:ln>
        </p:spPr>
      </p:pic>
      <p:sp>
        <p:nvSpPr>
          <p:cNvPr id="148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1" dur="indefinite" restart="never" nodeType="tmRoot">
          <p:childTnLst>
            <p:seq>
              <p:cTn id="252" dur="indefinite" nodeType="mainSeq">
                <p:childTnLst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LTDH_160.tif" descr="LTDH_160.tif"/>
          <p:cNvPicPr/>
          <p:nvPr/>
        </p:nvPicPr>
        <p:blipFill>
          <a:blip r:embed="rId1"/>
          <a:stretch/>
        </p:blipFill>
        <p:spPr>
          <a:xfrm>
            <a:off x="2665080" y="-738360"/>
            <a:ext cx="19053000" cy="15192720"/>
          </a:xfrm>
          <a:prstGeom prst="rect">
            <a:avLst/>
          </a:prstGeom>
          <a:ln w="12600"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3" dur="indefinite" restart="never" nodeType="tmRoot">
          <p:childTnLst>
            <p:seq>
              <p:cTn id="264" dur="indefinite" nodeType="mainSeq">
                <p:childTnLst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8021880" y="4613040"/>
            <a:ext cx="8340120" cy="44892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programme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l’Unidad Popular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est mis en application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avec la participation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enthousiaste et déterminée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du peuple chilien.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52" name="LTDH_194.tif" descr="LTDH_194.tif"/>
          <p:cNvPicPr/>
          <p:nvPr/>
        </p:nvPicPr>
        <p:blipFill>
          <a:blip r:embed="rId1"/>
          <a:stretch/>
        </p:blipFill>
        <p:spPr>
          <a:xfrm>
            <a:off x="1437480" y="-896400"/>
            <a:ext cx="10963800" cy="15508440"/>
          </a:xfrm>
          <a:prstGeom prst="rect">
            <a:avLst/>
          </a:prstGeom>
          <a:ln w="12600">
            <a:noFill/>
          </a:ln>
        </p:spPr>
      </p:pic>
      <p:pic>
        <p:nvPicPr>
          <p:cNvPr id="153" name="LTDH_195.tif" descr="LTDH_195.tif"/>
          <p:cNvPicPr/>
          <p:nvPr/>
        </p:nvPicPr>
        <p:blipFill>
          <a:blip r:embed="rId2"/>
          <a:stretch/>
        </p:blipFill>
        <p:spPr>
          <a:xfrm>
            <a:off x="12192120" y="-896400"/>
            <a:ext cx="10963800" cy="15508440"/>
          </a:xfrm>
          <a:prstGeom prst="rect">
            <a:avLst/>
          </a:prstGeom>
          <a:ln w="12600">
            <a:noFill/>
          </a:ln>
        </p:spPr>
      </p:pic>
      <p:pic>
        <p:nvPicPr>
          <p:cNvPr id="154" name="LTDH_197.tif" descr="LTDH_197.tif"/>
          <p:cNvPicPr/>
          <p:nvPr/>
        </p:nvPicPr>
        <p:blipFill>
          <a:blip r:embed="rId3"/>
          <a:stretch/>
        </p:blipFill>
        <p:spPr>
          <a:xfrm>
            <a:off x="1227960" y="-896400"/>
            <a:ext cx="10963800" cy="15508440"/>
          </a:xfrm>
          <a:prstGeom prst="rect">
            <a:avLst/>
          </a:prstGeom>
          <a:ln w="12600">
            <a:noFill/>
          </a:ln>
        </p:spPr>
      </p:pic>
      <p:pic>
        <p:nvPicPr>
          <p:cNvPr id="155" name="LTDH_198.tif" descr="LTDH_198.tif"/>
          <p:cNvPicPr/>
          <p:nvPr/>
        </p:nvPicPr>
        <p:blipFill>
          <a:blip r:embed="rId4"/>
          <a:stretch/>
        </p:blipFill>
        <p:spPr>
          <a:xfrm>
            <a:off x="12192120" y="-896400"/>
            <a:ext cx="10963800" cy="15508440"/>
          </a:xfrm>
          <a:prstGeom prst="rect">
            <a:avLst/>
          </a:prstGeom>
          <a:ln w="12600">
            <a:noFill/>
          </a:ln>
        </p:spPr>
      </p:pic>
      <p:pic>
        <p:nvPicPr>
          <p:cNvPr id="156" name="LTDH_199.tif" descr="LTDH_199.tif"/>
          <p:cNvPicPr/>
          <p:nvPr/>
        </p:nvPicPr>
        <p:blipFill>
          <a:blip r:embed="rId5"/>
          <a:stretch/>
        </p:blipFill>
        <p:spPr>
          <a:xfrm>
            <a:off x="808560" y="-896400"/>
            <a:ext cx="11383200" cy="16101720"/>
          </a:xfrm>
          <a:prstGeom prst="rect">
            <a:avLst/>
          </a:prstGeom>
          <a:ln w="12600">
            <a:noFill/>
          </a:ln>
        </p:spPr>
      </p:pic>
      <p:pic>
        <p:nvPicPr>
          <p:cNvPr id="157" name="LTDH_200.tif" descr="LTDH_200.tif"/>
          <p:cNvPicPr/>
          <p:nvPr/>
        </p:nvPicPr>
        <p:blipFill>
          <a:blip r:embed="rId6"/>
          <a:stretch/>
        </p:blipFill>
        <p:spPr>
          <a:xfrm>
            <a:off x="12192120" y="-896400"/>
            <a:ext cx="10963800" cy="15508440"/>
          </a:xfrm>
          <a:prstGeom prst="rect">
            <a:avLst/>
          </a:prstGeom>
          <a:ln w="12600">
            <a:noFill/>
          </a:ln>
        </p:spPr>
      </p:pic>
      <p:pic>
        <p:nvPicPr>
          <p:cNvPr id="158" name="LTDH_201.tif" descr="LTDH_201.tif"/>
          <p:cNvPicPr/>
          <p:nvPr/>
        </p:nvPicPr>
        <p:blipFill>
          <a:blip r:embed="rId7"/>
          <a:stretch/>
        </p:blipFill>
        <p:spPr>
          <a:xfrm>
            <a:off x="6919560" y="-896400"/>
            <a:ext cx="10963800" cy="15508440"/>
          </a:xfrm>
          <a:prstGeom prst="rect">
            <a:avLst/>
          </a:prstGeom>
          <a:ln w="12600">
            <a:noFill/>
          </a:ln>
          <a:effectLst>
            <a:outerShdw dist="0" dir="0">
              <a:srgbClr val="000000">
                <a:alpha val="58000"/>
              </a:srgbClr>
            </a:outerShdw>
          </a:effectLst>
        </p:spPr>
      </p:pic>
      <p:sp>
        <p:nvSpPr>
          <p:cNvPr id="159" name="TextShape 2"/>
          <p:cNvSpPr txBox="1"/>
          <p:nvPr/>
        </p:nvSpPr>
        <p:spPr>
          <a:xfrm>
            <a:off x="463464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0" dur="indefinite" restart="never" nodeType="tmRoot">
          <p:childTnLst>
            <p:seq>
              <p:cTn id="271" dur="indefinite" nodeType="mainSeq">
                <p:childTnLst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373520" y="4831200"/>
            <a:ext cx="9978480" cy="400176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Mais le « voisin » nord-américain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la bourgeoisie chilienne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décident de tout faire pour briser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gouvernement de Salvador Allende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le mouvement populaire.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 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61" name="LTDH_158.tif" descr="LTDH_158.tif"/>
          <p:cNvPicPr/>
          <p:nvPr/>
        </p:nvPicPr>
        <p:blipFill>
          <a:blip r:embed="rId1"/>
          <a:stretch/>
        </p:blipFill>
        <p:spPr>
          <a:xfrm>
            <a:off x="6453360" y="0"/>
            <a:ext cx="1209348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62" name="LTDH_243.tif" descr="LTDH_243.tif"/>
          <p:cNvPicPr/>
          <p:nvPr/>
        </p:nvPicPr>
        <p:blipFill>
          <a:blip r:embed="rId2"/>
          <a:stretch/>
        </p:blipFill>
        <p:spPr>
          <a:xfrm>
            <a:off x="6453360" y="-1390680"/>
            <a:ext cx="12093480" cy="17106840"/>
          </a:xfrm>
          <a:prstGeom prst="rect">
            <a:avLst/>
          </a:prstGeom>
          <a:ln w="12600">
            <a:noFill/>
          </a:ln>
        </p:spPr>
      </p:pic>
      <p:pic>
        <p:nvPicPr>
          <p:cNvPr id="163" name="LTDH-INT_360 (glissé(e)s) 11.pdf" descr="LTDH-INT_360 (glissé(e)s) 11.pdf"/>
          <p:cNvPicPr/>
          <p:nvPr/>
        </p:nvPicPr>
        <p:blipFill>
          <a:blip r:embed="rId3"/>
          <a:stretch/>
        </p:blipFill>
        <p:spPr>
          <a:xfrm>
            <a:off x="6368400" y="-1606320"/>
            <a:ext cx="12344760" cy="16928280"/>
          </a:xfrm>
          <a:prstGeom prst="rect">
            <a:avLst/>
          </a:prstGeom>
          <a:ln w="12600">
            <a:noFill/>
          </a:ln>
        </p:spPr>
      </p:pic>
      <p:pic>
        <p:nvPicPr>
          <p:cNvPr id="164" name="LTDH_094.tif" descr="LTDH_094.tif"/>
          <p:cNvPicPr/>
          <p:nvPr/>
        </p:nvPicPr>
        <p:blipFill>
          <a:blip r:embed="rId4"/>
          <a:stretch/>
        </p:blipFill>
        <p:spPr>
          <a:xfrm>
            <a:off x="6453360" y="-1695600"/>
            <a:ext cx="12093480" cy="17106840"/>
          </a:xfrm>
          <a:prstGeom prst="rect">
            <a:avLst/>
          </a:prstGeom>
          <a:ln w="12600">
            <a:noFill/>
          </a:ln>
        </p:spPr>
      </p:pic>
      <p:pic>
        <p:nvPicPr>
          <p:cNvPr id="165" name="LTDH_166.tif" descr="LTDH_166.tif"/>
          <p:cNvPicPr/>
          <p:nvPr/>
        </p:nvPicPr>
        <p:blipFill>
          <a:blip r:embed="rId5"/>
          <a:stretch/>
        </p:blipFill>
        <p:spPr>
          <a:xfrm>
            <a:off x="6238080" y="-2051280"/>
            <a:ext cx="12524400" cy="17716320"/>
          </a:xfrm>
          <a:prstGeom prst="rect">
            <a:avLst/>
          </a:prstGeom>
          <a:ln w="12600">
            <a:noFill/>
          </a:ln>
        </p:spPr>
      </p:pic>
      <p:sp>
        <p:nvSpPr>
          <p:cNvPr id="166" name="TextShape 2"/>
          <p:cNvSpPr txBox="1"/>
          <p:nvPr/>
        </p:nvSpPr>
        <p:spPr>
          <a:xfrm>
            <a:off x="12132000" y="1310652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pic>
        <p:nvPicPr>
          <p:cNvPr id="167" name="LTDH_241.tif" descr="LTDH_241.tif"/>
          <p:cNvPicPr/>
          <p:nvPr/>
        </p:nvPicPr>
        <p:blipFill>
          <a:blip r:embed="rId6"/>
          <a:stretch/>
        </p:blipFill>
        <p:spPr>
          <a:xfrm>
            <a:off x="6243120" y="-1986480"/>
            <a:ext cx="12514680" cy="17702280"/>
          </a:xfrm>
          <a:prstGeom prst="rect">
            <a:avLst/>
          </a:prstGeom>
          <a:ln w="12600">
            <a:noFill/>
          </a:ln>
        </p:spPr>
      </p:pic>
      <p:pic>
        <p:nvPicPr>
          <p:cNvPr id="168" name="LTDH_242.tif" descr="LTDH_242.tif"/>
          <p:cNvPicPr/>
          <p:nvPr/>
        </p:nvPicPr>
        <p:blipFill>
          <a:blip r:embed="rId7"/>
          <a:stretch/>
        </p:blipFill>
        <p:spPr>
          <a:xfrm>
            <a:off x="6238080" y="-1850760"/>
            <a:ext cx="12514680" cy="177022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2" dur="indefinite" restart="never" nodeType="tmRoot">
          <p:childTnLst>
            <p:seq>
              <p:cTn id="313" dur="indefinite" nodeType="mainSeq">
                <p:childTnLst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8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7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7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1"/>
          <p:cNvGrpSpPr/>
          <p:nvPr/>
        </p:nvGrpSpPr>
        <p:grpSpPr>
          <a:xfrm>
            <a:off x="0" y="3088080"/>
            <a:ext cx="24383520" cy="8511840"/>
            <a:chOff x="0" y="3088080"/>
            <a:chExt cx="24383520" cy="8511840"/>
          </a:xfrm>
        </p:grpSpPr>
        <p:pic>
          <p:nvPicPr>
            <p:cNvPr id="83" name="DLDC-709-990.jpg" descr="DLDC-709-990.jpg"/>
            <p:cNvPicPr/>
            <p:nvPr/>
          </p:nvPicPr>
          <p:blipFill>
            <a:blip r:embed="rId1"/>
            <a:stretch/>
          </p:blipFill>
          <p:spPr>
            <a:xfrm>
              <a:off x="0" y="3088080"/>
              <a:ext cx="6095520" cy="8511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4" name="LVSMDE-709-990.jpg" descr="LVSMDE-709-990.jpg"/>
            <p:cNvPicPr/>
            <p:nvPr/>
          </p:nvPicPr>
          <p:blipFill>
            <a:blip r:embed="rId2"/>
            <a:stretch/>
          </p:blipFill>
          <p:spPr>
            <a:xfrm>
              <a:off x="6095880" y="3088080"/>
              <a:ext cx="6095520" cy="8511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5" name="LeChoix2020-709-990.jpg" descr="LeChoix2020-709-990.jpg"/>
            <p:cNvPicPr/>
            <p:nvPr/>
          </p:nvPicPr>
          <p:blipFill>
            <a:blip r:embed="rId3"/>
            <a:stretch/>
          </p:blipFill>
          <p:spPr>
            <a:xfrm>
              <a:off x="12192120" y="3088080"/>
              <a:ext cx="6095520" cy="8511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86" name="LOSTLT-709-990.jpg" descr="LOSTLT-709-990.jpg"/>
            <p:cNvPicPr/>
            <p:nvPr/>
          </p:nvPicPr>
          <p:blipFill>
            <a:blip r:embed="rId4"/>
            <a:stretch/>
          </p:blipFill>
          <p:spPr>
            <a:xfrm>
              <a:off x="18288000" y="3088080"/>
              <a:ext cx="6095520" cy="851184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87" name="Group 2"/>
          <p:cNvGrpSpPr/>
          <p:nvPr/>
        </p:nvGrpSpPr>
        <p:grpSpPr>
          <a:xfrm>
            <a:off x="0" y="12094200"/>
            <a:ext cx="24383520" cy="588240"/>
            <a:chOff x="0" y="12094200"/>
            <a:chExt cx="24383520" cy="588240"/>
          </a:xfrm>
        </p:grpSpPr>
        <p:sp>
          <p:nvSpPr>
            <p:cNvPr id="88" name="CustomShape 3"/>
            <p:cNvSpPr/>
            <p:nvPr/>
          </p:nvSpPr>
          <p:spPr>
            <a:xfrm>
              <a:off x="0" y="12094200"/>
              <a:ext cx="6107400" cy="5882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32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2012</a:t>
              </a:r>
              <a:endParaRPr b="0" lang="fr-FR" sz="3200" spc="-1" strike="noStrike">
                <a:latin typeface="Arial"/>
              </a:endParaRPr>
            </a:p>
          </p:txBody>
        </p:sp>
        <p:sp>
          <p:nvSpPr>
            <p:cNvPr id="89" name="CustomShape 4"/>
            <p:cNvSpPr/>
            <p:nvPr/>
          </p:nvSpPr>
          <p:spPr>
            <a:xfrm>
              <a:off x="6084000" y="12094200"/>
              <a:ext cx="6107400" cy="5882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32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2014</a:t>
              </a:r>
              <a:endParaRPr b="0" lang="fr-FR" sz="3200" spc="-1" strike="noStrike">
                <a:latin typeface="Arial"/>
              </a:endParaRPr>
            </a:p>
          </p:txBody>
        </p:sp>
        <p:sp>
          <p:nvSpPr>
            <p:cNvPr id="90" name="CustomShape 5"/>
            <p:cNvSpPr/>
            <p:nvPr/>
          </p:nvSpPr>
          <p:spPr>
            <a:xfrm>
              <a:off x="12192120" y="12094200"/>
              <a:ext cx="6107400" cy="5882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32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2015</a:t>
              </a:r>
              <a:endParaRPr b="0" lang="fr-FR" sz="3200" spc="-1" strike="noStrike">
                <a:latin typeface="Arial"/>
              </a:endParaRPr>
            </a:p>
          </p:txBody>
        </p:sp>
        <p:sp>
          <p:nvSpPr>
            <p:cNvPr id="91" name="CustomShape 6"/>
            <p:cNvSpPr/>
            <p:nvPr/>
          </p:nvSpPr>
          <p:spPr>
            <a:xfrm>
              <a:off x="18276120" y="12094200"/>
              <a:ext cx="6107400" cy="5882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fr-FR" sz="32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2017</a:t>
              </a:r>
              <a:endParaRPr b="0" lang="fr-FR" sz="3200" spc="-1" strike="noStrike">
                <a:latin typeface="Arial"/>
              </a:endParaRPr>
            </a:p>
          </p:txBody>
        </p:sp>
      </p:grpSp>
      <p:sp>
        <p:nvSpPr>
          <p:cNvPr id="92" name="TextShape 7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0" y="1270080"/>
            <a:ext cx="24383520" cy="1564560"/>
          </a:xfrm>
          <a:prstGeom prst="rect">
            <a:avLst/>
          </a:prstGeom>
          <a:solidFill>
            <a:srgbClr val="000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Les romans graphiques précédents de Désirée et Alain Frappier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6234120" y="4613040"/>
            <a:ext cx="11915280" cy="44892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peuple chilien s’oppose alors fortement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au sabotage économique et parlementaire,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aux milliers d’attentats de l’extrême-droite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aux grèves patronales.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Il s’organise et réclame « le pouvoir au peuple ! »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70" name="LTDH_277.tif" descr="LTDH_277.tif"/>
          <p:cNvPicPr/>
          <p:nvPr/>
        </p:nvPicPr>
        <p:blipFill>
          <a:blip r:embed="rId1"/>
          <a:stretch/>
        </p:blipFill>
        <p:spPr>
          <a:xfrm>
            <a:off x="6015240" y="-1946880"/>
            <a:ext cx="12353040" cy="17473680"/>
          </a:xfrm>
          <a:prstGeom prst="rect">
            <a:avLst/>
          </a:prstGeom>
          <a:ln w="12600">
            <a:noFill/>
          </a:ln>
        </p:spPr>
      </p:pic>
      <p:pic>
        <p:nvPicPr>
          <p:cNvPr id="171" name="LTDH_278.tif" descr="LTDH_278.tif"/>
          <p:cNvPicPr/>
          <p:nvPr/>
        </p:nvPicPr>
        <p:blipFill>
          <a:blip r:embed="rId2"/>
          <a:stretch/>
        </p:blipFill>
        <p:spPr>
          <a:xfrm>
            <a:off x="6015240" y="-1946880"/>
            <a:ext cx="12353040" cy="17473680"/>
          </a:xfrm>
          <a:prstGeom prst="rect">
            <a:avLst/>
          </a:prstGeom>
          <a:ln w="12600">
            <a:noFill/>
          </a:ln>
        </p:spPr>
      </p:pic>
      <p:pic>
        <p:nvPicPr>
          <p:cNvPr id="172" name="LTDH_279.tif" descr="LTDH_279.tif"/>
          <p:cNvPicPr/>
          <p:nvPr/>
        </p:nvPicPr>
        <p:blipFill>
          <a:blip r:embed="rId3"/>
          <a:stretch/>
        </p:blipFill>
        <p:spPr>
          <a:xfrm>
            <a:off x="6015240" y="-1946880"/>
            <a:ext cx="12353040" cy="17473680"/>
          </a:xfrm>
          <a:prstGeom prst="rect">
            <a:avLst/>
          </a:prstGeom>
          <a:ln w="12600">
            <a:noFill/>
          </a:ln>
        </p:spPr>
      </p:pic>
      <p:pic>
        <p:nvPicPr>
          <p:cNvPr id="173" name="LTDH_280.tif" descr="LTDH_280.tif"/>
          <p:cNvPicPr/>
          <p:nvPr/>
        </p:nvPicPr>
        <p:blipFill>
          <a:blip r:embed="rId4"/>
          <a:stretch/>
        </p:blipFill>
        <p:spPr>
          <a:xfrm>
            <a:off x="6015240" y="-1811160"/>
            <a:ext cx="12353040" cy="17473680"/>
          </a:xfrm>
          <a:prstGeom prst="rect">
            <a:avLst/>
          </a:prstGeom>
          <a:ln w="12600">
            <a:noFill/>
          </a:ln>
        </p:spPr>
      </p:pic>
      <p:pic>
        <p:nvPicPr>
          <p:cNvPr id="174" name="LTDH_281.tif" descr="LTDH_281.tif"/>
          <p:cNvPicPr/>
          <p:nvPr/>
        </p:nvPicPr>
        <p:blipFill>
          <a:blip r:embed="rId5"/>
          <a:stretch/>
        </p:blipFill>
        <p:spPr>
          <a:xfrm>
            <a:off x="6015240" y="-1946880"/>
            <a:ext cx="12353040" cy="17473680"/>
          </a:xfrm>
          <a:prstGeom prst="rect">
            <a:avLst/>
          </a:prstGeom>
          <a:ln w="12600">
            <a:noFill/>
          </a:ln>
        </p:spPr>
      </p:pic>
      <p:sp>
        <p:nvSpPr>
          <p:cNvPr id="175" name="TextShape 2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4" dur="indefinite" restart="never" nodeType="tmRoot">
          <p:childTnLst>
            <p:seq>
              <p:cTn id="355" dur="indefinite" nodeType="mainSeq">
                <p:childTnLst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9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992960" y="4856760"/>
            <a:ext cx="8476200" cy="400176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En dernier recours, décidés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à écraser l’Unité populaire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renverser Salvador Allende,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les opposants optent pour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coup d’État.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pic>
        <p:nvPicPr>
          <p:cNvPr id="178" name="LTDH_297.tif" descr="LTDH_297.tif"/>
          <p:cNvPicPr/>
          <p:nvPr/>
        </p:nvPicPr>
        <p:blipFill>
          <a:blip r:embed="rId1"/>
          <a:stretch/>
        </p:blipFill>
        <p:spPr>
          <a:xfrm>
            <a:off x="10879200" y="-1767960"/>
            <a:ext cx="12196080" cy="172515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6" dur="indefinite" restart="never" nodeType="tmRoot">
          <p:childTnLst>
            <p:seq>
              <p:cTn id="387" dur="indefinite" nodeType="mainSeq">
                <p:childTnLst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pic>
        <p:nvPicPr>
          <p:cNvPr id="180" name="LTDH_305.tif" descr="LTDH_305.tif"/>
          <p:cNvPicPr/>
          <p:nvPr/>
        </p:nvPicPr>
        <p:blipFill>
          <a:blip r:embed="rId1"/>
          <a:stretch/>
        </p:blipFill>
        <p:spPr>
          <a:xfrm>
            <a:off x="973080" y="-865080"/>
            <a:ext cx="22793400" cy="16117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8" dur="indefinite" restart="never" nodeType="tmRoot">
          <p:childTnLst>
            <p:seq>
              <p:cTn id="399" dur="indefinite" nodeType="mainSeq">
                <p:childTnLst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LTDH-INT_360 (glissé(e)s) 23.pdf" descr="LTDH-INT_360 (glissé(e)s) 23.pdf"/>
          <p:cNvPicPr/>
          <p:nvPr/>
        </p:nvPicPr>
        <p:blipFill>
          <a:blip r:embed="rId1"/>
          <a:stretch/>
        </p:blipFill>
        <p:spPr>
          <a:xfrm>
            <a:off x="6117120" y="-1550880"/>
            <a:ext cx="12149280" cy="17584920"/>
          </a:xfrm>
          <a:prstGeom prst="rect">
            <a:avLst/>
          </a:prstGeom>
          <a:ln w="12600">
            <a:noFill/>
          </a:ln>
        </p:spPr>
      </p:pic>
      <p:sp>
        <p:nvSpPr>
          <p:cNvPr id="182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5" dur="indefinite" restart="never" nodeType="tmRoot">
          <p:childTnLst>
            <p:seq>
              <p:cTn id="406" dur="indefinite" nodeType="mainSeq">
                <p:childTnLst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pic>
        <p:nvPicPr>
          <p:cNvPr id="184" name="LTDH_308.tif" descr="LTDH_308.tif"/>
          <p:cNvPicPr/>
          <p:nvPr/>
        </p:nvPicPr>
        <p:blipFill>
          <a:blip r:embed="rId1"/>
          <a:stretch/>
        </p:blipFill>
        <p:spPr>
          <a:xfrm>
            <a:off x="1293120" y="-1964160"/>
            <a:ext cx="22153680" cy="176439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2" dur="indefinite" restart="never" nodeType="tmRoot">
          <p:childTnLst>
            <p:seq>
              <p:cTn id="413" dur="indefinite" nodeType="mainSeq">
                <p:childTnLst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7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LTDH-INT_360 (glissé(e)s) 14.pdf" descr="LTDH-INT_360 (glissé(e)s) 14.pdf"/>
          <p:cNvPicPr/>
          <p:nvPr/>
        </p:nvPicPr>
        <p:blipFill>
          <a:blip r:embed="rId1"/>
          <a:stretch/>
        </p:blipFill>
        <p:spPr>
          <a:xfrm>
            <a:off x="711000" y="-1474920"/>
            <a:ext cx="11416680" cy="16665840"/>
          </a:xfrm>
          <a:prstGeom prst="rect">
            <a:avLst/>
          </a:prstGeom>
          <a:ln w="12600">
            <a:noFill/>
          </a:ln>
        </p:spPr>
      </p:pic>
      <p:pic>
        <p:nvPicPr>
          <p:cNvPr id="186" name="LTDH-INT_360 (glissé(e)s) 15.pdf" descr="LTDH-INT_360 (glissé(e)s) 15.pdf"/>
          <p:cNvPicPr/>
          <p:nvPr/>
        </p:nvPicPr>
        <p:blipFill>
          <a:blip r:embed="rId2"/>
          <a:stretch/>
        </p:blipFill>
        <p:spPr>
          <a:xfrm>
            <a:off x="12080880" y="-1474920"/>
            <a:ext cx="11601000" cy="16665840"/>
          </a:xfrm>
          <a:prstGeom prst="rect">
            <a:avLst/>
          </a:prstGeom>
          <a:ln w="12600">
            <a:noFill/>
          </a:ln>
        </p:spPr>
      </p:pic>
      <p:sp>
        <p:nvSpPr>
          <p:cNvPr id="187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9" dur="indefinite" restart="never" nodeType="tmRoot">
          <p:childTnLst>
            <p:seq>
              <p:cTn id="420" dur="indefinite" nodeType="mainSeq">
                <p:childTnLst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LTDH-INT_360 (glissé(e)s) 16.pdf" descr="LTDH-INT_360 (glissé(e)s) 16.pdf"/>
          <p:cNvPicPr/>
          <p:nvPr/>
        </p:nvPicPr>
        <p:blipFill>
          <a:blip r:embed="rId1"/>
          <a:stretch/>
        </p:blipFill>
        <p:spPr>
          <a:xfrm>
            <a:off x="1468080" y="-1481760"/>
            <a:ext cx="10617120" cy="15726600"/>
          </a:xfrm>
          <a:prstGeom prst="rect">
            <a:avLst/>
          </a:prstGeom>
          <a:ln w="12600">
            <a:noFill/>
          </a:ln>
        </p:spPr>
      </p:pic>
      <p:pic>
        <p:nvPicPr>
          <p:cNvPr id="189" name="LTDH-INT_360 (glissé(e)s) 17.pdf" descr="LTDH-INT_360 (glissé(e)s) 17.pdf"/>
          <p:cNvPicPr/>
          <p:nvPr/>
        </p:nvPicPr>
        <p:blipFill>
          <a:blip r:embed="rId2"/>
          <a:stretch/>
        </p:blipFill>
        <p:spPr>
          <a:xfrm>
            <a:off x="12085920" y="-1481760"/>
            <a:ext cx="10906200" cy="15726600"/>
          </a:xfrm>
          <a:prstGeom prst="rect">
            <a:avLst/>
          </a:prstGeom>
          <a:ln w="12600"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1" dur="indefinite" restart="never" nodeType="tmRoot">
          <p:childTnLst>
            <p:seq>
              <p:cTn id="432" dur="indefinite" nodeType="mainSeq">
                <p:childTnLst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LTDH-INTimpression2_360 (glissé(e)s).pdf" descr="LTDH-INTimpression2_360 (glissé(e)s).pdf"/>
          <p:cNvPicPr/>
          <p:nvPr/>
        </p:nvPicPr>
        <p:blipFill>
          <a:blip r:embed="rId1"/>
          <a:stretch/>
        </p:blipFill>
        <p:spPr>
          <a:xfrm>
            <a:off x="9014760" y="-1436400"/>
            <a:ext cx="11162880" cy="16588800"/>
          </a:xfrm>
          <a:prstGeom prst="rect">
            <a:avLst/>
          </a:prstGeom>
          <a:ln w="12600"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-306720" y="3251160"/>
            <a:ext cx="9978480" cy="253944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En annexes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du </a:t>
            </a:r>
            <a:r>
              <a:rPr b="0" i="1" lang="fr-FR" sz="3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Temps des humbles</a:t>
            </a: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14 pages d’articles, album-photos,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bibliographie, filmographie…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3" dur="indefinite" restart="never" nodeType="tmRoot">
          <p:childTnLst>
            <p:seq>
              <p:cTn id="444" dur="indefinite" nodeType="mainSeq">
                <p:childTnLst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- 2020-09-24 à 20.38.11.jpg" descr="C- 2020-09-24 à 20.38.11.jpg"/>
          <p:cNvPicPr/>
          <p:nvPr/>
        </p:nvPicPr>
        <p:blipFill>
          <a:blip r:embed="rId1"/>
          <a:stretch/>
        </p:blipFill>
        <p:spPr>
          <a:xfrm rot="21049800">
            <a:off x="638280" y="-170280"/>
            <a:ext cx="972648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94" name="C- 2020-09-24 à 20.38.22.jpg" descr="C- 2020-09-24 à 20.38.22.jpg"/>
          <p:cNvPicPr/>
          <p:nvPr/>
        </p:nvPicPr>
        <p:blipFill>
          <a:blip r:embed="rId2"/>
          <a:stretch/>
        </p:blipFill>
        <p:spPr>
          <a:xfrm rot="421200">
            <a:off x="6302520" y="-170280"/>
            <a:ext cx="971856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95" name="C- 2020-09-24 à 20.38.36.jpg" descr="C- 2020-09-24 à 20.38.36.jpg"/>
          <p:cNvPicPr/>
          <p:nvPr/>
        </p:nvPicPr>
        <p:blipFill>
          <a:blip r:embed="rId3"/>
          <a:stretch/>
        </p:blipFill>
        <p:spPr>
          <a:xfrm rot="21205800">
            <a:off x="14099040" y="145440"/>
            <a:ext cx="9753480" cy="13715640"/>
          </a:xfrm>
          <a:prstGeom prst="rect">
            <a:avLst/>
          </a:prstGeom>
          <a:ln w="12600">
            <a:noFill/>
          </a:ln>
        </p:spPr>
      </p:pic>
      <p:sp>
        <p:nvSpPr>
          <p:cNvPr id="196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5" dur="indefinite" restart="never" nodeType="tmRoot">
          <p:childTnLst>
            <p:seq>
              <p:cTn id="456" dur="indefinite" nodeType="mainSeq">
                <p:childTnLst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22" presetSubtype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6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6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22" presetSubtype="1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7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- 2020-09-24 à 20.38.55.jpg" descr="C- 2020-09-24 à 20.38.55.jpg"/>
          <p:cNvPicPr/>
          <p:nvPr/>
        </p:nvPicPr>
        <p:blipFill>
          <a:blip r:embed="rId1"/>
          <a:stretch/>
        </p:blipFill>
        <p:spPr>
          <a:xfrm>
            <a:off x="612000" y="-1056600"/>
            <a:ext cx="14272560" cy="20093760"/>
          </a:xfrm>
          <a:prstGeom prst="rect">
            <a:avLst/>
          </a:prstGeom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</p:pic>
      <p:sp>
        <p:nvSpPr>
          <p:cNvPr id="198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14405040" y="5303520"/>
            <a:ext cx="9978480" cy="351432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Luis Sepulvedá, qui a soutenu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nos deux albums sur le Chili, est mort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du Covid-19, le 16 avril 2020, alors que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nous terminions </a:t>
            </a:r>
            <a:r>
              <a:rPr b="0" i="1" lang="fr-FR" sz="3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Le temps des humbles.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2" dur="indefinite" restart="never" nodeType="tmRoot">
          <p:childTnLst>
            <p:seq>
              <p:cTn id="473" dur="indefinite" nodeType="mainSeq">
                <p:childTnLst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3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4859640"/>
            <a:ext cx="7308720" cy="351432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Comme tous nos albums,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temps des humbles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s’appuie sur une solide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documentation…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95" name="LTDH_004.tif" descr="LTDH_004.tif"/>
          <p:cNvPicPr/>
          <p:nvPr/>
        </p:nvPicPr>
        <p:blipFill>
          <a:blip r:embed="rId1"/>
          <a:stretch/>
        </p:blipFill>
        <p:spPr>
          <a:xfrm>
            <a:off x="7805160" y="-2099160"/>
            <a:ext cx="12664440" cy="17914320"/>
          </a:xfrm>
          <a:prstGeom prst="rect">
            <a:avLst/>
          </a:prstGeom>
          <a:ln w="12600">
            <a:noFill/>
          </a:ln>
        </p:spPr>
      </p:pic>
      <p:pic>
        <p:nvPicPr>
          <p:cNvPr id="96" name="LTDH_005.tif" descr="LTDH_005.tif"/>
          <p:cNvPicPr/>
          <p:nvPr/>
        </p:nvPicPr>
        <p:blipFill>
          <a:blip r:embed="rId2"/>
          <a:stretch/>
        </p:blipFill>
        <p:spPr>
          <a:xfrm>
            <a:off x="7805160" y="-2099160"/>
            <a:ext cx="12664440" cy="17914320"/>
          </a:xfrm>
          <a:prstGeom prst="rect">
            <a:avLst/>
          </a:prstGeom>
          <a:ln w="12600">
            <a:noFill/>
          </a:ln>
        </p:spPr>
      </p:pic>
      <p:pic>
        <p:nvPicPr>
          <p:cNvPr id="97" name="LTDH_006.tif" descr="LTDH_006.tif"/>
          <p:cNvPicPr/>
          <p:nvPr/>
        </p:nvPicPr>
        <p:blipFill>
          <a:blip r:embed="rId3"/>
          <a:stretch/>
        </p:blipFill>
        <p:spPr>
          <a:xfrm>
            <a:off x="7805160" y="-2099160"/>
            <a:ext cx="12664440" cy="17914320"/>
          </a:xfrm>
          <a:prstGeom prst="rect">
            <a:avLst/>
          </a:prstGeom>
          <a:ln w="12600">
            <a:noFill/>
          </a:ln>
        </p:spPr>
      </p:pic>
      <p:sp>
        <p:nvSpPr>
          <p:cNvPr id="98" name="TextShape 2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LTDH-709-990.jpg" descr="LTDH-709-990.jpg"/>
          <p:cNvPicPr/>
          <p:nvPr/>
        </p:nvPicPr>
        <p:blipFill>
          <a:blip r:embed="rId1"/>
          <a:stretch/>
        </p:blipFill>
        <p:spPr>
          <a:xfrm>
            <a:off x="7527240" y="344520"/>
            <a:ext cx="9329040" cy="13026600"/>
          </a:xfrm>
          <a:prstGeom prst="rect">
            <a:avLst/>
          </a:prstGeom>
          <a:ln w="12600">
            <a:noFill/>
          </a:ln>
          <a:effectLst>
            <a:outerShdw dist="0" dir="0">
              <a:srgbClr val="000000">
                <a:alpha val="58000"/>
              </a:srgbClr>
            </a:outerShdw>
          </a:effectLst>
        </p:spPr>
      </p:pic>
      <p:sp>
        <p:nvSpPr>
          <p:cNvPr id="201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4" dur="indefinite" restart="never" nodeType="tmRoot">
          <p:childTnLst>
            <p:seq>
              <p:cTn id="485" dur="indefinite" nodeType="mainSeq">
                <p:childTnLst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0" dur="5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1" dur="5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4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15427440" y="5464080"/>
            <a:ext cx="895608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… </a:t>
            </a: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une centaine de témoignages…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00" name="LTDH_018.tif" descr="LTDH_018.tif"/>
          <p:cNvPicPr/>
          <p:nvPr/>
        </p:nvPicPr>
        <p:blipFill>
          <a:blip r:embed="rId1"/>
          <a:stretch/>
        </p:blipFill>
        <p:spPr>
          <a:xfrm>
            <a:off x="0" y="-1985040"/>
            <a:ext cx="12191760" cy="17245440"/>
          </a:xfrm>
          <a:prstGeom prst="rect">
            <a:avLst/>
          </a:prstGeom>
          <a:ln w="12600">
            <a:noFill/>
          </a:ln>
        </p:spPr>
      </p:pic>
      <p:pic>
        <p:nvPicPr>
          <p:cNvPr id="101" name="LTDH_019.tif" descr="LTDH_019.tif"/>
          <p:cNvPicPr/>
          <p:nvPr/>
        </p:nvPicPr>
        <p:blipFill>
          <a:blip r:embed="rId2"/>
          <a:stretch/>
        </p:blipFill>
        <p:spPr>
          <a:xfrm>
            <a:off x="12192120" y="-1985040"/>
            <a:ext cx="12191760" cy="17245440"/>
          </a:xfrm>
          <a:prstGeom prst="rect">
            <a:avLst/>
          </a:prstGeom>
          <a:ln w="12600">
            <a:noFill/>
          </a:ln>
        </p:spPr>
      </p:pic>
      <p:sp>
        <p:nvSpPr>
          <p:cNvPr id="102" name="TextShape 2"/>
          <p:cNvSpPr txBox="1"/>
          <p:nvPr/>
        </p:nvSpPr>
        <p:spPr>
          <a:xfrm>
            <a:off x="99072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G_20201015_123300.jpg" descr="IMG_20201015_123300.jpg"/>
          <p:cNvPicPr/>
          <p:nvPr/>
        </p:nvPicPr>
        <p:blipFill>
          <a:blip r:embed="rId1"/>
          <a:stretch/>
        </p:blipFill>
        <p:spPr>
          <a:xfrm>
            <a:off x="9136080" y="0"/>
            <a:ext cx="5591160" cy="14878800"/>
          </a:xfrm>
          <a:prstGeom prst="rect">
            <a:avLst/>
          </a:prstGeom>
          <a:ln w="12600"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2136240" y="2673360"/>
            <a:ext cx="6999480" cy="44892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Nos sources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documentaires :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près de 160 livres,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plus de 90 films,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des milliers de photos,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journaux…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05" name="IMG_3349.JPG" descr="IMG_3349.JPG"/>
          <p:cNvPicPr/>
          <p:nvPr/>
        </p:nvPicPr>
        <p:blipFill>
          <a:blip r:embed="rId2"/>
          <a:stretch/>
        </p:blipFill>
        <p:spPr>
          <a:xfrm>
            <a:off x="0" y="0"/>
            <a:ext cx="34435440" cy="13715640"/>
          </a:xfrm>
          <a:prstGeom prst="rect">
            <a:avLst/>
          </a:prstGeom>
          <a:ln w="12600">
            <a:noFill/>
          </a:ln>
        </p:spPr>
      </p:pic>
      <p:pic>
        <p:nvPicPr>
          <p:cNvPr id="106" name="IMG_7179.JPG" descr="IMG_7179.JPG"/>
          <p:cNvPicPr/>
          <p:nvPr/>
        </p:nvPicPr>
        <p:blipFill>
          <a:blip r:embed="rId3"/>
          <a:stretch/>
        </p:blipFill>
        <p:spPr>
          <a:xfrm>
            <a:off x="0" y="0"/>
            <a:ext cx="18068400" cy="14108760"/>
          </a:xfrm>
          <a:prstGeom prst="rect">
            <a:avLst/>
          </a:prstGeom>
          <a:ln w="12600">
            <a:noFill/>
          </a:ln>
        </p:spPr>
      </p:pic>
      <p:sp>
        <p:nvSpPr>
          <p:cNvPr id="107" name="CustomShape 2"/>
          <p:cNvSpPr/>
          <p:nvPr/>
        </p:nvSpPr>
        <p:spPr>
          <a:xfrm>
            <a:off x="16671960" y="288360"/>
            <a:ext cx="7711560" cy="595152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Pour alléger le travail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scénarisation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aider la mémoire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Soledad, nous avons créé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une chronologie mois par mois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des mille jours de l’Unité populaire.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nombreux événements sont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accompagnés de repères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bibliographiques.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16671960" y="9143280"/>
            <a:ext cx="7711560" cy="156456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Deux carnets en reliure japonaise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sur 4,30 m de long !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8979480" y="5201640"/>
            <a:ext cx="746640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Deux longs séjours au Chili…</a:t>
            </a:r>
            <a:endParaRPr b="0" lang="fr-F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  <p:pic>
        <p:nvPicPr>
          <p:cNvPr id="110" name="LTDH_023.tif" descr="LTDH_023.tif"/>
          <p:cNvPicPr/>
          <p:nvPr/>
        </p:nvPicPr>
        <p:blipFill>
          <a:blip r:embed="rId1"/>
          <a:stretch/>
        </p:blipFill>
        <p:spPr>
          <a:xfrm>
            <a:off x="6046200" y="-1835640"/>
            <a:ext cx="12291480" cy="17386560"/>
          </a:xfrm>
          <a:prstGeom prst="rect">
            <a:avLst/>
          </a:prstGeom>
          <a:ln w="12600">
            <a:noFill/>
          </a:ln>
        </p:spPr>
      </p:pic>
      <p:pic>
        <p:nvPicPr>
          <p:cNvPr id="111" name="LTDH_032.tif" descr="LTDH_032.tif"/>
          <p:cNvPicPr/>
          <p:nvPr/>
        </p:nvPicPr>
        <p:blipFill>
          <a:blip r:embed="rId2"/>
          <a:stretch/>
        </p:blipFill>
        <p:spPr>
          <a:xfrm>
            <a:off x="6046200" y="-1835640"/>
            <a:ext cx="12291480" cy="17386560"/>
          </a:xfrm>
          <a:prstGeom prst="rect">
            <a:avLst/>
          </a:prstGeom>
          <a:ln w="12600">
            <a:noFill/>
          </a:ln>
        </p:spPr>
      </p:pic>
      <p:pic>
        <p:nvPicPr>
          <p:cNvPr id="112" name="LTDH_033.tif" descr="LTDH_033.tif"/>
          <p:cNvPicPr/>
          <p:nvPr/>
        </p:nvPicPr>
        <p:blipFill>
          <a:blip r:embed="rId3"/>
          <a:stretch/>
        </p:blipFill>
        <p:spPr>
          <a:xfrm>
            <a:off x="6046200" y="-1835640"/>
            <a:ext cx="12291480" cy="17386560"/>
          </a:xfrm>
          <a:prstGeom prst="rect">
            <a:avLst/>
          </a:prstGeom>
          <a:ln w="12600">
            <a:noFill/>
          </a:ln>
        </p:spPr>
      </p:pic>
      <p:sp>
        <p:nvSpPr>
          <p:cNvPr id="113" name="TextShape 2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0" y="1925280"/>
            <a:ext cx="8566920" cy="351432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Loin d’être un documentaire,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Le temps des humbles est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avant tout le récit d’une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histoire d’amour pendant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l’Unité populaire entre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Soledad et Alejandro.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15" name="LTDH_040.tif" descr="LTDH_040.tif"/>
          <p:cNvPicPr/>
          <p:nvPr/>
        </p:nvPicPr>
        <p:blipFill>
          <a:blip r:embed="rId1"/>
          <a:stretch/>
        </p:blipFill>
        <p:spPr>
          <a:xfrm>
            <a:off x="10140480" y="-1881000"/>
            <a:ext cx="12404520" cy="17546760"/>
          </a:xfrm>
          <a:prstGeom prst="rect">
            <a:avLst/>
          </a:prstGeom>
          <a:ln w="12600"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4827960" y="9798120"/>
            <a:ext cx="747792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La couverture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du </a:t>
            </a:r>
            <a:r>
              <a:rPr b="0" i="1" lang="fr-FR" sz="32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Temps des humbles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est née de cette vignette.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17" name="LTDH-709-990.jpg" descr="LTDH-709-990.jpg"/>
          <p:cNvPicPr/>
          <p:nvPr/>
        </p:nvPicPr>
        <p:blipFill>
          <a:blip r:embed="rId2"/>
          <a:stretch/>
        </p:blipFill>
        <p:spPr>
          <a:xfrm>
            <a:off x="11431440" y="0"/>
            <a:ext cx="9822600" cy="13715640"/>
          </a:xfrm>
          <a:prstGeom prst="rect">
            <a:avLst/>
          </a:prstGeom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</p:pic>
      <p:sp>
        <p:nvSpPr>
          <p:cNvPr id="118" name="CustomShape 3"/>
          <p:cNvSpPr/>
          <p:nvPr/>
        </p:nvSpPr>
        <p:spPr>
          <a:xfrm>
            <a:off x="2906280" y="6598800"/>
            <a:ext cx="747792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« Personne n’a autant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d’imagination que la vie. »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François Truffaut</a:t>
            </a: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8" dur="indefinite" restart="never" nodeType="tmRoot">
          <p:childTnLst>
            <p:seq>
              <p:cTn id="119" dur="indefinite" nodeType="mainSeq">
                <p:childTnLst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TDH_047.tif" descr="LTDH_047.tif"/>
          <p:cNvPicPr/>
          <p:nvPr/>
        </p:nvPicPr>
        <p:blipFill>
          <a:blip r:embed="rId1"/>
          <a:stretch/>
        </p:blipFill>
        <p:spPr>
          <a:xfrm>
            <a:off x="-832320" y="-875160"/>
            <a:ext cx="26594640" cy="37618560"/>
          </a:xfrm>
          <a:prstGeom prst="rect">
            <a:avLst/>
          </a:prstGeom>
          <a:ln w="12600"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18095040" y="2736720"/>
            <a:ext cx="6288480" cy="205200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La famille de Soledad déménage pour la ville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de Santiago.</a:t>
            </a:r>
            <a:endParaRPr b="0" lang="fr-FR" sz="3200" spc="-1" strike="noStrike">
              <a:latin typeface="Arial"/>
            </a:endParaRPr>
          </a:p>
        </p:txBody>
      </p:sp>
      <p:pic>
        <p:nvPicPr>
          <p:cNvPr id="121" name="LTDH_063.tif" descr="LTDH_063.tif"/>
          <p:cNvPicPr/>
          <p:nvPr/>
        </p:nvPicPr>
        <p:blipFill>
          <a:blip r:embed="rId2"/>
          <a:stretch/>
        </p:blipFill>
        <p:spPr>
          <a:xfrm>
            <a:off x="-3993120" y="-15845400"/>
            <a:ext cx="32369760" cy="45787320"/>
          </a:xfrm>
          <a:prstGeom prst="rect">
            <a:avLst/>
          </a:prstGeom>
          <a:ln w="12600">
            <a:noFill/>
          </a:ln>
        </p:spPr>
      </p:pic>
      <p:sp>
        <p:nvSpPr>
          <p:cNvPr id="122" name="TextShape 2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LTDH_064.tif" descr="LTDH_064.tif"/>
          <p:cNvPicPr/>
          <p:nvPr/>
        </p:nvPicPr>
        <p:blipFill>
          <a:blip r:embed="rId1"/>
          <a:stretch/>
        </p:blipFill>
        <p:spPr>
          <a:xfrm>
            <a:off x="-16200" y="277560"/>
            <a:ext cx="24288840" cy="9481320"/>
          </a:xfrm>
          <a:prstGeom prst="rect">
            <a:avLst/>
          </a:prstGeom>
          <a:ln w="12600"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12065040" y="13080960"/>
            <a:ext cx="24120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0473120" y="10307880"/>
            <a:ext cx="8476920" cy="3514320"/>
          </a:xfrm>
          <a:prstGeom prst="rect">
            <a:avLst/>
          </a:prstGeom>
          <a:solidFill>
            <a:srgbClr val="000000"/>
          </a:solidFill>
          <a:ln w="12600">
            <a:noFill/>
          </a:ln>
          <a:effectLst>
            <a:outerShdw dist="109979" dir="1790275">
              <a:srgbClr val="000000">
                <a:alpha val="6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Et Soledad, à 15 ans, va vivre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dans un campement de sans-logis 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fr-FR" sz="3200" spc="-1" strike="noStrike">
                <a:solidFill>
                  <a:srgbClr val="ffffff"/>
                </a:solidFill>
                <a:latin typeface="Helvetica Neue Medium"/>
                <a:ea typeface="Helvetica Neue Medium"/>
              </a:rPr>
              <a:t>où elle rencontre Alejandro…</a:t>
            </a: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fr-FR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3" dur="indefinite" restart="never" nodeType="tmRoot">
          <p:childTnLst>
            <p:seq>
              <p:cTn id="164" dur="indefinite" nodeType="mainSeq">
                <p:childTnLst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LibreOffice/7.0.6.2$MacOSX_X86_64 LibreOffice_project/144abb84a525d8e30c9dbbefa69cbbf2d8d4ae3b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fr-FR</dc:language>
  <cp:lastModifiedBy/>
  <dcterms:modified xsi:type="dcterms:W3CDTF">2021-06-30T17:40:26Z</dcterms:modified>
  <cp:revision>1</cp:revision>
  <dc:subject/>
  <dc:title/>
</cp:coreProperties>
</file>