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4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9291" y="2736342"/>
            <a:ext cx="49326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9"/>
            <a:ext cx="72136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EA1579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896"/>
                </a:lnTo>
                <a:lnTo>
                  <a:pt x="9144000" y="310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12192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3256"/>
                </a:lnTo>
                <a:lnTo>
                  <a:pt x="9144000" y="143256"/>
                </a:lnTo>
                <a:lnTo>
                  <a:pt x="9144000" y="91440"/>
                </a:lnTo>
                <a:lnTo>
                  <a:pt x="9144000" y="51816"/>
                </a:lnTo>
                <a:lnTo>
                  <a:pt x="9144000" y="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7213600" y="440435"/>
            <a:ext cx="49784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79832"/>
                </a:lnTo>
                <a:lnTo>
                  <a:pt x="3733800" y="179832"/>
                </a:lnTo>
                <a:lnTo>
                  <a:pt x="3733800" y="0"/>
                </a:lnTo>
                <a:close/>
              </a:path>
            </a:pathLst>
          </a:custGeom>
          <a:solidFill>
            <a:srgbClr val="EA1579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7209536" y="496823"/>
            <a:ext cx="475488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32"/>
                </a:moveTo>
                <a:lnTo>
                  <a:pt x="3061208" y="0"/>
                </a:lnTo>
                <a:lnTo>
                  <a:pt x="2032" y="0"/>
                </a:lnTo>
                <a:lnTo>
                  <a:pt x="0" y="2032"/>
                </a:lnTo>
                <a:lnTo>
                  <a:pt x="0" y="4572"/>
                </a:lnTo>
                <a:lnTo>
                  <a:pt x="0" y="25400"/>
                </a:lnTo>
                <a:lnTo>
                  <a:pt x="2032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159" h="128270">
                <a:moveTo>
                  <a:pt x="3566160" y="94107"/>
                </a:moveTo>
                <a:lnTo>
                  <a:pt x="3563493" y="91440"/>
                </a:lnTo>
                <a:lnTo>
                  <a:pt x="1968627" y="91440"/>
                </a:lnTo>
                <a:lnTo>
                  <a:pt x="1965960" y="94107"/>
                </a:lnTo>
                <a:lnTo>
                  <a:pt x="1965960" y="97536"/>
                </a:lnTo>
                <a:lnTo>
                  <a:pt x="1965960" y="125349"/>
                </a:lnTo>
                <a:lnTo>
                  <a:pt x="1968627" y="128016"/>
                </a:lnTo>
                <a:lnTo>
                  <a:pt x="3563493" y="128016"/>
                </a:lnTo>
                <a:lnTo>
                  <a:pt x="3566160" y="125349"/>
                </a:lnTo>
                <a:lnTo>
                  <a:pt x="3566160" y="94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g object 21"/>
          <p:cNvSpPr/>
          <p:nvPr/>
        </p:nvSpPr>
        <p:spPr>
          <a:xfrm>
            <a:off x="12059920" y="0"/>
            <a:ext cx="130387" cy="622300"/>
          </a:xfrm>
          <a:custGeom>
            <a:avLst/>
            <a:gdLst/>
            <a:ahLst/>
            <a:cxnLst/>
            <a:rect l="l" t="t" r="r" b="b"/>
            <a:pathLst>
              <a:path w="97790" h="622300">
                <a:moveTo>
                  <a:pt x="27432" y="0"/>
                </a:moveTo>
                <a:lnTo>
                  <a:pt x="0" y="0"/>
                </a:lnTo>
                <a:lnTo>
                  <a:pt x="0" y="621792"/>
                </a:lnTo>
                <a:lnTo>
                  <a:pt x="27432" y="621792"/>
                </a:lnTo>
                <a:lnTo>
                  <a:pt x="27432" y="0"/>
                </a:lnTo>
                <a:close/>
              </a:path>
              <a:path w="97790" h="622300">
                <a:moveTo>
                  <a:pt x="97536" y="0"/>
                </a:moveTo>
                <a:lnTo>
                  <a:pt x="39624" y="0"/>
                </a:lnTo>
                <a:lnTo>
                  <a:pt x="39624" y="621792"/>
                </a:lnTo>
                <a:lnTo>
                  <a:pt x="97536" y="621792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g object 22"/>
          <p:cNvSpPr/>
          <p:nvPr/>
        </p:nvSpPr>
        <p:spPr>
          <a:xfrm>
            <a:off x="12033505" y="0"/>
            <a:ext cx="12700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bg object 23"/>
          <p:cNvSpPr/>
          <p:nvPr/>
        </p:nvSpPr>
        <p:spPr>
          <a:xfrm>
            <a:off x="11966447" y="0"/>
            <a:ext cx="37253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1" y="0"/>
                </a:moveTo>
                <a:lnTo>
                  <a:pt x="0" y="0"/>
                </a:lnTo>
                <a:lnTo>
                  <a:pt x="0" y="621791"/>
                </a:lnTo>
                <a:lnTo>
                  <a:pt x="27431" y="621791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" name="bg object 24"/>
          <p:cNvSpPr/>
          <p:nvPr/>
        </p:nvSpPr>
        <p:spPr>
          <a:xfrm>
            <a:off x="11887200" y="0"/>
            <a:ext cx="73659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bg object 25"/>
          <p:cNvSpPr/>
          <p:nvPr/>
        </p:nvSpPr>
        <p:spPr>
          <a:xfrm>
            <a:off x="11830305" y="0"/>
            <a:ext cx="12700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3" y="0"/>
                </a:moveTo>
                <a:lnTo>
                  <a:pt x="0" y="0"/>
                </a:lnTo>
                <a:lnTo>
                  <a:pt x="0" y="585215"/>
                </a:lnTo>
                <a:lnTo>
                  <a:pt x="9143" y="585215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588" y="2578355"/>
            <a:ext cx="10960945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9292" y="3018282"/>
            <a:ext cx="106734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e.gouv.fr/particuliers/impot-revenu" TargetMode="External"/><Relationship Id="rId2" Type="http://schemas.openxmlformats.org/officeDocument/2006/relationships/hyperlink" Target="https://www.economie.gouv.fr/particuliers/france-servic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www.cohesion-territoires.gouv.fr/inclusion-numerique-favoriser-lapprentissage-du-numerique-et-developper-les-usag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jp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11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rjMfKJzv8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2192000" cy="4209415"/>
            <a:chOff x="0" y="0"/>
            <a:chExt cx="9144000" cy="4209415"/>
          </a:xfrm>
        </p:grpSpPr>
        <p:sp>
          <p:nvSpPr>
            <p:cNvPr id="3" name="object 3"/>
            <p:cNvSpPr/>
            <p:nvPr/>
          </p:nvSpPr>
          <p:spPr>
            <a:xfrm>
              <a:off x="5410200" y="3810000"/>
              <a:ext cx="3733800" cy="91440"/>
            </a:xfrm>
            <a:custGeom>
              <a:avLst/>
              <a:gdLst/>
              <a:ahLst/>
              <a:cxnLst/>
              <a:rect l="l" t="t" r="r" b="b"/>
              <a:pathLst>
                <a:path w="3733800" h="91439">
                  <a:moveTo>
                    <a:pt x="373380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3733800" y="91439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0200" y="3896867"/>
              <a:ext cx="3733800" cy="192405"/>
            </a:xfrm>
            <a:custGeom>
              <a:avLst/>
              <a:gdLst/>
              <a:ahLst/>
              <a:cxnLst/>
              <a:rect l="l" t="t" r="r" b="b"/>
              <a:pathLst>
                <a:path w="3733800" h="192404">
                  <a:moveTo>
                    <a:pt x="3733800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3733800" y="192023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EA157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4114800"/>
              <a:ext cx="3733800" cy="9525"/>
            </a:xfrm>
            <a:custGeom>
              <a:avLst/>
              <a:gdLst/>
              <a:ahLst/>
              <a:cxnLst/>
              <a:rect l="l" t="t" r="r" b="b"/>
              <a:pathLst>
                <a:path w="3733800" h="9525">
                  <a:moveTo>
                    <a:pt x="3733800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3733800" y="9143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EA1579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4165091"/>
              <a:ext cx="1965960" cy="18415"/>
            </a:xfrm>
            <a:custGeom>
              <a:avLst/>
              <a:gdLst/>
              <a:ahLst/>
              <a:cxnLst/>
              <a:rect l="l" t="t" r="r" b="b"/>
              <a:pathLst>
                <a:path w="1965959" h="18414">
                  <a:moveTo>
                    <a:pt x="1965959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965959" y="18287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EA157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4200144"/>
              <a:ext cx="1965960" cy="9525"/>
            </a:xfrm>
            <a:custGeom>
              <a:avLst/>
              <a:gdLst/>
              <a:ahLst/>
              <a:cxnLst/>
              <a:rect l="l" t="t" r="r" b="b"/>
              <a:pathLst>
                <a:path w="1965959" h="9525">
                  <a:moveTo>
                    <a:pt x="1965959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1965959" y="9143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EA1579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3962400"/>
              <a:ext cx="3566160" cy="135890"/>
            </a:xfrm>
            <a:custGeom>
              <a:avLst/>
              <a:gdLst/>
              <a:ahLst/>
              <a:cxnLst/>
              <a:rect l="l" t="t" r="r" b="b"/>
              <a:pathLst>
                <a:path w="3566159" h="135889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35889">
                  <a:moveTo>
                    <a:pt x="3566160" y="101727"/>
                  </a:moveTo>
                  <a:lnTo>
                    <a:pt x="3563493" y="99060"/>
                  </a:lnTo>
                  <a:lnTo>
                    <a:pt x="1968627" y="99060"/>
                  </a:lnTo>
                  <a:lnTo>
                    <a:pt x="1965960" y="101727"/>
                  </a:lnTo>
                  <a:lnTo>
                    <a:pt x="1965960" y="105156"/>
                  </a:lnTo>
                  <a:lnTo>
                    <a:pt x="1965960" y="132969"/>
                  </a:lnTo>
                  <a:lnTo>
                    <a:pt x="1968627" y="135636"/>
                  </a:lnTo>
                  <a:lnTo>
                    <a:pt x="3563493" y="135636"/>
                  </a:lnTo>
                  <a:lnTo>
                    <a:pt x="3566160" y="132969"/>
                  </a:lnTo>
                  <a:lnTo>
                    <a:pt x="3566160" y="101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816096"/>
              <a:ext cx="9144000" cy="78105"/>
            </a:xfrm>
            <a:custGeom>
              <a:avLst/>
              <a:gdLst/>
              <a:ahLst/>
              <a:cxnLst/>
              <a:rect l="l" t="t" r="r" b="b"/>
              <a:pathLst>
                <a:path w="9144000" h="78104">
                  <a:moveTo>
                    <a:pt x="0" y="77723"/>
                  </a:moveTo>
                  <a:lnTo>
                    <a:pt x="9144000" y="7772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723"/>
                  </a:lnTo>
                  <a:close/>
                </a:path>
              </a:pathLst>
            </a:custGeom>
            <a:solidFill>
              <a:srgbClr val="EA157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701795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6414516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6414516" y="114300"/>
                  </a:lnTo>
                  <a:lnTo>
                    <a:pt x="6414516" y="188976"/>
                  </a:lnTo>
                  <a:lnTo>
                    <a:pt x="9144000" y="188976"/>
                  </a:lnTo>
                  <a:lnTo>
                    <a:pt x="9144000" y="1143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0" cy="3702050"/>
            </a:xfrm>
            <a:custGeom>
              <a:avLst/>
              <a:gdLst/>
              <a:ahLst/>
              <a:cxnLst/>
              <a:rect l="l" t="t" r="r" b="b"/>
              <a:pathLst>
                <a:path w="9144000" h="3702050">
                  <a:moveTo>
                    <a:pt x="9144000" y="0"/>
                  </a:moveTo>
                  <a:lnTo>
                    <a:pt x="0" y="0"/>
                  </a:lnTo>
                  <a:lnTo>
                    <a:pt x="0" y="3701796"/>
                  </a:lnTo>
                  <a:lnTo>
                    <a:pt x="9144000" y="37017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E5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France</a:t>
            </a:r>
            <a:r>
              <a:rPr spc="-40" dirty="0"/>
              <a:t> </a:t>
            </a:r>
            <a:r>
              <a:rPr dirty="0"/>
              <a:t>Services</a:t>
            </a:r>
            <a:r>
              <a:rPr spc="-70" dirty="0"/>
              <a:t> </a:t>
            </a:r>
            <a:r>
              <a:rPr spc="-5" dirty="0"/>
              <a:t>et</a:t>
            </a:r>
            <a:r>
              <a:rPr dirty="0"/>
              <a:t> </a:t>
            </a:r>
            <a:r>
              <a:rPr spc="-5" dirty="0"/>
              <a:t>Médiathèques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59941" y="3251961"/>
            <a:ext cx="6974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3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accompagnement</a:t>
            </a:r>
            <a:r>
              <a:rPr sz="36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au</a:t>
            </a:r>
            <a:r>
              <a:rPr sz="36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quotidien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4800" y="3885945"/>
            <a:ext cx="11663680" cy="2659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4E5B6E"/>
                </a:solidFill>
                <a:latin typeface="Trebuchet MS"/>
                <a:cs typeface="Trebuchet MS"/>
              </a:rPr>
              <a:t>Inclusion</a:t>
            </a:r>
            <a:r>
              <a:rPr sz="2400" spc="-15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E5B6E"/>
                </a:solidFill>
                <a:latin typeface="Trebuchet MS"/>
                <a:cs typeface="Trebuchet MS"/>
              </a:rPr>
              <a:t>numérique</a:t>
            </a:r>
            <a:r>
              <a:rPr sz="2400" spc="5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E5B6E"/>
                </a:solidFill>
                <a:latin typeface="Trebuchet MS"/>
                <a:cs typeface="Trebuchet MS"/>
              </a:rPr>
              <a:t>:</a:t>
            </a:r>
            <a:endParaRPr sz="2400" dirty="0">
              <a:latin typeface="Trebuchet MS"/>
              <a:cs typeface="Trebuchet MS"/>
            </a:endParaRPr>
          </a:p>
          <a:p>
            <a:pPr marL="12700"/>
            <a:r>
              <a:rPr sz="2400" spc="-10" dirty="0">
                <a:solidFill>
                  <a:srgbClr val="4E5B6E"/>
                </a:solidFill>
                <a:latin typeface="Trebuchet MS"/>
                <a:cs typeface="Trebuchet MS"/>
              </a:rPr>
              <a:t>accompagnement,</a:t>
            </a:r>
            <a:r>
              <a:rPr sz="2400" spc="20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E5B6E"/>
                </a:solidFill>
                <a:latin typeface="Trebuchet MS"/>
                <a:cs typeface="Trebuchet MS"/>
              </a:rPr>
              <a:t>formation…</a:t>
            </a:r>
            <a:r>
              <a:rPr sz="2400" spc="15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E5B6E"/>
                </a:solidFill>
                <a:latin typeface="Trebuchet MS"/>
                <a:cs typeface="Trebuchet MS"/>
              </a:rPr>
              <a:t>où</a:t>
            </a:r>
            <a:endParaRPr sz="2400" dirty="0">
              <a:latin typeface="Trebuchet MS"/>
              <a:cs typeface="Trebuchet MS"/>
            </a:endParaRPr>
          </a:p>
          <a:p>
            <a:pPr marL="12700"/>
            <a:r>
              <a:rPr sz="2400" spc="-5" dirty="0">
                <a:solidFill>
                  <a:srgbClr val="4E5B6E"/>
                </a:solidFill>
                <a:latin typeface="Trebuchet MS"/>
                <a:cs typeface="Trebuchet MS"/>
              </a:rPr>
              <a:t>placer </a:t>
            </a:r>
            <a:r>
              <a:rPr sz="2400" dirty="0">
                <a:solidFill>
                  <a:srgbClr val="4E5B6E"/>
                </a:solidFill>
                <a:latin typeface="Trebuchet MS"/>
                <a:cs typeface="Trebuchet MS"/>
              </a:rPr>
              <a:t>le</a:t>
            </a:r>
            <a:r>
              <a:rPr sz="2400" spc="-20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E5B6E"/>
                </a:solidFill>
                <a:latin typeface="Trebuchet MS"/>
                <a:cs typeface="Trebuchet MS"/>
              </a:rPr>
              <a:t>curseur </a:t>
            </a:r>
            <a:r>
              <a:rPr sz="2400" dirty="0">
                <a:solidFill>
                  <a:srgbClr val="4E5B6E"/>
                </a:solidFill>
                <a:latin typeface="Trebuchet MS"/>
                <a:cs typeface="Trebuchet MS"/>
              </a:rPr>
              <a:t>?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 dirty="0">
              <a:latin typeface="Trebuchet MS"/>
              <a:cs typeface="Trebuchet MS"/>
            </a:endParaRPr>
          </a:p>
          <a:p>
            <a:pPr>
              <a:spcBef>
                <a:spcPts val="5"/>
              </a:spcBef>
            </a:pPr>
            <a:endParaRPr sz="2550" dirty="0">
              <a:latin typeface="Trebuchet MS"/>
              <a:cs typeface="Trebuchet MS"/>
            </a:endParaRPr>
          </a:p>
          <a:p>
            <a:pPr marR="5080" algn="r"/>
            <a:r>
              <a:rPr sz="2200" spc="-5" dirty="0">
                <a:solidFill>
                  <a:srgbClr val="F173AE"/>
                </a:solidFill>
                <a:latin typeface="Trebuchet MS"/>
                <a:cs typeface="Trebuchet MS"/>
              </a:rPr>
              <a:t>CONGR</a:t>
            </a:r>
            <a:r>
              <a:rPr lang="fr-FR" sz="2200" spc="-5" dirty="0">
                <a:solidFill>
                  <a:srgbClr val="F173AE"/>
                </a:solidFill>
                <a:latin typeface="Trebuchet MS"/>
                <a:cs typeface="Trebuchet MS"/>
              </a:rPr>
              <a:t>È</a:t>
            </a:r>
            <a:r>
              <a:rPr sz="2200" spc="-5" dirty="0">
                <a:solidFill>
                  <a:srgbClr val="F173AE"/>
                </a:solidFill>
                <a:latin typeface="Trebuchet MS"/>
                <a:cs typeface="Trebuchet MS"/>
              </a:rPr>
              <a:t>S</a:t>
            </a:r>
            <a:r>
              <a:rPr sz="2200" spc="-150" dirty="0">
                <a:solidFill>
                  <a:srgbClr val="F173AE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173AE"/>
                </a:solidFill>
                <a:latin typeface="Trebuchet MS"/>
                <a:cs typeface="Trebuchet MS"/>
              </a:rPr>
              <a:t>ABF</a:t>
            </a:r>
            <a:r>
              <a:rPr sz="2200" spc="-55" dirty="0">
                <a:solidFill>
                  <a:srgbClr val="F173AE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173AE"/>
                </a:solidFill>
                <a:latin typeface="Trebuchet MS"/>
                <a:cs typeface="Trebuchet MS"/>
              </a:rPr>
              <a:t>2021</a:t>
            </a:r>
            <a:endParaRPr sz="2200" dirty="0">
              <a:latin typeface="Trebuchet MS"/>
              <a:cs typeface="Trebuchet MS"/>
            </a:endParaRPr>
          </a:p>
          <a:p>
            <a:pPr marL="3759835" algn="r">
              <a:spcBef>
                <a:spcPts val="300"/>
              </a:spcBef>
            </a:pPr>
            <a:r>
              <a:rPr sz="2200" spc="-5" dirty="0" err="1">
                <a:solidFill>
                  <a:srgbClr val="F173AE"/>
                </a:solidFill>
                <a:latin typeface="Trebuchet MS"/>
                <a:cs typeface="Trebuchet MS"/>
              </a:rPr>
              <a:t>Bibliothèques</a:t>
            </a:r>
            <a:r>
              <a:rPr sz="2200" spc="10" dirty="0">
                <a:solidFill>
                  <a:srgbClr val="F173AE"/>
                </a:solidFill>
                <a:latin typeface="Trebuchet MS"/>
                <a:cs typeface="Trebuchet MS"/>
              </a:rPr>
              <a:t> </a:t>
            </a:r>
            <a:r>
              <a:rPr sz="2200" spc="-10" dirty="0" err="1">
                <a:solidFill>
                  <a:srgbClr val="F173AE"/>
                </a:solidFill>
                <a:latin typeface="Trebuchet MS"/>
                <a:cs typeface="Trebuchet MS"/>
              </a:rPr>
              <a:t>inclusives</a:t>
            </a:r>
            <a:r>
              <a:rPr lang="fr-FR" sz="2200" spc="-10" dirty="0">
                <a:solidFill>
                  <a:srgbClr val="F173AE"/>
                </a:solidFill>
                <a:latin typeface="Trebuchet MS"/>
                <a:cs typeface="Trebuchet MS"/>
              </a:rPr>
              <a:t> et</a:t>
            </a:r>
            <a:r>
              <a:rPr sz="2200" spc="-20" dirty="0">
                <a:solidFill>
                  <a:srgbClr val="F173AE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173AE"/>
                </a:solidFill>
                <a:latin typeface="Trebuchet MS"/>
                <a:cs typeface="Trebuchet MS"/>
              </a:rPr>
              <a:t>solidaires</a:t>
            </a:r>
            <a:r>
              <a:rPr sz="2200" dirty="0">
                <a:solidFill>
                  <a:srgbClr val="F173AE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173AE"/>
                </a:solidFill>
                <a:latin typeface="Trebuchet MS"/>
                <a:cs typeface="Trebuchet MS"/>
              </a:rPr>
              <a:t>?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200" y="1029715"/>
            <a:ext cx="2279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5" dirty="0">
                <a:solidFill>
                  <a:srgbClr val="4E5B6E"/>
                </a:solidFill>
              </a:rPr>
              <a:t>Au</a:t>
            </a:r>
            <a:r>
              <a:rPr sz="1800" b="1" spc="-55" dirty="0">
                <a:solidFill>
                  <a:srgbClr val="4E5B6E"/>
                </a:solidFill>
              </a:rPr>
              <a:t> </a:t>
            </a:r>
            <a:r>
              <a:rPr sz="1800" b="1" dirty="0">
                <a:solidFill>
                  <a:srgbClr val="4E5B6E"/>
                </a:solidFill>
              </a:rPr>
              <a:t>quotidien,</a:t>
            </a:r>
            <a:r>
              <a:rPr sz="1800" b="1" spc="-55" dirty="0">
                <a:solidFill>
                  <a:srgbClr val="4E5B6E"/>
                </a:solidFill>
              </a:rPr>
              <a:t> </a:t>
            </a:r>
            <a:r>
              <a:rPr sz="1800" b="1" spc="-10" dirty="0">
                <a:solidFill>
                  <a:srgbClr val="4E5B6E"/>
                </a:solidFill>
              </a:rPr>
              <a:t>France</a:t>
            </a:r>
            <a:endParaRPr sz="1800"/>
          </a:p>
          <a:p>
            <a:pPr marL="12700"/>
            <a:r>
              <a:rPr sz="1800" b="1" dirty="0">
                <a:solidFill>
                  <a:srgbClr val="4E5B6E"/>
                </a:solidFill>
              </a:rPr>
              <a:t>Services</a:t>
            </a:r>
            <a:r>
              <a:rPr sz="1800" b="1" spc="-30" dirty="0">
                <a:solidFill>
                  <a:srgbClr val="4E5B6E"/>
                </a:solidFill>
              </a:rPr>
              <a:t> </a:t>
            </a:r>
            <a:r>
              <a:rPr sz="1800" b="1" dirty="0">
                <a:solidFill>
                  <a:srgbClr val="4E5B6E"/>
                </a:solidFill>
              </a:rPr>
              <a:t>c’est…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966331" y="1052576"/>
            <a:ext cx="3201035" cy="55463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960"/>
              </a:lnSpc>
              <a:spcBef>
                <a:spcPts val="325"/>
              </a:spcBef>
            </a:pPr>
            <a:r>
              <a:rPr sz="1000" spc="-10" dirty="0">
                <a:latin typeface="Trebuchet MS"/>
                <a:cs typeface="Trebuchet MS"/>
              </a:rPr>
              <a:t>Les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agents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France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services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sont formés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pour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apporter 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des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réponses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adaptées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à</a:t>
            </a:r>
            <a:r>
              <a:rPr sz="1000" spc="-10" dirty="0">
                <a:latin typeface="Trebuchet MS"/>
                <a:cs typeface="Trebuchet MS"/>
              </a:rPr>
              <a:t> chaque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situation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individuelle. 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Ils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délivrent</a:t>
            </a:r>
            <a:r>
              <a:rPr sz="1000" spc="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une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offre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diversifiée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de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prestations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dans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le </a:t>
            </a:r>
            <a:r>
              <a:rPr sz="1000" spc="-29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champ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des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u="sng" spc="-5" dirty="0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Trebuchet MS"/>
                <a:cs typeface="Trebuchet MS"/>
                <a:hlinkClick r:id="rId2"/>
              </a:rPr>
              <a:t>services</a:t>
            </a:r>
            <a:r>
              <a:rPr sz="1000" u="sng" spc="5" dirty="0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000" u="sng" spc="-5" dirty="0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Trebuchet MS"/>
                <a:cs typeface="Trebuchet MS"/>
                <a:hlinkClick r:id="rId2"/>
              </a:rPr>
              <a:t>cités-dessus</a:t>
            </a:r>
            <a:r>
              <a:rPr sz="1000" spc="25" dirty="0">
                <a:solidFill>
                  <a:srgbClr val="EB8703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: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6331" y="1738376"/>
            <a:ext cx="3217545" cy="439985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335"/>
              </a:spcBef>
              <a:buClr>
                <a:srgbClr val="FDB809"/>
              </a:buClr>
              <a:buFont typeface="Arial MT"/>
              <a:buChar char="•"/>
              <a:tabLst>
                <a:tab pos="95250" algn="l"/>
              </a:tabLst>
            </a:pPr>
            <a:r>
              <a:rPr sz="1000" spc="-5" dirty="0">
                <a:latin typeface="Trebuchet MS"/>
                <a:cs typeface="Trebuchet MS"/>
              </a:rPr>
              <a:t>une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information</a:t>
            </a:r>
            <a:r>
              <a:rPr sz="1000" dirty="0">
                <a:latin typeface="Trebuchet MS"/>
                <a:cs typeface="Trebuchet MS"/>
              </a:rPr>
              <a:t> de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premier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niveau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(réponses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aux 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questions,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accompagnement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des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démarches </a:t>
            </a:r>
            <a:r>
              <a:rPr sz="1000" spc="-29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  <a:hlinkClick r:id="rId3"/>
              </a:rPr>
              <a:t>administratives </a:t>
            </a:r>
            <a:r>
              <a:rPr sz="1000" dirty="0">
                <a:latin typeface="Trebuchet MS"/>
                <a:cs typeface="Trebuchet MS"/>
                <a:hlinkClick r:id="rId3"/>
              </a:rPr>
              <a:t>du quotidien </a:t>
            </a:r>
            <a:r>
              <a:rPr sz="1000" spc="-10" dirty="0">
                <a:latin typeface="Trebuchet MS"/>
                <a:cs typeface="Trebuchet MS"/>
                <a:hlinkClick r:id="rId3"/>
              </a:rPr>
              <a:t>comme la</a:t>
            </a:r>
            <a:r>
              <a:rPr sz="1000" spc="-10" dirty="0">
                <a:solidFill>
                  <a:srgbClr val="EB8703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000" u="sng" spc="-5" dirty="0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Trebuchet MS"/>
                <a:cs typeface="Trebuchet MS"/>
                <a:hlinkClick r:id="rId3"/>
              </a:rPr>
              <a:t>déclaration </a:t>
            </a:r>
            <a:r>
              <a:rPr sz="1000" u="sng" dirty="0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Trebuchet MS"/>
                <a:cs typeface="Trebuchet MS"/>
                <a:hlinkClick r:id="rId3"/>
              </a:rPr>
              <a:t>de </a:t>
            </a:r>
            <a:r>
              <a:rPr sz="1000" spc="5" dirty="0">
                <a:solidFill>
                  <a:srgbClr val="EB8703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000" u="sng" spc="-5" dirty="0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Trebuchet MS"/>
                <a:cs typeface="Trebuchet MS"/>
                <a:hlinkClick r:id="rId3"/>
              </a:rPr>
              <a:t>revenus</a:t>
            </a:r>
            <a:r>
              <a:rPr sz="1000" spc="-5" dirty="0">
                <a:latin typeface="Trebuchet MS"/>
                <a:cs typeface="Trebuchet MS"/>
                <a:hlinkClick r:id="rId3"/>
              </a:rPr>
              <a:t>,</a:t>
            </a:r>
            <a:r>
              <a:rPr sz="1000" dirty="0">
                <a:latin typeface="Trebuchet MS"/>
                <a:cs typeface="Trebuchet MS"/>
                <a:hlinkClick r:id="rId3"/>
              </a:rPr>
              <a:t> </a:t>
            </a:r>
            <a:r>
              <a:rPr sz="1000" spc="-10" dirty="0">
                <a:latin typeface="Trebuchet MS"/>
                <a:cs typeface="Trebuchet MS"/>
                <a:hlinkClick r:id="rId3"/>
              </a:rPr>
              <a:t>la</a:t>
            </a:r>
            <a:r>
              <a:rPr sz="1000" spc="-5" dirty="0">
                <a:latin typeface="Trebuchet MS"/>
                <a:cs typeface="Trebuchet MS"/>
                <a:hlinkClick r:id="rId3"/>
              </a:rPr>
              <a:t> gestion</a:t>
            </a:r>
            <a:r>
              <a:rPr sz="1000" dirty="0">
                <a:latin typeface="Trebuchet MS"/>
                <a:cs typeface="Trebuchet MS"/>
                <a:hlinkClick r:id="rId3"/>
              </a:rPr>
              <a:t> du</a:t>
            </a:r>
            <a:r>
              <a:rPr sz="1000" spc="5" dirty="0">
                <a:latin typeface="Trebuchet MS"/>
                <a:cs typeface="Trebuchet MS"/>
                <a:hlinkClick r:id="rId3"/>
              </a:rPr>
              <a:t> </a:t>
            </a:r>
            <a:r>
              <a:rPr sz="1000" spc="-5" dirty="0">
                <a:latin typeface="Trebuchet MS"/>
                <a:cs typeface="Trebuchet MS"/>
                <a:hlinkClick r:id="rId3"/>
              </a:rPr>
              <a:t>prélèvement</a:t>
            </a:r>
            <a:r>
              <a:rPr sz="1000" dirty="0">
                <a:latin typeface="Trebuchet MS"/>
                <a:cs typeface="Trebuchet MS"/>
                <a:hlinkClick r:id="rId3"/>
              </a:rPr>
              <a:t> </a:t>
            </a:r>
            <a:r>
              <a:rPr sz="1000" spc="-5" dirty="0">
                <a:latin typeface="Trebuchet MS"/>
                <a:cs typeface="Trebuchet MS"/>
                <a:hlinkClick r:id="rId3"/>
              </a:rPr>
              <a:t>à</a:t>
            </a:r>
            <a:r>
              <a:rPr sz="1000" dirty="0">
                <a:latin typeface="Trebuchet MS"/>
                <a:cs typeface="Trebuchet MS"/>
                <a:hlinkClick r:id="rId3"/>
              </a:rPr>
              <a:t> </a:t>
            </a:r>
            <a:r>
              <a:rPr sz="1000" spc="-10" dirty="0">
                <a:latin typeface="Trebuchet MS"/>
                <a:cs typeface="Trebuchet MS"/>
                <a:hlinkClick r:id="rId3"/>
              </a:rPr>
              <a:t>la</a:t>
            </a:r>
            <a:r>
              <a:rPr sz="1000" spc="-5" dirty="0">
                <a:latin typeface="Trebuchet MS"/>
                <a:cs typeface="Trebuchet MS"/>
                <a:hlinkClick r:id="rId3"/>
              </a:rPr>
              <a:t> source,</a:t>
            </a:r>
            <a:r>
              <a:rPr sz="1000" dirty="0">
                <a:latin typeface="Trebuchet MS"/>
                <a:cs typeface="Trebuchet MS"/>
                <a:hlinkClick r:id="rId3"/>
              </a:rPr>
              <a:t> le 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renouvellement des papiers d’identité, </a:t>
            </a:r>
            <a:r>
              <a:rPr sz="1000" dirty="0">
                <a:latin typeface="Trebuchet MS"/>
                <a:cs typeface="Trebuchet MS"/>
              </a:rPr>
              <a:t>du </a:t>
            </a:r>
            <a:r>
              <a:rPr sz="1000" spc="-5" dirty="0">
                <a:latin typeface="Trebuchet MS"/>
                <a:cs typeface="Trebuchet MS"/>
              </a:rPr>
              <a:t>permis </a:t>
            </a:r>
            <a:r>
              <a:rPr sz="1000" dirty="0">
                <a:latin typeface="Trebuchet MS"/>
                <a:cs typeface="Trebuchet MS"/>
              </a:rPr>
              <a:t>de 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conduire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et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de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la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carte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grise...)</a:t>
            </a:r>
            <a:endParaRPr sz="1000">
              <a:latin typeface="Trebuchet MS"/>
              <a:cs typeface="Trebuchet MS"/>
            </a:endParaRPr>
          </a:p>
          <a:p>
            <a:pPr>
              <a:spcBef>
                <a:spcPts val="50"/>
              </a:spcBef>
              <a:buClr>
                <a:srgbClr val="FDB809"/>
              </a:buClr>
              <a:buFont typeface="Arial MT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5715" algn="just">
              <a:lnSpc>
                <a:spcPct val="80100"/>
              </a:lnSpc>
              <a:buClr>
                <a:srgbClr val="FDB809"/>
              </a:buClr>
              <a:buFont typeface="Arial MT"/>
              <a:buChar char="•"/>
              <a:tabLst>
                <a:tab pos="95250" algn="l"/>
              </a:tabLst>
            </a:pPr>
            <a:r>
              <a:rPr sz="1000" dirty="0">
                <a:latin typeface="Trebuchet MS"/>
                <a:cs typeface="Trebuchet MS"/>
              </a:rPr>
              <a:t>un</a:t>
            </a:r>
            <a:r>
              <a:rPr sz="1000" dirty="0">
                <a:solidFill>
                  <a:srgbClr val="EB8703"/>
                </a:solidFill>
                <a:latin typeface="Trebuchet MS"/>
                <a:cs typeface="Trebuchet MS"/>
              </a:rPr>
              <a:t> </a:t>
            </a:r>
            <a:r>
              <a:rPr sz="1000" u="sng" spc="-5" dirty="0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Trebuchet MS"/>
                <a:cs typeface="Trebuchet MS"/>
                <a:hlinkClick r:id="rId4"/>
              </a:rPr>
              <a:t>accompagnement au numérique</a:t>
            </a:r>
            <a:r>
              <a:rPr sz="1000" spc="-5" dirty="0">
                <a:solidFill>
                  <a:srgbClr val="EB8703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pour </a:t>
            </a:r>
            <a:r>
              <a:rPr sz="1000" dirty="0">
                <a:latin typeface="Trebuchet MS"/>
                <a:cs typeface="Trebuchet MS"/>
              </a:rPr>
              <a:t>en </a:t>
            </a:r>
            <a:r>
              <a:rPr sz="1000" spc="-5" dirty="0">
                <a:latin typeface="Trebuchet MS"/>
                <a:cs typeface="Trebuchet MS"/>
              </a:rPr>
              <a:t>favoriser 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l'apprentissage et </a:t>
            </a:r>
            <a:r>
              <a:rPr sz="1000" dirty="0">
                <a:latin typeface="Trebuchet MS"/>
                <a:cs typeface="Trebuchet MS"/>
              </a:rPr>
              <a:t>en </a:t>
            </a:r>
            <a:r>
              <a:rPr sz="1000" spc="-5" dirty="0">
                <a:latin typeface="Trebuchet MS"/>
                <a:cs typeface="Trebuchet MS"/>
              </a:rPr>
              <a:t>développer les usages (création 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d’une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adresse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e-mail,</a:t>
            </a:r>
            <a:r>
              <a:rPr sz="1000" spc="-5" dirty="0">
                <a:latin typeface="Trebuchet MS"/>
                <a:cs typeface="Trebuchet MS"/>
              </a:rPr>
              <a:t> impression</a:t>
            </a:r>
            <a:r>
              <a:rPr sz="1000" dirty="0">
                <a:latin typeface="Trebuchet MS"/>
                <a:cs typeface="Trebuchet MS"/>
              </a:rPr>
              <a:t> ou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scan</a:t>
            </a:r>
            <a:r>
              <a:rPr sz="1000" dirty="0">
                <a:latin typeface="Trebuchet MS"/>
                <a:cs typeface="Trebuchet MS"/>
              </a:rPr>
              <a:t> de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pièces </a:t>
            </a:r>
            <a:r>
              <a:rPr sz="1000" spc="-29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nécessaires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à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la</a:t>
            </a:r>
            <a:r>
              <a:rPr sz="1000" spc="-5" dirty="0">
                <a:latin typeface="Trebuchet MS"/>
                <a:cs typeface="Trebuchet MS"/>
              </a:rPr>
              <a:t> constitution</a:t>
            </a:r>
            <a:r>
              <a:rPr sz="1000" dirty="0">
                <a:latin typeface="Trebuchet MS"/>
                <a:cs typeface="Trebuchet MS"/>
              </a:rPr>
              <a:t> de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dossiers 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administratifs...)</a:t>
            </a:r>
            <a:endParaRPr sz="1000">
              <a:latin typeface="Trebuchet MS"/>
              <a:cs typeface="Trebuchet MS"/>
            </a:endParaRPr>
          </a:p>
          <a:p>
            <a:pPr>
              <a:spcBef>
                <a:spcPts val="50"/>
              </a:spcBef>
              <a:buClr>
                <a:srgbClr val="FDB809"/>
              </a:buClr>
              <a:buFont typeface="Arial MT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5080" algn="just">
              <a:lnSpc>
                <a:spcPct val="80000"/>
              </a:lnSpc>
              <a:buClr>
                <a:srgbClr val="FDB809"/>
              </a:buClr>
              <a:buFont typeface="Arial MT"/>
              <a:buChar char="•"/>
              <a:tabLst>
                <a:tab pos="95250" algn="l"/>
              </a:tabLst>
            </a:pPr>
            <a:r>
              <a:rPr sz="1000" spc="-5" dirty="0">
                <a:latin typeface="Trebuchet MS"/>
                <a:cs typeface="Trebuchet MS"/>
              </a:rPr>
              <a:t>une aide aux démarches </a:t>
            </a:r>
            <a:r>
              <a:rPr sz="1000" dirty="0">
                <a:latin typeface="Trebuchet MS"/>
                <a:cs typeface="Trebuchet MS"/>
              </a:rPr>
              <a:t>en </a:t>
            </a:r>
            <a:r>
              <a:rPr sz="1000" spc="-5" dirty="0">
                <a:latin typeface="Trebuchet MS"/>
                <a:cs typeface="Trebuchet MS"/>
              </a:rPr>
              <a:t>ligne (navigation sur les 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sites des opérateurs, simulation d'allocations, demande 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de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documents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en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ligne...)</a:t>
            </a:r>
            <a:endParaRPr sz="1000">
              <a:latin typeface="Trebuchet MS"/>
              <a:cs typeface="Trebuchet MS"/>
            </a:endParaRPr>
          </a:p>
          <a:p>
            <a:pPr>
              <a:spcBef>
                <a:spcPts val="50"/>
              </a:spcBef>
              <a:buClr>
                <a:srgbClr val="FDB809"/>
              </a:buClr>
              <a:buFont typeface="Arial MT"/>
              <a:buChar char="•"/>
            </a:pPr>
            <a:endParaRPr sz="1300">
              <a:latin typeface="Trebuchet MS"/>
              <a:cs typeface="Trebuchet MS"/>
            </a:endParaRPr>
          </a:p>
          <a:p>
            <a:pPr marL="12700" marR="88900" algn="just">
              <a:lnSpc>
                <a:spcPct val="80000"/>
              </a:lnSpc>
              <a:buClr>
                <a:srgbClr val="FDB809"/>
              </a:buClr>
              <a:buFont typeface="Arial MT"/>
              <a:buChar char="•"/>
              <a:tabLst>
                <a:tab pos="95250" algn="l"/>
              </a:tabLst>
            </a:pPr>
            <a:r>
              <a:rPr sz="1000" spc="-10" dirty="0">
                <a:latin typeface="Trebuchet MS"/>
                <a:cs typeface="Trebuchet MS"/>
              </a:rPr>
              <a:t>des </a:t>
            </a:r>
            <a:r>
              <a:rPr sz="1000" spc="-5" dirty="0">
                <a:latin typeface="Trebuchet MS"/>
                <a:cs typeface="Trebuchet MS"/>
              </a:rPr>
              <a:t>prestations de </a:t>
            </a:r>
            <a:r>
              <a:rPr sz="1000" spc="-10" dirty="0">
                <a:latin typeface="Trebuchet MS"/>
                <a:cs typeface="Trebuchet MS"/>
              </a:rPr>
              <a:t>conseils pour la </a:t>
            </a:r>
            <a:r>
              <a:rPr sz="1000" spc="-5" dirty="0">
                <a:latin typeface="Trebuchet MS"/>
                <a:cs typeface="Trebuchet MS"/>
              </a:rPr>
              <a:t>résolution </a:t>
            </a:r>
            <a:r>
              <a:rPr sz="1000" spc="-10" dirty="0">
                <a:latin typeface="Trebuchet MS"/>
                <a:cs typeface="Trebuchet MS"/>
              </a:rPr>
              <a:t>des </a:t>
            </a:r>
            <a:r>
              <a:rPr sz="1000" spc="-5" dirty="0">
                <a:latin typeface="Trebuchet MS"/>
                <a:cs typeface="Trebuchet MS"/>
              </a:rPr>
              <a:t>cas 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complexes </a:t>
            </a:r>
            <a:r>
              <a:rPr sz="1000" spc="-5" dirty="0">
                <a:latin typeface="Trebuchet MS"/>
                <a:cs typeface="Trebuchet MS"/>
              </a:rPr>
              <a:t>en </a:t>
            </a:r>
            <a:r>
              <a:rPr sz="1000" spc="-10" dirty="0">
                <a:latin typeface="Trebuchet MS"/>
                <a:cs typeface="Trebuchet MS"/>
              </a:rPr>
              <a:t>s'appuyant </a:t>
            </a:r>
            <a:r>
              <a:rPr sz="1000" spc="-5" dirty="0">
                <a:latin typeface="Trebuchet MS"/>
                <a:cs typeface="Trebuchet MS"/>
              </a:rPr>
              <a:t>sur un </a:t>
            </a:r>
            <a:r>
              <a:rPr sz="1000" spc="-10" dirty="0">
                <a:latin typeface="Trebuchet MS"/>
                <a:cs typeface="Trebuchet MS"/>
              </a:rPr>
              <a:t>correspondant </a:t>
            </a:r>
            <a:r>
              <a:rPr sz="1000" spc="-5" dirty="0">
                <a:latin typeface="Trebuchet MS"/>
                <a:cs typeface="Trebuchet MS"/>
              </a:rPr>
              <a:t>au </a:t>
            </a:r>
            <a:r>
              <a:rPr sz="1000" spc="-10" dirty="0">
                <a:latin typeface="Trebuchet MS"/>
                <a:cs typeface="Trebuchet MS"/>
              </a:rPr>
              <a:t>sein </a:t>
            </a:r>
            <a:r>
              <a:rPr sz="1000" spc="-5" dirty="0">
                <a:latin typeface="Trebuchet MS"/>
                <a:cs typeface="Trebuchet MS"/>
              </a:rPr>
              <a:t> des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réseaux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partenaires.</a:t>
            </a:r>
            <a:endParaRPr sz="1000">
              <a:latin typeface="Trebuchet MS"/>
              <a:cs typeface="Trebuchet MS"/>
            </a:endParaRPr>
          </a:p>
          <a:p>
            <a:pPr>
              <a:spcBef>
                <a:spcPts val="45"/>
              </a:spcBef>
            </a:pPr>
            <a:endParaRPr sz="1100">
              <a:latin typeface="Trebuchet MS"/>
              <a:cs typeface="Trebuchet MS"/>
            </a:endParaRPr>
          </a:p>
          <a:p>
            <a:pPr marL="12700"/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Exemples</a:t>
            </a:r>
            <a:r>
              <a:rPr sz="1000" b="1" u="sng" spc="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d’accompagnements</a:t>
            </a:r>
            <a:r>
              <a:rPr sz="1000" b="1" u="sng" spc="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proposés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:</a:t>
            </a:r>
            <a:endParaRPr sz="1000">
              <a:latin typeface="Trebuchet MS"/>
              <a:cs typeface="Trebuchet MS"/>
            </a:endParaRPr>
          </a:p>
          <a:p>
            <a:pPr marL="12700">
              <a:spcBef>
                <a:spcPts val="60"/>
              </a:spcBef>
            </a:pPr>
            <a:r>
              <a:rPr sz="1000" spc="-10" dirty="0">
                <a:latin typeface="Trebuchet MS"/>
                <a:cs typeface="Trebuchet MS"/>
              </a:rPr>
              <a:t>je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déclare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mes revenus</a:t>
            </a:r>
            <a:endParaRPr sz="1000">
              <a:latin typeface="Trebuchet MS"/>
              <a:cs typeface="Trebuchet MS"/>
            </a:endParaRPr>
          </a:p>
          <a:p>
            <a:pPr marL="12700" marR="29845">
              <a:lnSpc>
                <a:spcPct val="105000"/>
              </a:lnSpc>
            </a:pPr>
            <a:r>
              <a:rPr sz="1000" spc="-10" dirty="0">
                <a:latin typeface="Trebuchet MS"/>
                <a:cs typeface="Trebuchet MS"/>
              </a:rPr>
              <a:t>j'établis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mon </a:t>
            </a:r>
            <a:r>
              <a:rPr sz="1000" spc="-10" dirty="0">
                <a:latin typeface="Trebuchet MS"/>
                <a:cs typeface="Trebuchet MS"/>
              </a:rPr>
              <a:t>permis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de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conduire</a:t>
            </a:r>
            <a:r>
              <a:rPr sz="1000" spc="4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ou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ma</a:t>
            </a:r>
            <a:r>
              <a:rPr sz="1000" spc="-5" dirty="0">
                <a:latin typeface="Trebuchet MS"/>
                <a:cs typeface="Trebuchet MS"/>
              </a:rPr>
              <a:t> carte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d'identité </a:t>
            </a:r>
            <a:r>
              <a:rPr sz="1000" spc="-28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je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demande</a:t>
            </a:r>
            <a:r>
              <a:rPr sz="1000" spc="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une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aide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(allocation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logement,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RSA)</a:t>
            </a:r>
            <a:endParaRPr sz="1000">
              <a:latin typeface="Trebuchet MS"/>
              <a:cs typeface="Trebuchet MS"/>
            </a:endParaRPr>
          </a:p>
          <a:p>
            <a:pPr marL="12700">
              <a:spcBef>
                <a:spcPts val="60"/>
              </a:spcBef>
            </a:pPr>
            <a:r>
              <a:rPr sz="1000" spc="-10" dirty="0">
                <a:latin typeface="Trebuchet MS"/>
                <a:cs typeface="Trebuchet MS"/>
              </a:rPr>
              <a:t>je cherche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un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emploi</a:t>
            </a:r>
            <a:endParaRPr sz="1000">
              <a:latin typeface="Trebuchet MS"/>
              <a:cs typeface="Trebuchet MS"/>
            </a:endParaRPr>
          </a:p>
          <a:p>
            <a:pPr marL="12700">
              <a:spcBef>
                <a:spcPts val="60"/>
              </a:spcBef>
            </a:pPr>
            <a:r>
              <a:rPr sz="1000" spc="-10" dirty="0">
                <a:latin typeface="Trebuchet MS"/>
                <a:cs typeface="Trebuchet MS"/>
              </a:rPr>
              <a:t>je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cherche</a:t>
            </a:r>
            <a:r>
              <a:rPr sz="1000" spc="5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à </a:t>
            </a:r>
            <a:r>
              <a:rPr sz="1000" spc="-10" dirty="0">
                <a:latin typeface="Trebuchet MS"/>
                <a:cs typeface="Trebuchet MS"/>
              </a:rPr>
              <a:t>rembourser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mes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soins</a:t>
            </a:r>
            <a:endParaRPr sz="1000">
              <a:latin typeface="Trebuchet MS"/>
              <a:cs typeface="Trebuchet MS"/>
            </a:endParaRPr>
          </a:p>
          <a:p>
            <a:pPr marL="12700">
              <a:spcBef>
                <a:spcPts val="60"/>
              </a:spcBef>
            </a:pPr>
            <a:r>
              <a:rPr sz="1000" spc="-10" dirty="0">
                <a:latin typeface="Trebuchet MS"/>
                <a:cs typeface="Trebuchet MS"/>
              </a:rPr>
              <a:t>je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prépare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ma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retraite</a:t>
            </a:r>
            <a:endParaRPr sz="1000">
              <a:latin typeface="Trebuchet MS"/>
              <a:cs typeface="Trebuchet MS"/>
            </a:endParaRPr>
          </a:p>
          <a:p>
            <a:pPr marL="12700" marR="1181100">
              <a:lnSpc>
                <a:spcPct val="105000"/>
              </a:lnSpc>
            </a:pPr>
            <a:r>
              <a:rPr sz="1000" spc="-10" dirty="0">
                <a:latin typeface="Trebuchet MS"/>
                <a:cs typeface="Trebuchet MS"/>
              </a:rPr>
              <a:t>je</a:t>
            </a:r>
            <a:r>
              <a:rPr sz="1000" spc="-5" dirty="0">
                <a:latin typeface="Trebuchet MS"/>
                <a:cs typeface="Trebuchet MS"/>
              </a:rPr>
              <a:t> fais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face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à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un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litige</a:t>
            </a:r>
            <a:r>
              <a:rPr sz="1000" spc="1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ou un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conflit </a:t>
            </a:r>
            <a:r>
              <a:rPr sz="1000" spc="-28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j'attends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un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enfant.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5459" y="1917192"/>
            <a:ext cx="4861560" cy="34564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5841" y="5920604"/>
            <a:ext cx="487426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9380">
              <a:spcBef>
                <a:spcPts val="100"/>
              </a:spcBef>
              <a:buChar char="-"/>
              <a:tabLst>
                <a:tab pos="132080" algn="l"/>
              </a:tabLst>
            </a:pPr>
            <a:r>
              <a:rPr sz="1400" dirty="0">
                <a:latin typeface="Trebuchet MS"/>
                <a:cs typeface="Trebuchet MS"/>
              </a:rPr>
              <a:t>5</a:t>
            </a:r>
            <a:r>
              <a:rPr sz="1400" spc="-5" dirty="0">
                <a:latin typeface="Trebuchet MS"/>
                <a:cs typeface="Trebuchet MS"/>
              </a:rPr>
              <a:t> France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Services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dans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les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Ardennes</a:t>
            </a:r>
            <a:endParaRPr sz="1400" dirty="0">
              <a:latin typeface="Trebuchet MS"/>
              <a:cs typeface="Trebuchet MS"/>
            </a:endParaRPr>
          </a:p>
          <a:p>
            <a:pPr marL="12700" marR="5080">
              <a:spcBef>
                <a:spcPts val="5"/>
              </a:spcBef>
              <a:buChar char="-"/>
              <a:tabLst>
                <a:tab pos="182245" algn="l"/>
              </a:tabLst>
            </a:pPr>
            <a:r>
              <a:rPr lang="fr-FR" sz="140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3</a:t>
            </a:r>
            <a:r>
              <a:rPr sz="1400" spc="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France</a:t>
            </a:r>
            <a:r>
              <a:rPr sz="1400" spc="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Services</a:t>
            </a:r>
            <a:r>
              <a:rPr sz="1400" spc="39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sur</a:t>
            </a:r>
            <a:r>
              <a:rPr sz="1400" spc="3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la</a:t>
            </a:r>
            <a:r>
              <a:rPr sz="1400" spc="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Communauté</a:t>
            </a:r>
            <a:r>
              <a:rPr sz="1400" spc="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communes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des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Crêtes </a:t>
            </a:r>
            <a:r>
              <a:rPr sz="1400" spc="-10" dirty="0" err="1">
                <a:latin typeface="Trebuchet MS"/>
                <a:cs typeface="Trebuchet MS"/>
              </a:rPr>
              <a:t>Préardennaises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:</a:t>
            </a:r>
            <a:br>
              <a:rPr lang="fr-FR" sz="1400" dirty="0">
                <a:latin typeface="Trebuchet MS"/>
                <a:cs typeface="Trebuchet MS"/>
              </a:rPr>
            </a:br>
            <a:r>
              <a:rPr lang="fr-FR" sz="1400" spc="-5" dirty="0" err="1">
                <a:latin typeface="Trebuchet MS"/>
                <a:cs typeface="Trebuchet MS"/>
              </a:rPr>
              <a:t>Signy</a:t>
            </a:r>
            <a:r>
              <a:rPr lang="fr-FR" sz="1400" spc="-10" dirty="0">
                <a:latin typeface="Trebuchet MS"/>
                <a:cs typeface="Trebuchet MS"/>
              </a:rPr>
              <a:t> </a:t>
            </a:r>
            <a:r>
              <a:rPr lang="fr-FR" sz="1400" spc="-5" dirty="0">
                <a:latin typeface="Trebuchet MS"/>
                <a:cs typeface="Trebuchet MS"/>
              </a:rPr>
              <a:t>l’Abbaye</a:t>
            </a:r>
            <a:r>
              <a:rPr lang="fr-FR" sz="1400" spc="-20" dirty="0">
                <a:latin typeface="Trebuchet MS"/>
                <a:cs typeface="Trebuchet MS"/>
              </a:rPr>
              <a:t> </a:t>
            </a:r>
            <a:r>
              <a:rPr lang="fr-FR" sz="1400" dirty="0">
                <a:latin typeface="Trebuchet MS"/>
                <a:cs typeface="Trebuchet MS"/>
              </a:rPr>
              <a:t>–</a:t>
            </a:r>
            <a:r>
              <a:rPr lang="fr-FR" sz="1400" spc="-75" dirty="0">
                <a:latin typeface="Trebuchet MS"/>
                <a:cs typeface="Trebuchet MS"/>
              </a:rPr>
              <a:t> </a:t>
            </a:r>
            <a:r>
              <a:rPr lang="fr-FR" sz="1400" spc="-5" dirty="0">
                <a:latin typeface="Trebuchet MS"/>
                <a:cs typeface="Trebuchet MS"/>
              </a:rPr>
              <a:t>Attigny</a:t>
            </a:r>
            <a:r>
              <a:rPr lang="fr-FR" sz="1400" spc="-25" dirty="0">
                <a:latin typeface="Trebuchet MS"/>
                <a:cs typeface="Trebuchet MS"/>
              </a:rPr>
              <a:t> </a:t>
            </a:r>
            <a:r>
              <a:rPr lang="fr-FR" sz="1400" dirty="0">
                <a:latin typeface="Trebuchet MS"/>
                <a:cs typeface="Trebuchet MS"/>
              </a:rPr>
              <a:t>–</a:t>
            </a:r>
            <a:r>
              <a:rPr lang="fr-FR" sz="1400" spc="-5" dirty="0">
                <a:latin typeface="Trebuchet MS"/>
                <a:cs typeface="Trebuchet MS"/>
              </a:rPr>
              <a:t> </a:t>
            </a:r>
            <a:r>
              <a:rPr lang="fr-FR" sz="1400" spc="-25" dirty="0">
                <a:latin typeface="Trebuchet MS"/>
                <a:cs typeface="Trebuchet MS"/>
              </a:rPr>
              <a:t>Poix-Terron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2413" y="6046322"/>
            <a:ext cx="3675787" cy="5556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0800">
              <a:spcBef>
                <a:spcPts val="400"/>
              </a:spcBef>
            </a:pPr>
            <a:r>
              <a:rPr sz="1600" spc="-5" dirty="0">
                <a:latin typeface="Trebuchet MS"/>
                <a:cs typeface="Trebuchet MS"/>
              </a:rPr>
              <a:t>1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300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France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Services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au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5" dirty="0">
                <a:latin typeface="Trebuchet MS"/>
                <a:cs typeface="Trebuchet MS"/>
              </a:rPr>
              <a:t>1</a:t>
            </a:r>
            <a:r>
              <a:rPr sz="1575" spc="7" baseline="26455" dirty="0">
                <a:latin typeface="Trebuchet MS"/>
                <a:cs typeface="Trebuchet MS"/>
              </a:rPr>
              <a:t>er</a:t>
            </a:r>
            <a:r>
              <a:rPr sz="1575" spc="232" baseline="2645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avril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2021</a:t>
            </a:r>
            <a:endParaRPr sz="1600" dirty="0">
              <a:latin typeface="Trebuchet MS"/>
              <a:cs typeface="Trebuchet MS"/>
            </a:endParaRPr>
          </a:p>
          <a:p>
            <a:pPr marL="4524375">
              <a:spcBef>
                <a:spcPts val="270"/>
              </a:spcBef>
            </a:pP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96000" y="1412643"/>
            <a:ext cx="4886131" cy="4507961"/>
            <a:chOff x="4634484" y="1548383"/>
            <a:chExt cx="3921760" cy="361822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5259" y="1607178"/>
              <a:ext cx="3861332" cy="35252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39056" y="1552955"/>
              <a:ext cx="3912235" cy="3609340"/>
            </a:xfrm>
            <a:custGeom>
              <a:avLst/>
              <a:gdLst/>
              <a:ahLst/>
              <a:cxnLst/>
              <a:rect l="l" t="t" r="r" b="b"/>
              <a:pathLst>
                <a:path w="3912234" h="3609340">
                  <a:moveTo>
                    <a:pt x="0" y="3608832"/>
                  </a:moveTo>
                  <a:lnTo>
                    <a:pt x="3912107" y="3608832"/>
                  </a:lnTo>
                  <a:lnTo>
                    <a:pt x="3912107" y="0"/>
                  </a:lnTo>
                  <a:lnTo>
                    <a:pt x="0" y="0"/>
                  </a:lnTo>
                  <a:lnTo>
                    <a:pt x="0" y="36088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3296411" cy="4660391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5A8A08E3-E024-4E57-94BD-A809F3093633}"/>
              </a:ext>
            </a:extLst>
          </p:cNvPr>
          <p:cNvSpPr txBox="1">
            <a:spLocks/>
          </p:cNvSpPr>
          <p:nvPr/>
        </p:nvSpPr>
        <p:spPr>
          <a:xfrm>
            <a:off x="1854201" y="679196"/>
            <a:ext cx="347979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000" spc="-70" dirty="0">
                <a:solidFill>
                  <a:srgbClr val="4E5B6E"/>
                </a:solidFill>
              </a:rPr>
              <a:t>IMPLANTATION</a:t>
            </a:r>
            <a:endParaRPr lang="fr-FR" sz="4000" kern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157" y="1524000"/>
            <a:ext cx="7263685" cy="5231554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DC56194-E59A-42A0-842D-0D21FFC39280}"/>
              </a:ext>
            </a:extLst>
          </p:cNvPr>
          <p:cNvSpPr txBox="1">
            <a:spLocks/>
          </p:cNvSpPr>
          <p:nvPr/>
        </p:nvSpPr>
        <p:spPr>
          <a:xfrm>
            <a:off x="1854201" y="679196"/>
            <a:ext cx="805179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000" spc="-10" dirty="0">
                <a:solidFill>
                  <a:srgbClr val="4E5B6E"/>
                </a:solidFill>
              </a:rPr>
              <a:t>Médiathèque</a:t>
            </a:r>
            <a:r>
              <a:rPr lang="fr-FR" sz="4000" spc="20" dirty="0">
                <a:solidFill>
                  <a:srgbClr val="4E5B6E"/>
                </a:solidFill>
              </a:rPr>
              <a:t> </a:t>
            </a:r>
            <a:r>
              <a:rPr lang="fr-FR" sz="4000" spc="-5" dirty="0">
                <a:solidFill>
                  <a:srgbClr val="4E5B6E"/>
                </a:solidFill>
              </a:rPr>
              <a:t>&amp;</a:t>
            </a:r>
            <a:r>
              <a:rPr lang="fr-FR" sz="4000" spc="-20" dirty="0">
                <a:solidFill>
                  <a:srgbClr val="4E5B6E"/>
                </a:solidFill>
              </a:rPr>
              <a:t> </a:t>
            </a:r>
            <a:r>
              <a:rPr lang="fr-FR" sz="4000" spc="-5" dirty="0">
                <a:solidFill>
                  <a:srgbClr val="4E5B6E"/>
                </a:solidFill>
              </a:rPr>
              <a:t>France Services</a:t>
            </a:r>
            <a:endParaRPr lang="fr-FR" sz="4000" kern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2614" y="1524000"/>
            <a:ext cx="7354971" cy="5228926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1DA0C9ED-3727-4218-BB01-E5E2DCB28EEB}"/>
              </a:ext>
            </a:extLst>
          </p:cNvPr>
          <p:cNvSpPr txBox="1">
            <a:spLocks/>
          </p:cNvSpPr>
          <p:nvPr/>
        </p:nvSpPr>
        <p:spPr>
          <a:xfrm>
            <a:off x="1854201" y="679196"/>
            <a:ext cx="805179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000" spc="-10" dirty="0">
                <a:solidFill>
                  <a:srgbClr val="4E5B6E"/>
                </a:solidFill>
              </a:rPr>
              <a:t>Médiathèque</a:t>
            </a:r>
            <a:r>
              <a:rPr lang="fr-FR" sz="4000" spc="20" dirty="0">
                <a:solidFill>
                  <a:srgbClr val="4E5B6E"/>
                </a:solidFill>
              </a:rPr>
              <a:t> </a:t>
            </a:r>
            <a:r>
              <a:rPr lang="fr-FR" sz="4000" spc="-5" dirty="0">
                <a:solidFill>
                  <a:srgbClr val="4E5B6E"/>
                </a:solidFill>
              </a:rPr>
              <a:t>&amp;</a:t>
            </a:r>
            <a:r>
              <a:rPr lang="fr-FR" sz="4000" spc="-20" dirty="0">
                <a:solidFill>
                  <a:srgbClr val="4E5B6E"/>
                </a:solidFill>
              </a:rPr>
              <a:t> </a:t>
            </a:r>
            <a:r>
              <a:rPr lang="fr-FR" sz="4000" spc="-5" dirty="0">
                <a:solidFill>
                  <a:srgbClr val="4E5B6E"/>
                </a:solidFill>
              </a:rPr>
              <a:t>France Services</a:t>
            </a:r>
            <a:endParaRPr lang="fr-FR" sz="4000" kern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5523" y="1818226"/>
            <a:ext cx="5780286" cy="506805"/>
            <a:chOff x="326136" y="2228013"/>
            <a:chExt cx="4133215" cy="6026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41" y="2228013"/>
              <a:ext cx="4119392" cy="5350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36" y="2234158"/>
              <a:ext cx="3224783" cy="5959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2244851"/>
              <a:ext cx="4041648" cy="4572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86825" y="1835063"/>
            <a:ext cx="5652407" cy="370614"/>
          </a:xfrm>
          <a:prstGeom prst="rect">
            <a:avLst/>
          </a:prstGeom>
          <a:ln w="6096">
            <a:solidFill>
              <a:srgbClr val="7BD036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36525">
              <a:spcBef>
                <a:spcPts val="610"/>
              </a:spcBef>
            </a:pP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Des</a:t>
            </a:r>
            <a:r>
              <a:rPr sz="1900" b="1" spc="-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actions</a:t>
            </a:r>
            <a:r>
              <a:rPr sz="19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hors</a:t>
            </a:r>
            <a:r>
              <a:rPr sz="19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3E3E3E"/>
                </a:solidFill>
                <a:latin typeface="Trebuchet MS"/>
                <a:cs typeface="Trebuchet MS"/>
              </a:rPr>
              <a:t>les</a:t>
            </a:r>
            <a:r>
              <a:rPr sz="19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3E3E3E"/>
                </a:solidFill>
                <a:latin typeface="Trebuchet MS"/>
                <a:cs typeface="Trebuchet MS"/>
              </a:rPr>
              <a:t>murs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24889" y="1818226"/>
            <a:ext cx="5780286" cy="446006"/>
            <a:chOff x="4666488" y="2228013"/>
            <a:chExt cx="4133215" cy="60261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0193" y="2228013"/>
              <a:ext cx="4119392" cy="5350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6488" y="2234158"/>
              <a:ext cx="3505200" cy="5959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1352" y="2244851"/>
              <a:ext cx="4041648" cy="4572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216191" y="1835062"/>
            <a:ext cx="5652407" cy="370614"/>
          </a:xfrm>
          <a:prstGeom prst="rect">
            <a:avLst/>
          </a:prstGeom>
          <a:ln w="6096">
            <a:solidFill>
              <a:srgbClr val="FDB604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37795">
              <a:spcBef>
                <a:spcPts val="610"/>
              </a:spcBef>
            </a:pPr>
            <a:r>
              <a:rPr sz="1900" b="1" spc="-20" dirty="0">
                <a:solidFill>
                  <a:srgbClr val="3E3E3E"/>
                </a:solidFill>
                <a:latin typeface="Trebuchet MS"/>
                <a:cs typeface="Trebuchet MS"/>
              </a:rPr>
              <a:t>Portage</a:t>
            </a:r>
            <a:r>
              <a:rPr sz="19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de livres</a:t>
            </a:r>
            <a:r>
              <a:rPr sz="19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à</a:t>
            </a:r>
            <a:r>
              <a:rPr sz="1900" b="1" spc="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domicile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159" y="2325031"/>
            <a:ext cx="408767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spcBef>
                <a:spcPts val="105"/>
              </a:spcBef>
              <a:buClr>
                <a:srgbClr val="FDB809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5" dirty="0">
                <a:latin typeface="Trebuchet MS"/>
                <a:cs typeface="Trebuchet MS"/>
              </a:rPr>
              <a:t>Présence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sur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marché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14995" y="2417232"/>
            <a:ext cx="5793606" cy="486473"/>
            <a:chOff x="4660391" y="2827020"/>
            <a:chExt cx="4142740" cy="61150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4963" y="2827020"/>
              <a:ext cx="4137660" cy="5532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0391" y="2842234"/>
              <a:ext cx="1999488" cy="5959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15255" y="2852928"/>
              <a:ext cx="4041648" cy="4572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210094" y="2443139"/>
            <a:ext cx="5652407" cy="371255"/>
          </a:xfrm>
          <a:prstGeom prst="rect">
            <a:avLst/>
          </a:prstGeom>
          <a:ln w="6096">
            <a:solidFill>
              <a:srgbClr val="6D85C5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138430">
              <a:spcBef>
                <a:spcPts val="615"/>
              </a:spcBef>
            </a:pP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Projet</a:t>
            </a:r>
            <a:r>
              <a:rPr sz="1900" b="1" spc="-3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3E3E3E"/>
                </a:solidFill>
                <a:latin typeface="Trebuchet MS"/>
                <a:cs typeface="Trebuchet MS"/>
              </a:rPr>
              <a:t>contact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7256" y="2802805"/>
            <a:ext cx="5669280" cy="3537970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6118792" y="3074000"/>
            <a:ext cx="5780286" cy="474066"/>
            <a:chOff x="4660391" y="3483788"/>
            <a:chExt cx="4133215" cy="60388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4097" y="3483788"/>
              <a:ext cx="4119392" cy="53507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60391" y="3489947"/>
              <a:ext cx="2388108" cy="5974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15255" y="3500627"/>
              <a:ext cx="4041648" cy="45720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210094" y="3090840"/>
            <a:ext cx="5652407" cy="371255"/>
          </a:xfrm>
          <a:prstGeom prst="rect">
            <a:avLst/>
          </a:prstGeom>
          <a:ln w="6096">
            <a:solidFill>
              <a:srgbClr val="EA0E77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138430">
              <a:spcBef>
                <a:spcPts val="615"/>
              </a:spcBef>
            </a:pP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Cafés</a:t>
            </a:r>
            <a:r>
              <a:rPr sz="1900" b="1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3E3E3E"/>
                </a:solidFill>
                <a:latin typeface="Trebuchet MS"/>
                <a:cs typeface="Trebuchet MS"/>
              </a:rPr>
              <a:t>numériques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14995" y="3641003"/>
            <a:ext cx="5793606" cy="503923"/>
            <a:chOff x="4660391" y="4050791"/>
            <a:chExt cx="4142740" cy="61277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4963" y="4050791"/>
              <a:ext cx="4137660" cy="5532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60391" y="4066019"/>
              <a:ext cx="1844039" cy="5974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15255" y="4076699"/>
              <a:ext cx="4041648" cy="4572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210094" y="3666912"/>
            <a:ext cx="5652407" cy="371897"/>
          </a:xfrm>
          <a:prstGeom prst="rect">
            <a:avLst/>
          </a:prstGeom>
          <a:ln w="6096">
            <a:solidFill>
              <a:srgbClr val="00ACDC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38430">
              <a:spcBef>
                <a:spcPts val="620"/>
              </a:spcBef>
            </a:pP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Ateliers</a:t>
            </a:r>
            <a:r>
              <a:rPr sz="1900" b="1" spc="-5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Clics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121592" y="4217064"/>
            <a:ext cx="5786502" cy="677884"/>
            <a:chOff x="4664964" y="4626851"/>
            <a:chExt cx="4137660" cy="820419"/>
          </a:xfrm>
        </p:grpSpPr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64964" y="4626851"/>
              <a:ext cx="4137660" cy="81687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83252" y="4686287"/>
              <a:ext cx="3855720" cy="7604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15256" y="4652772"/>
              <a:ext cx="4041648" cy="720851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210094" y="4242983"/>
            <a:ext cx="5652407" cy="604653"/>
          </a:xfrm>
          <a:prstGeom prst="rect">
            <a:avLst/>
          </a:prstGeom>
          <a:ln w="6096">
            <a:solidFill>
              <a:srgbClr val="6D85C5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38430">
              <a:spcBef>
                <a:spcPts val="875"/>
              </a:spcBef>
            </a:pPr>
            <a:r>
              <a:rPr sz="1600" b="1" spc="-10" dirty="0">
                <a:solidFill>
                  <a:srgbClr val="3E3E3E"/>
                </a:solidFill>
                <a:latin typeface="Trebuchet MS"/>
                <a:cs typeface="Trebuchet MS"/>
              </a:rPr>
              <a:t>Formation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 groupes</a:t>
            </a:r>
            <a:r>
              <a:rPr sz="1600" b="1" spc="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ou</a:t>
            </a:r>
            <a:r>
              <a:rPr sz="16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individualisée</a:t>
            </a:r>
            <a:endParaRPr sz="1600" dirty="0">
              <a:latin typeface="Trebuchet MS"/>
              <a:cs typeface="Trebuchet MS"/>
            </a:endParaRPr>
          </a:p>
          <a:p>
            <a:pPr marL="138430"/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autour</a:t>
            </a:r>
            <a:r>
              <a:rPr sz="1600"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du numérique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121592" y="5009557"/>
            <a:ext cx="5786502" cy="439398"/>
            <a:chOff x="4664964" y="5419344"/>
            <a:chExt cx="4137660" cy="820419"/>
          </a:xfrm>
        </p:grpSpPr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64964" y="5419344"/>
              <a:ext cx="4137660" cy="81535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83252" y="5478780"/>
              <a:ext cx="3700272" cy="7604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15256" y="5445252"/>
              <a:ext cx="4041648" cy="719328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210094" y="5035464"/>
            <a:ext cx="5652407" cy="358431"/>
          </a:xfrm>
          <a:prstGeom prst="rect">
            <a:avLst/>
          </a:prstGeom>
          <a:ln w="6096">
            <a:solidFill>
              <a:srgbClr val="7BD036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38430" marR="528320">
              <a:spcBef>
                <a:spcPts val="875"/>
              </a:spcBef>
            </a:pPr>
            <a:r>
              <a:rPr sz="1600" b="1" spc="-15" dirty="0">
                <a:solidFill>
                  <a:srgbClr val="3E3E3E"/>
                </a:solidFill>
                <a:latin typeface="Trebuchet MS"/>
                <a:cs typeface="Trebuchet MS"/>
              </a:rPr>
              <a:t>Facebook</a:t>
            </a:r>
            <a:r>
              <a:rPr sz="1600" b="1" spc="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Trebuchet MS"/>
                <a:cs typeface="Trebuchet MS"/>
              </a:rPr>
              <a:t>MSAP</a:t>
            </a:r>
            <a:r>
              <a:rPr sz="1600" b="1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–</a:t>
            </a:r>
            <a:r>
              <a:rPr sz="1600" b="1" spc="-10" dirty="0">
                <a:solidFill>
                  <a:srgbClr val="3E3E3E"/>
                </a:solidFill>
                <a:latin typeface="Trebuchet MS"/>
                <a:cs typeface="Trebuchet MS"/>
              </a:rPr>
              <a:t> France</a:t>
            </a:r>
            <a:r>
              <a:rPr sz="1600" b="1" spc="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3E3E3E"/>
                </a:solidFill>
                <a:latin typeface="Trebuchet MS"/>
                <a:cs typeface="Trebuchet MS"/>
              </a:rPr>
              <a:t>SERVICES</a:t>
            </a:r>
            <a:r>
              <a:rPr sz="1600" b="1" spc="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- </a:t>
            </a:r>
            <a:r>
              <a:rPr sz="1600" b="1" spc="-47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Signy l’Abbaye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BEF6A6E4-D973-43B0-B8AD-8865EFF58357}"/>
              </a:ext>
            </a:extLst>
          </p:cNvPr>
          <p:cNvSpPr txBox="1">
            <a:spLocks/>
          </p:cNvSpPr>
          <p:nvPr/>
        </p:nvSpPr>
        <p:spPr>
          <a:xfrm>
            <a:off x="1854201" y="679196"/>
            <a:ext cx="805179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000" spc="-10" dirty="0">
                <a:solidFill>
                  <a:srgbClr val="4E5B6E"/>
                </a:solidFill>
              </a:rPr>
              <a:t>NOS</a:t>
            </a:r>
            <a:r>
              <a:rPr lang="fr-FR" sz="4000" spc="-30" dirty="0">
                <a:solidFill>
                  <a:srgbClr val="4E5B6E"/>
                </a:solidFill>
              </a:rPr>
              <a:t> </a:t>
            </a:r>
            <a:r>
              <a:rPr lang="fr-FR" sz="4000" spc="-5" dirty="0">
                <a:solidFill>
                  <a:srgbClr val="4E5B6E"/>
                </a:solidFill>
              </a:rPr>
              <a:t>PROJETS</a:t>
            </a:r>
            <a:r>
              <a:rPr lang="fr-FR" sz="4000" spc="-10" dirty="0">
                <a:solidFill>
                  <a:srgbClr val="4E5B6E"/>
                </a:solidFill>
              </a:rPr>
              <a:t> </a:t>
            </a:r>
            <a:r>
              <a:rPr lang="fr-FR" sz="4000" spc="-5" dirty="0">
                <a:solidFill>
                  <a:srgbClr val="4E5B6E"/>
                </a:solidFill>
              </a:rPr>
              <a:t>EN</a:t>
            </a:r>
            <a:r>
              <a:rPr lang="fr-FR" sz="4000" spc="-40" dirty="0">
                <a:solidFill>
                  <a:srgbClr val="4E5B6E"/>
                </a:solidFill>
              </a:rPr>
              <a:t> </a:t>
            </a:r>
            <a:r>
              <a:rPr lang="fr-FR" sz="4000" spc="-10" dirty="0">
                <a:solidFill>
                  <a:srgbClr val="4E5B6E"/>
                </a:solidFill>
              </a:rPr>
              <a:t>COURS</a:t>
            </a:r>
            <a:endParaRPr lang="fr-FR" sz="4000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087881" y="2235695"/>
            <a:ext cx="4125595" cy="844550"/>
            <a:chOff x="563880" y="2235695"/>
            <a:chExt cx="4125595" cy="844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65" y="2331686"/>
              <a:ext cx="4119392" cy="5822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" y="2235695"/>
              <a:ext cx="3395472" cy="8443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124" y="2348484"/>
              <a:ext cx="4041648" cy="5044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35124" y="2348484"/>
            <a:ext cx="4041775" cy="504825"/>
          </a:xfrm>
          <a:prstGeom prst="rect">
            <a:avLst/>
          </a:prstGeom>
          <a:ln w="6096">
            <a:solidFill>
              <a:srgbClr val="15B39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7160">
              <a:lnSpc>
                <a:spcPts val="1945"/>
              </a:lnSpc>
            </a:pPr>
            <a:r>
              <a:rPr b="1" dirty="0">
                <a:solidFill>
                  <a:srgbClr val="3E3E3E"/>
                </a:solidFill>
                <a:latin typeface="Trebuchet MS"/>
                <a:cs typeface="Trebuchet MS"/>
              </a:rPr>
              <a:t>Lutte</a:t>
            </a:r>
            <a:r>
              <a:rPr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b="1" spc="-5" dirty="0">
                <a:solidFill>
                  <a:srgbClr val="3E3E3E"/>
                </a:solidFill>
                <a:latin typeface="Trebuchet MS"/>
                <a:cs typeface="Trebuchet MS"/>
              </a:rPr>
              <a:t>contre</a:t>
            </a:r>
            <a:r>
              <a:rPr b="1" spc="-3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b="1" spc="-5" dirty="0">
                <a:solidFill>
                  <a:srgbClr val="3E3E3E"/>
                </a:solidFill>
                <a:latin typeface="Trebuchet MS"/>
                <a:cs typeface="Trebuchet MS"/>
              </a:rPr>
              <a:t>l’illettrisme</a:t>
            </a:r>
            <a:r>
              <a:rPr b="1" spc="-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3E3E3E"/>
                </a:solidFill>
                <a:latin typeface="Trebuchet MS"/>
                <a:cs typeface="Trebuchet MS"/>
              </a:rPr>
              <a:t>et</a:t>
            </a:r>
            <a:endParaRPr>
              <a:latin typeface="Trebuchet MS"/>
              <a:cs typeface="Trebuchet MS"/>
            </a:endParaRPr>
          </a:p>
          <a:p>
            <a:pPr marL="137160">
              <a:lnSpc>
                <a:spcPts val="2030"/>
              </a:lnSpc>
            </a:pPr>
            <a:r>
              <a:rPr b="1" spc="-5" dirty="0">
                <a:solidFill>
                  <a:srgbClr val="3E3E3E"/>
                </a:solidFill>
                <a:latin typeface="Trebuchet MS"/>
                <a:cs typeface="Trebuchet MS"/>
              </a:rPr>
              <a:t>l’illectronisme</a:t>
            </a:r>
            <a:endParaRPr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36692" y="2980870"/>
            <a:ext cx="4133215" cy="602615"/>
            <a:chOff x="4012691" y="2980869"/>
            <a:chExt cx="4133215" cy="6026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6397" y="2980869"/>
              <a:ext cx="4119392" cy="5350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2691" y="2985503"/>
              <a:ext cx="1763267" cy="5974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7555" y="2997707"/>
              <a:ext cx="4041648" cy="4572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91556" y="2997708"/>
            <a:ext cx="4041775" cy="369973"/>
          </a:xfrm>
          <a:prstGeom prst="rect">
            <a:avLst/>
          </a:prstGeom>
          <a:ln w="6096">
            <a:solidFill>
              <a:srgbClr val="EA0E77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138430">
              <a:spcBef>
                <a:spcPts val="605"/>
              </a:spcBef>
            </a:pPr>
            <a:r>
              <a:rPr sz="1900" b="1" spc="-20" dirty="0">
                <a:solidFill>
                  <a:srgbClr val="3E3E3E"/>
                </a:solidFill>
                <a:latin typeface="Trebuchet MS"/>
                <a:cs typeface="Trebuchet MS"/>
              </a:rPr>
              <a:t>Facile </a:t>
            </a: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à</a:t>
            </a:r>
            <a:r>
              <a:rPr sz="1900" b="1" spc="-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Lire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57983" y="3483877"/>
            <a:ext cx="4137660" cy="1004569"/>
            <a:chOff x="633983" y="3483876"/>
            <a:chExt cx="4137660" cy="1004569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983" y="3546335"/>
              <a:ext cx="4137660" cy="8168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271" y="3483876"/>
              <a:ext cx="4044696" cy="10043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4275" y="3572256"/>
              <a:ext cx="4041648" cy="72085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208277" y="3572255"/>
            <a:ext cx="4041775" cy="721360"/>
          </a:xfrm>
          <a:prstGeom prst="rect">
            <a:avLst/>
          </a:prstGeom>
          <a:ln w="6096">
            <a:solidFill>
              <a:srgbClr val="00ACD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835"/>
              </a:lnSpc>
            </a:pP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Continuer</a:t>
            </a:r>
            <a:r>
              <a:rPr sz="1600" b="1" spc="2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de</a:t>
            </a:r>
            <a:r>
              <a:rPr sz="1600" b="1" spc="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Trebuchet MS"/>
                <a:cs typeface="Trebuchet MS"/>
              </a:rPr>
              <a:t>développer</a:t>
            </a:r>
            <a:r>
              <a:rPr sz="1600" b="1" spc="5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Trebuchet MS"/>
                <a:cs typeface="Trebuchet MS"/>
              </a:rPr>
              <a:t>les</a:t>
            </a:r>
            <a:r>
              <a:rPr sz="1600" b="1" spc="2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échanges</a:t>
            </a:r>
            <a:endParaRPr sz="1600">
              <a:latin typeface="Trebuchet MS"/>
              <a:cs typeface="Trebuchet MS"/>
            </a:endParaRPr>
          </a:p>
          <a:p>
            <a:pPr marL="136525" marR="857885"/>
            <a:r>
              <a:rPr sz="1600" b="1" spc="-10" dirty="0">
                <a:solidFill>
                  <a:srgbClr val="3E3E3E"/>
                </a:solidFill>
                <a:latin typeface="Trebuchet MS"/>
                <a:cs typeface="Trebuchet MS"/>
              </a:rPr>
              <a:t>entre</a:t>
            </a:r>
            <a:r>
              <a:rPr sz="1600" b="1" spc="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la médiathèque</a:t>
            </a:r>
            <a:r>
              <a:rPr sz="1600" b="1" spc="4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Trebuchet MS"/>
                <a:cs typeface="Trebuchet MS"/>
              </a:rPr>
              <a:t>et</a:t>
            </a:r>
            <a:r>
              <a:rPr sz="1600" b="1" spc="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Trebuchet MS"/>
                <a:cs typeface="Trebuchet MS"/>
              </a:rPr>
              <a:t>France </a:t>
            </a:r>
            <a:r>
              <a:rPr sz="1600" b="1" spc="-47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Services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14415" y="4347985"/>
            <a:ext cx="4137660" cy="1004569"/>
            <a:chOff x="4090415" y="4347984"/>
            <a:chExt cx="4137660" cy="1004569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0415" y="4410443"/>
              <a:ext cx="4137660" cy="816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08703" y="4347984"/>
              <a:ext cx="3779520" cy="10043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40707" y="4436363"/>
              <a:ext cx="4041647" cy="72085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664709" y="4436364"/>
            <a:ext cx="4041775" cy="721360"/>
          </a:xfrm>
          <a:prstGeom prst="rect">
            <a:avLst/>
          </a:prstGeom>
          <a:ln w="6096">
            <a:solidFill>
              <a:srgbClr val="6D85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835"/>
              </a:lnSpc>
            </a:pP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Création</a:t>
            </a:r>
            <a:r>
              <a:rPr sz="1600" b="1" spc="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d’un</a:t>
            </a:r>
            <a:r>
              <a:rPr sz="16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espace</a:t>
            </a:r>
            <a:r>
              <a:rPr sz="1600" b="1" spc="3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d’échanges</a:t>
            </a:r>
            <a:endParaRPr sz="1600">
              <a:latin typeface="Trebuchet MS"/>
              <a:cs typeface="Trebuchet MS"/>
            </a:endParaRPr>
          </a:p>
          <a:p>
            <a:pPr marL="136525" marR="513715"/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solidaires</a:t>
            </a:r>
            <a:r>
              <a:rPr sz="1600" b="1" spc="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/</a:t>
            </a:r>
            <a:r>
              <a:rPr sz="16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3E3E3E"/>
                </a:solidFill>
                <a:latin typeface="Trebuchet MS"/>
                <a:cs typeface="Trebuchet MS"/>
              </a:rPr>
              <a:t>Partage</a:t>
            </a:r>
            <a:r>
              <a:rPr sz="16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de</a:t>
            </a:r>
            <a:r>
              <a:rPr sz="1600" b="1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savoirs</a:t>
            </a:r>
            <a:r>
              <a:rPr sz="1600" b="1" spc="1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Trebuchet MS"/>
                <a:cs typeface="Trebuchet MS"/>
              </a:rPr>
              <a:t>et</a:t>
            </a:r>
            <a:r>
              <a:rPr sz="1600" b="1" spc="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de </a:t>
            </a:r>
            <a:r>
              <a:rPr sz="1600" b="1" spc="-47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services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57983" y="5274564"/>
            <a:ext cx="4137660" cy="817244"/>
            <a:chOff x="633983" y="5274564"/>
            <a:chExt cx="4137660" cy="817244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983" y="5274564"/>
              <a:ext cx="4137660" cy="8168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271" y="5455920"/>
              <a:ext cx="3645408" cy="5166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4275" y="5300472"/>
              <a:ext cx="4041648" cy="720851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2208277" y="5300472"/>
            <a:ext cx="4041775" cy="491801"/>
          </a:xfrm>
          <a:prstGeom prst="rect">
            <a:avLst/>
          </a:prstGeom>
          <a:ln w="6096">
            <a:solidFill>
              <a:srgbClr val="FDB604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36525"/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Intervention</a:t>
            </a:r>
            <a:r>
              <a:rPr sz="1600" b="1" spc="4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numérique</a:t>
            </a:r>
            <a:r>
              <a:rPr sz="1600" b="1" spc="3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à</a:t>
            </a:r>
            <a:r>
              <a:rPr sz="1600" b="1" spc="-15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3E3E3E"/>
                </a:solidFill>
                <a:latin typeface="Trebuchet MS"/>
                <a:cs typeface="Trebuchet MS"/>
              </a:rPr>
              <a:t>distance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6CC30438-7CAC-4917-972A-CB2D1AA574DC}"/>
              </a:ext>
            </a:extLst>
          </p:cNvPr>
          <p:cNvSpPr txBox="1">
            <a:spLocks/>
          </p:cNvSpPr>
          <p:nvPr/>
        </p:nvSpPr>
        <p:spPr>
          <a:xfrm>
            <a:off x="1854201" y="679196"/>
            <a:ext cx="805179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000" spc="-10" dirty="0">
                <a:solidFill>
                  <a:srgbClr val="4E5B6E"/>
                </a:solidFill>
              </a:rPr>
              <a:t>NOS</a:t>
            </a:r>
            <a:r>
              <a:rPr lang="fr-FR" sz="4000" spc="-30" dirty="0">
                <a:solidFill>
                  <a:srgbClr val="4E5B6E"/>
                </a:solidFill>
              </a:rPr>
              <a:t> </a:t>
            </a:r>
            <a:r>
              <a:rPr lang="fr-FR" sz="4000" spc="-5" dirty="0">
                <a:solidFill>
                  <a:srgbClr val="4E5B6E"/>
                </a:solidFill>
              </a:rPr>
              <a:t>PROJETS</a:t>
            </a:r>
            <a:r>
              <a:rPr lang="fr-FR" sz="4000" spc="-10" dirty="0">
                <a:solidFill>
                  <a:srgbClr val="4E5B6E"/>
                </a:solidFill>
              </a:rPr>
              <a:t> </a:t>
            </a:r>
            <a:r>
              <a:rPr lang="fr-FR" sz="4000" spc="-5" dirty="0">
                <a:solidFill>
                  <a:srgbClr val="4E5B6E"/>
                </a:solidFill>
              </a:rPr>
              <a:t>FUTURS</a:t>
            </a:r>
            <a:endParaRPr lang="fr-FR" sz="4000"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3458" y="969391"/>
            <a:ext cx="4021454" cy="459740"/>
            <a:chOff x="2569458" y="969391"/>
            <a:chExt cx="4021454" cy="459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9458" y="975274"/>
              <a:ext cx="4021084" cy="453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9530" y="969391"/>
              <a:ext cx="3983101" cy="41579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400707" y="1655776"/>
            <a:ext cx="7428865" cy="37138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« Santé,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famille, retraite, droit, logement,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impôt,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recherche d’emploi, </a:t>
            </a:r>
            <a:r>
              <a:rPr i="1" spc="-530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accompagnement au numérique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: à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moins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de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30 minutes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de chez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vous,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les agents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France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services </a:t>
            </a:r>
            <a:r>
              <a:rPr i="1" spc="-10" dirty="0">
                <a:solidFill>
                  <a:srgbClr val="4E5B6E"/>
                </a:solidFill>
                <a:latin typeface="Trebuchet MS"/>
                <a:cs typeface="Trebuchet MS"/>
              </a:rPr>
              <a:t>vous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accueillent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et </a:t>
            </a:r>
            <a:r>
              <a:rPr i="1" spc="-10" dirty="0">
                <a:solidFill>
                  <a:srgbClr val="4E5B6E"/>
                </a:solidFill>
                <a:latin typeface="Trebuchet MS"/>
                <a:cs typeface="Trebuchet MS"/>
              </a:rPr>
              <a:t>vous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accompagnent pour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toutes vos démarches administratives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du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quotidien au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sein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d'un guichet </a:t>
            </a:r>
            <a:r>
              <a:rPr i="1" spc="-530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unique.</a:t>
            </a:r>
            <a:r>
              <a:rPr i="1" spc="-25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France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services</a:t>
            </a:r>
            <a:r>
              <a:rPr i="1" spc="-20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:</a:t>
            </a:r>
            <a:r>
              <a:rPr i="1" spc="-10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proche</a:t>
            </a:r>
            <a:r>
              <a:rPr i="1" spc="-25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de</a:t>
            </a:r>
            <a:r>
              <a:rPr i="1" spc="-15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vous,</a:t>
            </a:r>
            <a:r>
              <a:rPr i="1" spc="5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4E5B6E"/>
                </a:solidFill>
                <a:latin typeface="Trebuchet MS"/>
                <a:cs typeface="Trebuchet MS"/>
              </a:rPr>
              <a:t>proche</a:t>
            </a:r>
            <a:r>
              <a:rPr i="1" spc="-25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de</a:t>
            </a:r>
            <a:r>
              <a:rPr i="1" spc="-25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chez</a:t>
            </a:r>
            <a:r>
              <a:rPr i="1" spc="-35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spc="-10" dirty="0">
                <a:solidFill>
                  <a:srgbClr val="4E5B6E"/>
                </a:solidFill>
                <a:latin typeface="Trebuchet MS"/>
                <a:cs typeface="Trebuchet MS"/>
              </a:rPr>
              <a:t>vous</a:t>
            </a:r>
            <a:r>
              <a:rPr i="1" spc="10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!</a:t>
            </a:r>
            <a:r>
              <a:rPr i="1" spc="40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i="1" dirty="0">
                <a:solidFill>
                  <a:srgbClr val="4E5B6E"/>
                </a:solidFill>
                <a:latin typeface="Trebuchet MS"/>
                <a:cs typeface="Trebuchet MS"/>
              </a:rPr>
              <a:t>»</a:t>
            </a:r>
            <a:endParaRPr dirty="0">
              <a:latin typeface="Trebuchet MS"/>
              <a:cs typeface="Trebuchet MS"/>
            </a:endParaRPr>
          </a:p>
          <a:p>
            <a:pPr>
              <a:spcBef>
                <a:spcPts val="25"/>
              </a:spcBef>
            </a:pPr>
            <a:endParaRPr sz="2400" dirty="0">
              <a:latin typeface="Trebuchet MS"/>
              <a:cs typeface="Trebuchet MS"/>
            </a:endParaRPr>
          </a:p>
          <a:p>
            <a:pPr marL="825500" marR="855344" algn="ctr"/>
            <a:r>
              <a:rPr b="1" spc="-10" dirty="0">
                <a:solidFill>
                  <a:srgbClr val="00AFEF"/>
                </a:solidFill>
                <a:latin typeface="Trebuchet MS"/>
                <a:cs typeface="Trebuchet MS"/>
              </a:rPr>
              <a:t>France </a:t>
            </a:r>
            <a:r>
              <a:rPr b="1" spc="5" dirty="0">
                <a:solidFill>
                  <a:srgbClr val="00AFEF"/>
                </a:solidFill>
                <a:latin typeface="Trebuchet MS"/>
                <a:cs typeface="Trebuchet MS"/>
              </a:rPr>
              <a:t>services </a:t>
            </a:r>
            <a:r>
              <a:rPr b="1" dirty="0">
                <a:solidFill>
                  <a:srgbClr val="00AFEF"/>
                </a:solidFill>
                <a:latin typeface="Trebuchet MS"/>
                <a:cs typeface="Trebuchet MS"/>
              </a:rPr>
              <a:t>: </a:t>
            </a:r>
            <a:r>
              <a:rPr b="1" spc="-5" dirty="0">
                <a:solidFill>
                  <a:srgbClr val="00AFEF"/>
                </a:solidFill>
                <a:latin typeface="Trebuchet MS"/>
                <a:cs typeface="Trebuchet MS"/>
              </a:rPr>
              <a:t>pour vos </a:t>
            </a:r>
            <a:r>
              <a:rPr b="1" dirty="0">
                <a:solidFill>
                  <a:srgbClr val="00AFEF"/>
                </a:solidFill>
                <a:latin typeface="Trebuchet MS"/>
                <a:cs typeface="Trebuchet MS"/>
              </a:rPr>
              <a:t>démarches </a:t>
            </a:r>
            <a:r>
              <a:rPr b="1" spc="-5" dirty="0">
                <a:solidFill>
                  <a:srgbClr val="00AFEF"/>
                </a:solidFill>
                <a:latin typeface="Trebuchet MS"/>
                <a:cs typeface="Trebuchet MS"/>
              </a:rPr>
              <a:t>administratives </a:t>
            </a:r>
            <a:r>
              <a:rPr b="1" spc="-53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00AFEF"/>
                </a:solidFill>
                <a:latin typeface="Trebuchet MS"/>
                <a:cs typeface="Trebuchet MS"/>
              </a:rPr>
              <a:t>et</a:t>
            </a:r>
            <a:r>
              <a:rPr b="1" spc="-5" dirty="0">
                <a:solidFill>
                  <a:srgbClr val="00AFEF"/>
                </a:solidFill>
                <a:latin typeface="Trebuchet MS"/>
                <a:cs typeface="Trebuchet MS"/>
              </a:rPr>
              <a:t> besoins</a:t>
            </a:r>
            <a:r>
              <a:rPr b="1" spc="-2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00AFEF"/>
                </a:solidFill>
                <a:latin typeface="Trebuchet MS"/>
                <a:cs typeface="Trebuchet MS"/>
              </a:rPr>
              <a:t>numériques</a:t>
            </a:r>
            <a:r>
              <a:rPr b="1" spc="-2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00AFEF"/>
                </a:solidFill>
                <a:latin typeface="Trebuchet MS"/>
                <a:cs typeface="Trebuchet MS"/>
              </a:rPr>
              <a:t>du quotidien</a:t>
            </a:r>
            <a:endParaRPr dirty="0">
              <a:latin typeface="Trebuchet MS"/>
              <a:cs typeface="Trebuchet MS"/>
            </a:endParaRPr>
          </a:p>
          <a:p>
            <a:pPr>
              <a:spcBef>
                <a:spcPts val="15"/>
              </a:spcBef>
            </a:pPr>
            <a:endParaRPr sz="1850" dirty="0">
              <a:latin typeface="Trebuchet MS"/>
              <a:cs typeface="Trebuchet MS"/>
            </a:endParaRPr>
          </a:p>
          <a:p>
            <a:pPr marL="42545" marR="71755" algn="just"/>
            <a:r>
              <a:rPr spc="-5" dirty="0">
                <a:latin typeface="Trebuchet MS"/>
                <a:cs typeface="Trebuchet MS"/>
              </a:rPr>
              <a:t>Entre internet </a:t>
            </a:r>
            <a:r>
              <a:rPr dirty="0">
                <a:latin typeface="Trebuchet MS"/>
                <a:cs typeface="Trebuchet MS"/>
              </a:rPr>
              <a:t>et </a:t>
            </a:r>
            <a:r>
              <a:rPr spc="-5" dirty="0">
                <a:latin typeface="Trebuchet MS"/>
                <a:cs typeface="Trebuchet MS"/>
              </a:rPr>
              <a:t>vous, la </a:t>
            </a:r>
            <a:r>
              <a:rPr spc="-10" dirty="0">
                <a:latin typeface="Trebuchet MS"/>
                <a:cs typeface="Trebuchet MS"/>
              </a:rPr>
              <a:t>connexion </a:t>
            </a:r>
            <a:r>
              <a:rPr dirty="0">
                <a:latin typeface="Trebuchet MS"/>
                <a:cs typeface="Trebuchet MS"/>
              </a:rPr>
              <a:t>ne </a:t>
            </a:r>
            <a:r>
              <a:rPr spc="-5" dirty="0">
                <a:latin typeface="Trebuchet MS"/>
                <a:cs typeface="Trebuchet MS"/>
              </a:rPr>
              <a:t>passe pas </a:t>
            </a:r>
            <a:r>
              <a:rPr dirty="0">
                <a:latin typeface="Trebuchet MS"/>
                <a:cs typeface="Trebuchet MS"/>
              </a:rPr>
              <a:t>? </a:t>
            </a:r>
            <a:r>
              <a:rPr spc="-35" dirty="0">
                <a:latin typeface="Trebuchet MS"/>
                <a:cs typeface="Trebuchet MS"/>
              </a:rPr>
              <a:t>Vous </a:t>
            </a:r>
            <a:r>
              <a:rPr spc="-5" dirty="0">
                <a:latin typeface="Trebuchet MS"/>
                <a:cs typeface="Trebuchet MS"/>
              </a:rPr>
              <a:t>avez besoin 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d’aide pour </a:t>
            </a:r>
            <a:r>
              <a:rPr spc="-10" dirty="0">
                <a:latin typeface="Trebuchet MS"/>
                <a:cs typeface="Trebuchet MS"/>
              </a:rPr>
              <a:t>vos </a:t>
            </a:r>
            <a:r>
              <a:rPr spc="-5" dirty="0">
                <a:latin typeface="Trebuchet MS"/>
                <a:cs typeface="Trebuchet MS"/>
              </a:rPr>
              <a:t>démarches administratives </a:t>
            </a:r>
            <a:r>
              <a:rPr dirty="0">
                <a:latin typeface="Trebuchet MS"/>
                <a:cs typeface="Trebuchet MS"/>
              </a:rPr>
              <a:t>? Quel que </a:t>
            </a:r>
            <a:r>
              <a:rPr spc="-10" dirty="0">
                <a:latin typeface="Trebuchet MS"/>
                <a:cs typeface="Trebuchet MS"/>
              </a:rPr>
              <a:t>soit </a:t>
            </a:r>
            <a:r>
              <a:rPr spc="-5" dirty="0">
                <a:latin typeface="Trebuchet MS"/>
                <a:cs typeface="Trebuchet MS"/>
              </a:rPr>
              <a:t>l’endroit où 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vous vivez, </a:t>
            </a:r>
            <a:r>
              <a:rPr dirty="0">
                <a:latin typeface="Trebuchet MS"/>
                <a:cs typeface="Trebuchet MS"/>
              </a:rPr>
              <a:t>en </a:t>
            </a:r>
            <a:r>
              <a:rPr spc="-5" dirty="0">
                <a:latin typeface="Trebuchet MS"/>
                <a:cs typeface="Trebuchet MS"/>
              </a:rPr>
              <a:t>ville ou </a:t>
            </a:r>
            <a:r>
              <a:rPr dirty="0">
                <a:latin typeface="Trebuchet MS"/>
                <a:cs typeface="Trebuchet MS"/>
              </a:rPr>
              <a:t>à </a:t>
            </a:r>
            <a:r>
              <a:rPr spc="-5" dirty="0">
                <a:latin typeface="Trebuchet MS"/>
                <a:cs typeface="Trebuchet MS"/>
              </a:rPr>
              <a:t>la campagne, </a:t>
            </a:r>
            <a:r>
              <a:rPr dirty="0">
                <a:latin typeface="Trebuchet MS"/>
                <a:cs typeface="Trebuchet MS"/>
              </a:rPr>
              <a:t>France </a:t>
            </a:r>
            <a:r>
              <a:rPr spc="-5" dirty="0">
                <a:latin typeface="Trebuchet MS"/>
                <a:cs typeface="Trebuchet MS"/>
              </a:rPr>
              <a:t>services </a:t>
            </a:r>
            <a:r>
              <a:rPr dirty="0">
                <a:latin typeface="Trebuchet MS"/>
                <a:cs typeface="Trebuchet MS"/>
              </a:rPr>
              <a:t>est un guichet </a:t>
            </a:r>
            <a:r>
              <a:rPr spc="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unique</a:t>
            </a:r>
            <a:r>
              <a:rPr spc="409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qui</a:t>
            </a:r>
            <a:r>
              <a:rPr spc="395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donne</a:t>
            </a:r>
            <a:r>
              <a:rPr spc="41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accès</a:t>
            </a:r>
            <a:r>
              <a:rPr spc="40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dans</a:t>
            </a:r>
            <a:r>
              <a:rPr spc="41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un</a:t>
            </a:r>
            <a:r>
              <a:rPr spc="40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seul</a:t>
            </a:r>
            <a:r>
              <a:rPr spc="39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et</a:t>
            </a:r>
            <a:r>
              <a:rPr spc="39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même</a:t>
            </a:r>
            <a:r>
              <a:rPr spc="41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lieu</a:t>
            </a:r>
            <a:r>
              <a:rPr spc="40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aux</a:t>
            </a:r>
            <a:r>
              <a:rPr spc="409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principaux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0577" y="5305426"/>
            <a:ext cx="1161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Trebuchet MS"/>
                <a:cs typeface="Trebuchet MS"/>
              </a:rPr>
              <a:t>organismes</a:t>
            </a:r>
            <a:endParaRPr>
              <a:latin typeface="Trebuchet MS"/>
              <a:cs typeface="Trebuchet MS"/>
            </a:endParaRPr>
          </a:p>
          <a:p>
            <a:pPr marL="12700"/>
            <a:r>
              <a:rPr spc="-5" dirty="0">
                <a:latin typeface="Trebuchet MS"/>
                <a:cs typeface="Trebuchet MS"/>
              </a:rPr>
              <a:t>ministère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2483" y="5305426"/>
            <a:ext cx="6158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  <a:tabLst>
                <a:tab pos="434340" algn="l"/>
                <a:tab pos="1431290" algn="l"/>
                <a:tab pos="2331720" algn="l"/>
                <a:tab pos="2598420" algn="l"/>
                <a:tab pos="2973705" algn="l"/>
                <a:tab pos="4123054" algn="l"/>
                <a:tab pos="4558665" algn="l"/>
                <a:tab pos="5793740" algn="l"/>
              </a:tabLst>
            </a:pPr>
            <a:r>
              <a:rPr spc="-5" dirty="0">
                <a:latin typeface="Trebuchet MS"/>
                <a:cs typeface="Trebuchet MS"/>
              </a:rPr>
              <a:t>de	services	publics	</a:t>
            </a:r>
            <a:r>
              <a:rPr dirty="0">
                <a:latin typeface="Trebuchet MS"/>
                <a:cs typeface="Trebuchet MS"/>
              </a:rPr>
              <a:t>:	</a:t>
            </a:r>
            <a:r>
              <a:rPr spc="-5" dirty="0">
                <a:latin typeface="Trebuchet MS"/>
                <a:cs typeface="Trebuchet MS"/>
              </a:rPr>
              <a:t>le	ministère	</a:t>
            </a:r>
            <a:r>
              <a:rPr dirty="0">
                <a:latin typeface="Trebuchet MS"/>
                <a:cs typeface="Trebuchet MS"/>
              </a:rPr>
              <a:t>de	</a:t>
            </a:r>
            <a:r>
              <a:rPr spc="-25" dirty="0">
                <a:latin typeface="Trebuchet MS"/>
                <a:cs typeface="Trebuchet MS"/>
              </a:rPr>
              <a:t>l'Intérieur,	</a:t>
            </a:r>
            <a:r>
              <a:rPr spc="-5" dirty="0">
                <a:latin typeface="Trebuchet MS"/>
                <a:cs typeface="Trebuchet MS"/>
              </a:rPr>
              <a:t>le</a:t>
            </a:r>
            <a:endParaRPr>
              <a:latin typeface="Trebuchet MS"/>
              <a:cs typeface="Trebuchet MS"/>
            </a:endParaRPr>
          </a:p>
          <a:p>
            <a:pPr marR="5080" algn="r">
              <a:tabLst>
                <a:tab pos="457200" algn="l"/>
                <a:tab pos="848994" algn="l"/>
                <a:tab pos="1858010" algn="l"/>
                <a:tab pos="2346960" algn="l"/>
                <a:tab pos="3438525" algn="l"/>
                <a:tab pos="4706620" algn="l"/>
                <a:tab pos="5353050" algn="l"/>
              </a:tabLst>
            </a:pPr>
            <a:r>
              <a:rPr dirty="0">
                <a:latin typeface="Trebuchet MS"/>
                <a:cs typeface="Trebuchet MS"/>
              </a:rPr>
              <a:t>de	</a:t>
            </a:r>
            <a:r>
              <a:rPr spc="-5" dirty="0">
                <a:latin typeface="Trebuchet MS"/>
                <a:cs typeface="Trebuchet MS"/>
              </a:rPr>
              <a:t>l</a:t>
            </a:r>
            <a:r>
              <a:rPr dirty="0">
                <a:latin typeface="Trebuchet MS"/>
                <a:cs typeface="Trebuchet MS"/>
              </a:rPr>
              <a:t>a	</a:t>
            </a:r>
            <a:r>
              <a:rPr spc="-10" dirty="0">
                <a:latin typeface="Trebuchet MS"/>
                <a:cs typeface="Trebuchet MS"/>
              </a:rPr>
              <a:t>J</a:t>
            </a:r>
            <a:r>
              <a:rPr spc="-5" dirty="0">
                <a:latin typeface="Trebuchet MS"/>
                <a:cs typeface="Trebuchet MS"/>
              </a:rPr>
              <a:t>usti</a:t>
            </a:r>
            <a:r>
              <a:rPr spc="-10" dirty="0">
                <a:latin typeface="Trebuchet MS"/>
                <a:cs typeface="Trebuchet MS"/>
              </a:rPr>
              <a:t>c</a:t>
            </a:r>
            <a:r>
              <a:rPr spc="-5" dirty="0">
                <a:latin typeface="Trebuchet MS"/>
                <a:cs typeface="Trebuchet MS"/>
              </a:rPr>
              <a:t>e</a:t>
            </a:r>
            <a:r>
              <a:rPr dirty="0">
                <a:latin typeface="Trebuchet MS"/>
                <a:cs typeface="Trebuchet MS"/>
              </a:rPr>
              <a:t>,	les	Fina</a:t>
            </a:r>
            <a:r>
              <a:rPr spc="-5" dirty="0">
                <a:latin typeface="Trebuchet MS"/>
                <a:cs typeface="Trebuchet MS"/>
              </a:rPr>
              <a:t>nce</a:t>
            </a:r>
            <a:r>
              <a:rPr dirty="0">
                <a:latin typeface="Trebuchet MS"/>
                <a:cs typeface="Trebuchet MS"/>
              </a:rPr>
              <a:t>s	</a:t>
            </a:r>
            <a:r>
              <a:rPr spc="-5" dirty="0">
                <a:latin typeface="Trebuchet MS"/>
                <a:cs typeface="Trebuchet MS"/>
              </a:rPr>
              <a:t>p</a:t>
            </a:r>
            <a:r>
              <a:rPr spc="-10" dirty="0">
                <a:latin typeface="Trebuchet MS"/>
                <a:cs typeface="Trebuchet MS"/>
              </a:rPr>
              <a:t>u</a:t>
            </a:r>
            <a:r>
              <a:rPr spc="-5" dirty="0">
                <a:latin typeface="Trebuchet MS"/>
                <a:cs typeface="Trebuchet MS"/>
              </a:rPr>
              <a:t>bl</a:t>
            </a:r>
            <a:r>
              <a:rPr spc="-10" dirty="0">
                <a:latin typeface="Trebuchet MS"/>
                <a:cs typeface="Trebuchet MS"/>
              </a:rPr>
              <a:t>i</a:t>
            </a:r>
            <a:r>
              <a:rPr spc="-5" dirty="0">
                <a:latin typeface="Trebuchet MS"/>
                <a:cs typeface="Trebuchet MS"/>
              </a:rPr>
              <a:t>qu</a:t>
            </a:r>
            <a:r>
              <a:rPr dirty="0">
                <a:latin typeface="Trebuchet MS"/>
                <a:cs typeface="Trebuchet MS"/>
              </a:rPr>
              <a:t>es,	P</a:t>
            </a:r>
            <a:r>
              <a:rPr spc="-5" dirty="0">
                <a:latin typeface="Trebuchet MS"/>
                <a:cs typeface="Trebuchet MS"/>
              </a:rPr>
              <a:t>ô</a:t>
            </a:r>
            <a:r>
              <a:rPr dirty="0">
                <a:latin typeface="Trebuchet MS"/>
                <a:cs typeface="Trebuchet MS"/>
              </a:rPr>
              <a:t>le	</a:t>
            </a:r>
            <a:r>
              <a:rPr spc="-5" dirty="0">
                <a:latin typeface="Trebuchet MS"/>
                <a:cs typeface="Trebuchet MS"/>
              </a:rPr>
              <a:t>e</a:t>
            </a:r>
            <a:r>
              <a:rPr dirty="0">
                <a:latin typeface="Trebuchet MS"/>
                <a:cs typeface="Trebuchet MS"/>
              </a:rPr>
              <a:t>m</a:t>
            </a:r>
            <a:r>
              <a:rPr spc="-5" dirty="0">
                <a:latin typeface="Trebuchet MS"/>
                <a:cs typeface="Trebuchet MS"/>
              </a:rPr>
              <a:t>pl</a:t>
            </a:r>
            <a:r>
              <a:rPr spc="-10" dirty="0">
                <a:latin typeface="Trebuchet MS"/>
                <a:cs typeface="Trebuchet MS"/>
              </a:rPr>
              <a:t>oi</a:t>
            </a:r>
            <a:r>
              <a:rPr dirty="0">
                <a:latin typeface="Trebuchet MS"/>
                <a:cs typeface="Trebuchet MS"/>
              </a:rPr>
              <a:t>,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0576" y="5854395"/>
            <a:ext cx="6968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Trebuchet MS"/>
                <a:cs typeface="Trebuchet MS"/>
              </a:rPr>
              <a:t>l'Assurance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retraite,</a:t>
            </a:r>
            <a:r>
              <a:rPr spc="2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l'Assurance</a:t>
            </a:r>
            <a:r>
              <a:rPr spc="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maladie,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la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-85" dirty="0">
                <a:latin typeface="Trebuchet MS"/>
                <a:cs typeface="Trebuchet MS"/>
              </a:rPr>
              <a:t>CAF,</a:t>
            </a:r>
            <a:r>
              <a:rPr spc="1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la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MSA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et</a:t>
            </a:r>
            <a:r>
              <a:rPr spc="-5" dirty="0">
                <a:latin typeface="Trebuchet MS"/>
                <a:cs typeface="Trebuchet MS"/>
              </a:rPr>
              <a:t> la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-20" dirty="0">
                <a:latin typeface="Trebuchet MS"/>
                <a:cs typeface="Trebuchet MS"/>
              </a:rPr>
              <a:t>Poste.</a:t>
            </a:r>
            <a:endParaRPr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40" y="1196339"/>
            <a:ext cx="4680204" cy="4610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13838" y="1594276"/>
            <a:ext cx="559127" cy="3845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150"/>
              </a:lnSpc>
            </a:pPr>
            <a:r>
              <a:rPr b="1" spc="-20" dirty="0">
                <a:solidFill>
                  <a:srgbClr val="4E5B6E"/>
                </a:solidFill>
                <a:latin typeface="Trebuchet MS"/>
                <a:cs typeface="Trebuchet MS"/>
              </a:rPr>
              <a:t>CAMPAGNE</a:t>
            </a:r>
            <a:r>
              <a:rPr b="1" spc="-30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4E5B6E"/>
                </a:solidFill>
                <a:latin typeface="Trebuchet MS"/>
                <a:cs typeface="Trebuchet MS"/>
              </a:rPr>
              <a:t>D’INFORMATION</a:t>
            </a:r>
            <a:r>
              <a:rPr b="1" spc="-30" dirty="0">
                <a:solidFill>
                  <a:srgbClr val="4E5B6E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4E5B6E"/>
                </a:solidFill>
                <a:latin typeface="Trebuchet MS"/>
                <a:cs typeface="Trebuchet MS"/>
              </a:rPr>
              <a:t>FRANCE</a:t>
            </a:r>
            <a:endParaRPr>
              <a:latin typeface="Trebuchet MS"/>
              <a:cs typeface="Trebuchet MS"/>
            </a:endParaRPr>
          </a:p>
          <a:p>
            <a:pPr marL="1905" algn="ctr"/>
            <a:r>
              <a:rPr b="1" spc="-10" dirty="0">
                <a:solidFill>
                  <a:srgbClr val="4E5B6E"/>
                </a:solidFill>
                <a:latin typeface="Trebuchet MS"/>
                <a:cs typeface="Trebuchet MS"/>
              </a:rPr>
              <a:t>SERVCICES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1626" y="2936239"/>
            <a:ext cx="2918460" cy="282615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82880" marR="173355" algn="ctr">
              <a:lnSpc>
                <a:spcPts val="1340"/>
              </a:lnSpc>
              <a:spcBef>
                <a:spcPts val="430"/>
              </a:spcBef>
            </a:pPr>
            <a:r>
              <a:rPr sz="1400" dirty="0">
                <a:solidFill>
                  <a:srgbClr val="AF0F5C"/>
                </a:solidFill>
                <a:latin typeface="Trebuchet MS"/>
                <a:cs typeface="Trebuchet MS"/>
              </a:rPr>
              <a:t>UNE </a:t>
            </a:r>
            <a:r>
              <a:rPr sz="1400" spc="-20" dirty="0">
                <a:solidFill>
                  <a:srgbClr val="AF0F5C"/>
                </a:solidFill>
                <a:latin typeface="Trebuchet MS"/>
                <a:cs typeface="Trebuchet MS"/>
              </a:rPr>
              <a:t>CAMPAGNE </a:t>
            </a:r>
            <a:r>
              <a:rPr sz="1400" spc="-15" dirty="0">
                <a:solidFill>
                  <a:srgbClr val="AF0F5C"/>
                </a:solidFill>
                <a:latin typeface="Trebuchet MS"/>
                <a:cs typeface="Trebuchet MS"/>
              </a:rPr>
              <a:t>D’INFORMATION </a:t>
            </a:r>
            <a:r>
              <a:rPr sz="1400" spc="-409" dirty="0">
                <a:solidFill>
                  <a:srgbClr val="AF0F5C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AF0F5C"/>
                </a:solidFill>
                <a:latin typeface="Trebuchet MS"/>
                <a:cs typeface="Trebuchet MS"/>
              </a:rPr>
              <a:t>POUR </a:t>
            </a:r>
            <a:r>
              <a:rPr sz="1400" spc="-30" dirty="0">
                <a:solidFill>
                  <a:srgbClr val="AF0F5C"/>
                </a:solidFill>
                <a:latin typeface="Trebuchet MS"/>
                <a:cs typeface="Trebuchet MS"/>
              </a:rPr>
              <a:t>FAIRE </a:t>
            </a:r>
            <a:r>
              <a:rPr sz="1400" spc="-5" dirty="0">
                <a:solidFill>
                  <a:srgbClr val="AF0F5C"/>
                </a:solidFill>
                <a:latin typeface="Trebuchet MS"/>
                <a:cs typeface="Trebuchet MS"/>
              </a:rPr>
              <a:t>CONNAÎTRE </a:t>
            </a:r>
            <a:r>
              <a:rPr sz="1400" dirty="0">
                <a:solidFill>
                  <a:srgbClr val="AF0F5C"/>
                </a:solidFill>
                <a:latin typeface="Trebuchet MS"/>
                <a:cs typeface="Trebuchet MS"/>
              </a:rPr>
              <a:t>FRANCE </a:t>
            </a:r>
            <a:r>
              <a:rPr sz="1400" spc="-415" dirty="0">
                <a:solidFill>
                  <a:srgbClr val="AF0F5C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AF0F5C"/>
                </a:solidFill>
                <a:latin typeface="Trebuchet MS"/>
                <a:cs typeface="Trebuchet MS"/>
              </a:rPr>
              <a:t>SERVICES</a:t>
            </a:r>
            <a:endParaRPr sz="1400">
              <a:latin typeface="Trebuchet MS"/>
              <a:cs typeface="Trebuchet MS"/>
            </a:endParaRPr>
          </a:p>
          <a:p>
            <a:pPr>
              <a:spcBef>
                <a:spcPts val="5"/>
              </a:spcBef>
            </a:pPr>
            <a:endParaRPr sz="2000">
              <a:latin typeface="Trebuchet MS"/>
              <a:cs typeface="Trebuchet MS"/>
            </a:endParaRPr>
          </a:p>
          <a:p>
            <a:pPr marL="12700" marR="5080" algn="ctr">
              <a:lnSpc>
                <a:spcPts val="1150"/>
              </a:lnSpc>
            </a:pPr>
            <a:r>
              <a:rPr sz="1200" spc="-15" dirty="0">
                <a:latin typeface="Trebuchet MS"/>
                <a:cs typeface="Trebuchet MS"/>
              </a:rPr>
              <a:t>Pour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informer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les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Français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de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l’arrivée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des </a:t>
            </a:r>
            <a:r>
              <a:rPr sz="1200" spc="-35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France services sur leur territoire, une 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campagne nationale </a:t>
            </a:r>
            <a:r>
              <a:rPr sz="1200" dirty="0">
                <a:latin typeface="Trebuchet MS"/>
                <a:cs typeface="Trebuchet MS"/>
              </a:rPr>
              <a:t>de </a:t>
            </a:r>
            <a:r>
              <a:rPr sz="1200" spc="-5" dirty="0">
                <a:latin typeface="Trebuchet MS"/>
                <a:cs typeface="Trebuchet MS"/>
              </a:rPr>
              <a:t>communication </a:t>
            </a:r>
            <a:r>
              <a:rPr sz="1200" dirty="0">
                <a:latin typeface="Trebuchet MS"/>
                <a:cs typeface="Trebuchet MS"/>
              </a:rPr>
              <a:t> axée </a:t>
            </a:r>
            <a:r>
              <a:rPr sz="1200" spc="-5" dirty="0">
                <a:latin typeface="Trebuchet MS"/>
                <a:cs typeface="Trebuchet MS"/>
              </a:rPr>
              <a:t>sur la proximité mettra </a:t>
            </a:r>
            <a:r>
              <a:rPr sz="1200" dirty="0">
                <a:latin typeface="Trebuchet MS"/>
                <a:cs typeface="Trebuchet MS"/>
              </a:rPr>
              <a:t>en </a:t>
            </a:r>
            <a:r>
              <a:rPr sz="1200" spc="-5" dirty="0">
                <a:latin typeface="Trebuchet MS"/>
                <a:cs typeface="Trebuchet MS"/>
              </a:rPr>
              <a:t>scène </a:t>
            </a:r>
            <a:r>
              <a:rPr sz="1200" dirty="0">
                <a:latin typeface="Trebuchet MS"/>
                <a:cs typeface="Trebuchet MS"/>
              </a:rPr>
              <a:t>des </a:t>
            </a:r>
            <a:r>
              <a:rPr sz="1200" spc="-3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agents qui </a:t>
            </a:r>
            <a:r>
              <a:rPr sz="1200" spc="-5" dirty="0">
                <a:latin typeface="Trebuchet MS"/>
                <a:cs typeface="Trebuchet MS"/>
              </a:rPr>
              <a:t>accompagnent les usagers </a:t>
            </a:r>
            <a:r>
              <a:rPr sz="1200" dirty="0">
                <a:latin typeface="Trebuchet MS"/>
                <a:cs typeface="Trebuchet MS"/>
              </a:rPr>
              <a:t>dans </a:t>
            </a:r>
            <a:r>
              <a:rPr sz="1200" spc="-35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leurs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démarches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du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quotidien.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295"/>
              </a:lnSpc>
              <a:spcBef>
                <a:spcPts val="885"/>
              </a:spcBef>
            </a:pPr>
            <a:r>
              <a:rPr sz="1200" spc="-5" dirty="0">
                <a:latin typeface="Trebuchet MS"/>
                <a:cs typeface="Trebuchet MS"/>
              </a:rPr>
              <a:t>Diffusée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d’avril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à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mai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2021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puis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de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150"/>
              </a:lnSpc>
            </a:pPr>
            <a:r>
              <a:rPr sz="1200" spc="-5" dirty="0">
                <a:latin typeface="Trebuchet MS"/>
                <a:cs typeface="Trebuchet MS"/>
              </a:rPr>
              <a:t>septembre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à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octobre</a:t>
            </a:r>
            <a:endParaRPr sz="1200">
              <a:latin typeface="Trebuchet MS"/>
              <a:cs typeface="Trebuchet MS"/>
            </a:endParaRPr>
          </a:p>
          <a:p>
            <a:pPr marL="83820" marR="74930" indent="-3175" algn="ctr">
              <a:lnSpc>
                <a:spcPct val="80000"/>
              </a:lnSpc>
              <a:spcBef>
                <a:spcPts val="145"/>
              </a:spcBef>
            </a:pPr>
            <a:r>
              <a:rPr sz="1200" spc="-10" dirty="0">
                <a:latin typeface="Trebuchet MS"/>
                <a:cs typeface="Trebuchet MS"/>
              </a:rPr>
              <a:t>2021, </a:t>
            </a:r>
            <a:r>
              <a:rPr sz="1200" spc="-5" dirty="0">
                <a:latin typeface="Trebuchet MS"/>
                <a:cs typeface="Trebuchet MS"/>
              </a:rPr>
              <a:t>elle sera visible </a:t>
            </a:r>
            <a:r>
              <a:rPr sz="1200" dirty="0">
                <a:latin typeface="Trebuchet MS"/>
                <a:cs typeface="Trebuchet MS"/>
              </a:rPr>
              <a:t>à </a:t>
            </a:r>
            <a:r>
              <a:rPr sz="1200" spc="-5" dirty="0">
                <a:latin typeface="Trebuchet MS"/>
                <a:cs typeface="Trebuchet MS"/>
              </a:rPr>
              <a:t>la télévision sur </a:t>
            </a:r>
            <a:r>
              <a:rPr sz="1200" spc="-35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les grandes chaînes nationales, la </a:t>
            </a:r>
            <a:r>
              <a:rPr sz="1200" spc="-55" dirty="0">
                <a:latin typeface="Trebuchet MS"/>
                <a:cs typeface="Trebuchet MS"/>
              </a:rPr>
              <a:t>TNT, 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en </a:t>
            </a:r>
            <a:r>
              <a:rPr sz="1200" spc="-5" dirty="0">
                <a:latin typeface="Trebuchet MS"/>
                <a:cs typeface="Trebuchet MS"/>
              </a:rPr>
              <a:t>digital mais aussi </a:t>
            </a:r>
            <a:r>
              <a:rPr sz="1200" dirty="0">
                <a:latin typeface="Trebuchet MS"/>
                <a:cs typeface="Trebuchet MS"/>
              </a:rPr>
              <a:t>dans </a:t>
            </a:r>
            <a:r>
              <a:rPr sz="1200" spc="-5" dirty="0">
                <a:latin typeface="Trebuchet MS"/>
                <a:cs typeface="Trebuchet MS"/>
              </a:rPr>
              <a:t>la presse 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quotidienne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et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hebdomadaire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régionale.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9567" y="836675"/>
            <a:ext cx="6984492" cy="52379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28995" y="6376212"/>
            <a:ext cx="28632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00AFEF"/>
                </a:solidFill>
                <a:latin typeface="Trebuchet MS"/>
                <a:cs typeface="Trebuchet MS"/>
                <a:hlinkClick r:id="rId3"/>
              </a:rPr>
              <a:t>https://youtu.be/PrjMfKJzv8o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201" y="679196"/>
            <a:ext cx="2734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10" dirty="0">
                <a:solidFill>
                  <a:srgbClr val="4E5B6E"/>
                </a:solidFill>
              </a:rPr>
              <a:t>HIS</a:t>
            </a:r>
            <a:r>
              <a:rPr sz="4000" spc="-215" dirty="0">
                <a:solidFill>
                  <a:srgbClr val="4E5B6E"/>
                </a:solidFill>
              </a:rPr>
              <a:t>T</a:t>
            </a:r>
            <a:r>
              <a:rPr sz="4000" spc="-5" dirty="0">
                <a:solidFill>
                  <a:srgbClr val="4E5B6E"/>
                </a:solidFill>
              </a:rPr>
              <a:t>ORIQ</a:t>
            </a:r>
            <a:r>
              <a:rPr sz="4000" dirty="0">
                <a:solidFill>
                  <a:srgbClr val="4E5B6E"/>
                </a:solidFill>
              </a:rPr>
              <a:t>U</a:t>
            </a:r>
            <a:r>
              <a:rPr sz="4000" spc="-5" dirty="0">
                <a:solidFill>
                  <a:srgbClr val="4E5B6E"/>
                </a:solidFill>
              </a:rPr>
              <a:t>E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070303" y="1800224"/>
            <a:ext cx="8053070" cy="1123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Relais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Services</a:t>
            </a:r>
            <a:r>
              <a:rPr sz="1600" b="1" u="heavy" spc="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Public</a:t>
            </a:r>
            <a:endParaRPr sz="1600" dirty="0">
              <a:latin typeface="Trebuchet MS"/>
              <a:cs typeface="Trebuchet MS"/>
            </a:endParaRPr>
          </a:p>
          <a:p>
            <a:pPr marL="12700" marR="5080" algn="just">
              <a:spcBef>
                <a:spcPts val="5"/>
              </a:spcBef>
            </a:pPr>
            <a:r>
              <a:rPr sz="1400" dirty="0">
                <a:latin typeface="Trebuchet MS"/>
                <a:cs typeface="Trebuchet MS"/>
              </a:rPr>
              <a:t>En </a:t>
            </a:r>
            <a:r>
              <a:rPr sz="1400" spc="-5" dirty="0">
                <a:latin typeface="Trebuchet MS"/>
                <a:cs typeface="Trebuchet MS"/>
              </a:rPr>
              <a:t>2005, l’</a:t>
            </a:r>
            <a:r>
              <a:rPr lang="fr-FR" sz="1400" spc="-5" dirty="0">
                <a:latin typeface="Trebuchet MS"/>
                <a:cs typeface="Trebuchet MS"/>
              </a:rPr>
              <a:t>É</a:t>
            </a:r>
            <a:r>
              <a:rPr sz="1400" spc="-5" dirty="0">
                <a:latin typeface="Trebuchet MS"/>
                <a:cs typeface="Trebuchet MS"/>
              </a:rPr>
              <a:t>tat met </a:t>
            </a:r>
            <a:r>
              <a:rPr sz="1400" dirty="0">
                <a:latin typeface="Trebuchet MS"/>
                <a:cs typeface="Trebuchet MS"/>
              </a:rPr>
              <a:t>en </a:t>
            </a:r>
            <a:r>
              <a:rPr sz="1400" spc="-10" dirty="0">
                <a:latin typeface="Trebuchet MS"/>
                <a:cs typeface="Trebuchet MS"/>
              </a:rPr>
              <a:t>place </a:t>
            </a:r>
            <a:r>
              <a:rPr sz="1400" dirty="0">
                <a:latin typeface="Trebuchet MS"/>
                <a:cs typeface="Trebuchet MS"/>
              </a:rPr>
              <a:t>un </a:t>
            </a:r>
            <a:r>
              <a:rPr sz="1400" spc="-5" dirty="0">
                <a:latin typeface="Trebuchet MS"/>
                <a:cs typeface="Trebuchet MS"/>
              </a:rPr>
              <a:t>dispositif national afin que les populations </a:t>
            </a:r>
            <a:r>
              <a:rPr sz="1400" dirty="0">
                <a:latin typeface="Trebuchet MS"/>
                <a:cs typeface="Trebuchet MS"/>
              </a:rPr>
              <a:t>les </a:t>
            </a:r>
            <a:r>
              <a:rPr sz="1400" spc="-10" dirty="0">
                <a:latin typeface="Trebuchet MS"/>
                <a:cs typeface="Trebuchet MS"/>
              </a:rPr>
              <a:t>plus </a:t>
            </a:r>
            <a:r>
              <a:rPr sz="1400" spc="-5" dirty="0">
                <a:latin typeface="Trebuchet MS"/>
                <a:cs typeface="Trebuchet MS"/>
              </a:rPr>
              <a:t>isolées puissent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bénéficier</a:t>
            </a:r>
            <a:r>
              <a:rPr sz="1400" spc="16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des</a:t>
            </a:r>
            <a:r>
              <a:rPr sz="1400" spc="16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services</a:t>
            </a:r>
            <a:r>
              <a:rPr sz="1400" spc="16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publics</a:t>
            </a:r>
            <a:r>
              <a:rPr sz="1400" spc="15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comme</a:t>
            </a:r>
            <a:r>
              <a:rPr sz="1400" spc="1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en</a:t>
            </a:r>
            <a:r>
              <a:rPr sz="1400" spc="16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zone</a:t>
            </a:r>
            <a:r>
              <a:rPr sz="1400" spc="16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urbaine.</a:t>
            </a:r>
            <a:r>
              <a:rPr sz="1400" spc="15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Les</a:t>
            </a:r>
            <a:r>
              <a:rPr sz="1400" spc="1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RSP</a:t>
            </a:r>
            <a:r>
              <a:rPr sz="1400" spc="1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assurent</a:t>
            </a:r>
            <a:r>
              <a:rPr sz="1400" spc="1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un</a:t>
            </a:r>
            <a:r>
              <a:rPr sz="1400" spc="17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accueil</a:t>
            </a:r>
            <a:r>
              <a:rPr sz="1400" spc="17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minimum</a:t>
            </a:r>
            <a:r>
              <a:rPr sz="1400" spc="17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24h avec </a:t>
            </a:r>
            <a:r>
              <a:rPr sz="1400" spc="5" dirty="0">
                <a:latin typeface="Trebuchet MS"/>
                <a:cs typeface="Trebuchet MS"/>
              </a:rPr>
              <a:t>la </a:t>
            </a:r>
            <a:r>
              <a:rPr sz="1400" spc="-5" dirty="0">
                <a:latin typeface="Trebuchet MS"/>
                <a:cs typeface="Trebuchet MS"/>
              </a:rPr>
              <a:t>mise en relation avec </a:t>
            </a:r>
            <a:r>
              <a:rPr sz="1400" dirty="0">
                <a:latin typeface="Trebuchet MS"/>
                <a:cs typeface="Trebuchet MS"/>
              </a:rPr>
              <a:t>les </a:t>
            </a:r>
            <a:r>
              <a:rPr sz="1400" spc="-5" dirty="0">
                <a:latin typeface="Trebuchet MS"/>
                <a:cs typeface="Trebuchet MS"/>
              </a:rPr>
              <a:t>partenaires </a:t>
            </a:r>
            <a:r>
              <a:rPr sz="1400" dirty="0">
                <a:latin typeface="Trebuchet MS"/>
                <a:cs typeface="Trebuchet MS"/>
              </a:rPr>
              <a:t>et </a:t>
            </a:r>
            <a:r>
              <a:rPr sz="1400" spc="-5" dirty="0">
                <a:latin typeface="Trebuchet MS"/>
                <a:cs typeface="Trebuchet MS"/>
              </a:rPr>
              <a:t>permettent aux usagers </a:t>
            </a:r>
            <a:r>
              <a:rPr sz="1400" dirty="0">
                <a:latin typeface="Trebuchet MS"/>
                <a:cs typeface="Trebuchet MS"/>
              </a:rPr>
              <a:t>de </a:t>
            </a:r>
            <a:r>
              <a:rPr sz="1400" spc="-5" dirty="0">
                <a:latin typeface="Trebuchet MS"/>
                <a:cs typeface="Trebuchet MS"/>
              </a:rPr>
              <a:t>faire des </a:t>
            </a:r>
            <a:r>
              <a:rPr sz="1400" spc="-10" dirty="0">
                <a:latin typeface="Trebuchet MS"/>
                <a:cs typeface="Trebuchet MS"/>
              </a:rPr>
              <a:t>démarches </a:t>
            </a:r>
            <a:r>
              <a:rPr sz="1400" spc="-5" dirty="0">
                <a:latin typeface="Trebuchet MS"/>
                <a:cs typeface="Trebuchet MS"/>
              </a:rPr>
              <a:t> administratives.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0303" y="3456813"/>
            <a:ext cx="8052434" cy="91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Maison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</a:t>
            </a:r>
            <a:r>
              <a:rPr sz="1600" b="1"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Services</a:t>
            </a:r>
            <a:r>
              <a:rPr sz="1600" b="1" u="heavy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Au</a:t>
            </a:r>
            <a:r>
              <a:rPr sz="1600" b="1" u="heavy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Public</a:t>
            </a:r>
            <a:endParaRPr sz="1600">
              <a:latin typeface="Trebuchet MS"/>
              <a:cs typeface="Trebuchet MS"/>
            </a:endParaRPr>
          </a:p>
          <a:p>
            <a:pPr marL="12700" marR="5080" algn="just">
              <a:spcBef>
                <a:spcPts val="5"/>
              </a:spcBef>
            </a:pPr>
            <a:r>
              <a:rPr sz="1400" spc="-5" dirty="0">
                <a:latin typeface="Trebuchet MS"/>
                <a:cs typeface="Trebuchet MS"/>
              </a:rPr>
              <a:t>Depuis 2015, dans </a:t>
            </a:r>
            <a:r>
              <a:rPr sz="1400" dirty="0">
                <a:latin typeface="Trebuchet MS"/>
                <a:cs typeface="Trebuchet MS"/>
              </a:rPr>
              <a:t>la </a:t>
            </a:r>
            <a:r>
              <a:rPr sz="1400" spc="-10" dirty="0">
                <a:latin typeface="Trebuchet MS"/>
                <a:cs typeface="Trebuchet MS"/>
              </a:rPr>
              <a:t>continuité </a:t>
            </a:r>
            <a:r>
              <a:rPr sz="1400" spc="-5" dirty="0">
                <a:latin typeface="Trebuchet MS"/>
                <a:cs typeface="Trebuchet MS"/>
              </a:rPr>
              <a:t>des </a:t>
            </a:r>
            <a:r>
              <a:rPr sz="1400" spc="-75" dirty="0">
                <a:latin typeface="Trebuchet MS"/>
                <a:cs typeface="Trebuchet MS"/>
              </a:rPr>
              <a:t>RSP, </a:t>
            </a:r>
            <a:r>
              <a:rPr sz="1400" dirty="0">
                <a:latin typeface="Trebuchet MS"/>
                <a:cs typeface="Trebuchet MS"/>
              </a:rPr>
              <a:t>les </a:t>
            </a:r>
            <a:r>
              <a:rPr sz="1400" spc="-5" dirty="0">
                <a:latin typeface="Trebuchet MS"/>
                <a:cs typeface="Trebuchet MS"/>
              </a:rPr>
              <a:t>MSAP </a:t>
            </a:r>
            <a:r>
              <a:rPr sz="1400" spc="-10" dirty="0">
                <a:latin typeface="Trebuchet MS"/>
                <a:cs typeface="Trebuchet MS"/>
              </a:rPr>
              <a:t>se sont </a:t>
            </a:r>
            <a:r>
              <a:rPr sz="1400" spc="-5" dirty="0">
                <a:latin typeface="Trebuchet MS"/>
                <a:cs typeface="Trebuchet MS"/>
              </a:rPr>
              <a:t>développées sur tout </a:t>
            </a:r>
            <a:r>
              <a:rPr sz="1400" dirty="0">
                <a:latin typeface="Trebuchet MS"/>
                <a:cs typeface="Trebuchet MS"/>
              </a:rPr>
              <a:t>le </a:t>
            </a:r>
            <a:r>
              <a:rPr sz="1400" spc="-5" dirty="0">
                <a:latin typeface="Trebuchet MS"/>
                <a:cs typeface="Trebuchet MS"/>
              </a:rPr>
              <a:t>territoire. </a:t>
            </a:r>
            <a:r>
              <a:rPr sz="1400" dirty="0">
                <a:latin typeface="Trebuchet MS"/>
                <a:cs typeface="Trebuchet MS"/>
              </a:rPr>
              <a:t>Il y en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avait </a:t>
            </a:r>
            <a:r>
              <a:rPr sz="1400" dirty="0">
                <a:latin typeface="Trebuchet MS"/>
                <a:cs typeface="Trebuchet MS"/>
              </a:rPr>
              <a:t>1 281 en 2018. </a:t>
            </a:r>
            <a:r>
              <a:rPr sz="1400" spc="-5" dirty="0">
                <a:latin typeface="Trebuchet MS"/>
                <a:cs typeface="Trebuchet MS"/>
              </a:rPr>
              <a:t>Elles </a:t>
            </a:r>
            <a:r>
              <a:rPr sz="1400" dirty="0">
                <a:latin typeface="Trebuchet MS"/>
                <a:cs typeface="Trebuchet MS"/>
              </a:rPr>
              <a:t>ont </a:t>
            </a:r>
            <a:r>
              <a:rPr sz="1400" spc="-5" dirty="0">
                <a:latin typeface="Trebuchet MS"/>
                <a:cs typeface="Trebuchet MS"/>
              </a:rPr>
              <a:t>permis d’éviter l’isolement </a:t>
            </a:r>
            <a:r>
              <a:rPr sz="1400" spc="-10" dirty="0">
                <a:latin typeface="Trebuchet MS"/>
                <a:cs typeface="Trebuchet MS"/>
              </a:rPr>
              <a:t>administratif </a:t>
            </a:r>
            <a:r>
              <a:rPr sz="1400" spc="-5" dirty="0">
                <a:latin typeface="Trebuchet MS"/>
                <a:cs typeface="Trebuchet MS"/>
              </a:rPr>
              <a:t>des usagers dans </a:t>
            </a:r>
            <a:r>
              <a:rPr sz="1400" dirty="0">
                <a:latin typeface="Trebuchet MS"/>
                <a:cs typeface="Trebuchet MS"/>
              </a:rPr>
              <a:t>les </a:t>
            </a:r>
            <a:r>
              <a:rPr sz="1400" spc="-5" dirty="0">
                <a:latin typeface="Trebuchet MS"/>
                <a:cs typeface="Trebuchet MS"/>
              </a:rPr>
              <a:t>zones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rurales.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4904" y="4897373"/>
            <a:ext cx="8101965" cy="69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France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Services</a:t>
            </a:r>
            <a:endParaRPr sz="1600">
              <a:latin typeface="Trebuchet MS"/>
              <a:cs typeface="Trebuchet MS"/>
            </a:endParaRPr>
          </a:p>
          <a:p>
            <a:pPr marL="38100">
              <a:spcBef>
                <a:spcPts val="5"/>
              </a:spcBef>
            </a:pPr>
            <a:r>
              <a:rPr sz="1400" spc="-5" dirty="0">
                <a:latin typeface="Trebuchet MS"/>
                <a:cs typeface="Trebuchet MS"/>
              </a:rPr>
              <a:t>Depuis</a:t>
            </a:r>
            <a:r>
              <a:rPr sz="1400" spc="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le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1</a:t>
            </a:r>
            <a:r>
              <a:rPr sz="1350" spc="15" baseline="24691" dirty="0">
                <a:latin typeface="Trebuchet MS"/>
                <a:cs typeface="Trebuchet MS"/>
              </a:rPr>
              <a:t>er</a:t>
            </a:r>
            <a:r>
              <a:rPr sz="1350" spc="345" baseline="24691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janvier</a:t>
            </a:r>
            <a:r>
              <a:rPr sz="1400" spc="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2020,</a:t>
            </a:r>
            <a:r>
              <a:rPr sz="1400" spc="8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plus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de</a:t>
            </a:r>
            <a:r>
              <a:rPr sz="1400" spc="8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400</a:t>
            </a:r>
            <a:r>
              <a:rPr sz="1400" spc="8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MSAP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ont</a:t>
            </a:r>
            <a:r>
              <a:rPr sz="1400" spc="8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été</a:t>
            </a:r>
            <a:r>
              <a:rPr sz="1400" spc="7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labellisées</a:t>
            </a:r>
            <a:r>
              <a:rPr sz="1400" spc="9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en</a:t>
            </a:r>
            <a:r>
              <a:rPr sz="1400" spc="8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France</a:t>
            </a:r>
            <a:r>
              <a:rPr sz="1400" spc="8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Services.</a:t>
            </a:r>
            <a:r>
              <a:rPr sz="1400" spc="9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Aujourd’hui,</a:t>
            </a:r>
            <a:r>
              <a:rPr sz="1400" spc="8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il</a:t>
            </a:r>
            <a:endParaRPr sz="1400">
              <a:latin typeface="Trebuchet MS"/>
              <a:cs typeface="Trebuchet MS"/>
            </a:endParaRPr>
          </a:p>
          <a:p>
            <a:pPr marL="38100">
              <a:spcBef>
                <a:spcPts val="5"/>
              </a:spcBef>
            </a:pPr>
            <a:r>
              <a:rPr sz="1400" spc="-5" dirty="0">
                <a:latin typeface="Trebuchet MS"/>
                <a:cs typeface="Trebuchet MS"/>
              </a:rPr>
              <a:t>existe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1</a:t>
            </a:r>
            <a:r>
              <a:rPr sz="1400" spc="-5" dirty="0">
                <a:latin typeface="Trebuchet MS"/>
                <a:cs typeface="Trebuchet MS"/>
              </a:rPr>
              <a:t> 304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France Services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en</a:t>
            </a:r>
            <a:r>
              <a:rPr sz="1400" spc="-5" dirty="0">
                <a:latin typeface="Trebuchet MS"/>
                <a:cs typeface="Trebuchet MS"/>
              </a:rPr>
              <a:t> France.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6854" y="1710056"/>
            <a:ext cx="7526655" cy="3567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3820" algn="just">
              <a:spcBef>
                <a:spcPts val="105"/>
              </a:spcBef>
            </a:pPr>
            <a:r>
              <a:rPr sz="2000" dirty="0">
                <a:latin typeface="Trebuchet MS"/>
                <a:cs typeface="Trebuchet MS"/>
              </a:rPr>
              <a:t>Afin de </a:t>
            </a:r>
            <a:r>
              <a:rPr sz="2000" spc="-10" dirty="0">
                <a:latin typeface="Trebuchet MS"/>
                <a:cs typeface="Trebuchet MS"/>
              </a:rPr>
              <a:t>lutter </a:t>
            </a:r>
            <a:r>
              <a:rPr sz="2000" spc="-5" dirty="0">
                <a:latin typeface="Trebuchet MS"/>
                <a:cs typeface="Trebuchet MS"/>
              </a:rPr>
              <a:t>contre </a:t>
            </a:r>
            <a:r>
              <a:rPr sz="2000" spc="-10" dirty="0">
                <a:latin typeface="Trebuchet MS"/>
                <a:cs typeface="Trebuchet MS"/>
              </a:rPr>
              <a:t>les </a:t>
            </a:r>
            <a:r>
              <a:rPr sz="2000" spc="-5" dirty="0">
                <a:latin typeface="Trebuchet MS"/>
                <a:cs typeface="Trebuchet MS"/>
              </a:rPr>
              <a:t>inégalités territoriales et d’assurer aux 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habitants des zones les </a:t>
            </a:r>
            <a:r>
              <a:rPr sz="2000" spc="-10" dirty="0">
                <a:latin typeface="Trebuchet MS"/>
                <a:cs typeface="Trebuchet MS"/>
              </a:rPr>
              <a:t>plus </a:t>
            </a:r>
            <a:r>
              <a:rPr sz="2000" spc="-5" dirty="0">
                <a:latin typeface="Trebuchet MS"/>
                <a:cs typeface="Trebuchet MS"/>
              </a:rPr>
              <a:t>isolées </a:t>
            </a:r>
            <a:r>
              <a:rPr sz="2000" spc="-10" dirty="0">
                <a:latin typeface="Trebuchet MS"/>
                <a:cs typeface="Trebuchet MS"/>
              </a:rPr>
              <a:t>les </a:t>
            </a:r>
            <a:r>
              <a:rPr sz="2000" spc="-5" dirty="0">
                <a:latin typeface="Trebuchet MS"/>
                <a:cs typeface="Trebuchet MS"/>
              </a:rPr>
              <a:t>mêmes opportunités </a:t>
            </a:r>
            <a:r>
              <a:rPr sz="2000" spc="-10" dirty="0">
                <a:latin typeface="Trebuchet MS"/>
                <a:cs typeface="Trebuchet MS"/>
              </a:rPr>
              <a:t>que </a:t>
            </a:r>
            <a:r>
              <a:rPr sz="2000" spc="-5" dirty="0">
                <a:latin typeface="Trebuchet MS"/>
                <a:cs typeface="Trebuchet MS"/>
              </a:rPr>
              <a:t> le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reste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de</a:t>
            </a:r>
            <a:r>
              <a:rPr sz="2000" dirty="0">
                <a:latin typeface="Trebuchet MS"/>
                <a:cs typeface="Trebuchet MS"/>
              </a:rPr>
              <a:t> leurs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concitoyens,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le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Gouvernement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lance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la 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labellisation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France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services.</a:t>
            </a:r>
          </a:p>
          <a:p>
            <a:pPr marL="12700" algn="just"/>
            <a:r>
              <a:rPr sz="2000" spc="-30" dirty="0">
                <a:latin typeface="Trebuchet MS"/>
                <a:cs typeface="Trebuchet MS"/>
              </a:rPr>
              <a:t>Avec</a:t>
            </a:r>
            <a:r>
              <a:rPr sz="2000" spc="49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les</a:t>
            </a:r>
            <a:r>
              <a:rPr sz="2000" spc="49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nouvelles</a:t>
            </a:r>
            <a:r>
              <a:rPr sz="2000" spc="49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structures</a:t>
            </a:r>
            <a:r>
              <a:rPr sz="2000" spc="48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France</a:t>
            </a:r>
            <a:r>
              <a:rPr sz="2000" spc="484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services,</a:t>
            </a:r>
            <a:r>
              <a:rPr sz="2000" spc="48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l’Etat</a:t>
            </a:r>
            <a:r>
              <a:rPr sz="2000" spc="49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s’engage</a:t>
            </a:r>
            <a:endParaRPr sz="2000" dirty="0">
              <a:latin typeface="Trebuchet MS"/>
              <a:cs typeface="Trebuchet MS"/>
            </a:endParaRPr>
          </a:p>
          <a:p>
            <a:pPr marL="12700" algn="just"/>
            <a:r>
              <a:rPr sz="2000" spc="-5" dirty="0">
                <a:latin typeface="Trebuchet MS"/>
                <a:cs typeface="Trebuchet MS"/>
              </a:rPr>
              <a:t>pour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un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retour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du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service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public.</a:t>
            </a:r>
            <a:endParaRPr sz="2000" dirty="0">
              <a:latin typeface="Trebuchet MS"/>
              <a:cs typeface="Trebuchet MS"/>
            </a:endParaRPr>
          </a:p>
          <a:p>
            <a:pPr>
              <a:spcBef>
                <a:spcPts val="45"/>
              </a:spcBef>
            </a:pPr>
            <a:endParaRPr sz="3300" dirty="0">
              <a:latin typeface="Trebuchet MS"/>
              <a:cs typeface="Trebuchet MS"/>
            </a:endParaRPr>
          </a:p>
          <a:p>
            <a:pPr marL="92075" marR="5080" algn="just"/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Objectif </a:t>
            </a:r>
            <a:r>
              <a:rPr sz="2000" dirty="0">
                <a:latin typeface="Trebuchet MS"/>
                <a:cs typeface="Trebuchet MS"/>
              </a:rPr>
              <a:t>: </a:t>
            </a:r>
            <a:r>
              <a:rPr sz="2000" spc="-5" dirty="0">
                <a:latin typeface="Trebuchet MS"/>
                <a:cs typeface="Trebuchet MS"/>
              </a:rPr>
              <a:t>permettre </a:t>
            </a:r>
            <a:r>
              <a:rPr sz="2000" dirty="0">
                <a:latin typeface="Trebuchet MS"/>
                <a:cs typeface="Trebuchet MS"/>
              </a:rPr>
              <a:t>à </a:t>
            </a:r>
            <a:r>
              <a:rPr sz="2000" spc="-5" dirty="0">
                <a:latin typeface="Trebuchet MS"/>
                <a:cs typeface="Trebuchet MS"/>
              </a:rPr>
              <a:t>chaque citoyen d’accéder aux services 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publics, dans un </a:t>
            </a:r>
            <a:r>
              <a:rPr sz="2000" dirty="0">
                <a:latin typeface="Trebuchet MS"/>
                <a:cs typeface="Trebuchet MS"/>
              </a:rPr>
              <a:t>lieu </a:t>
            </a:r>
            <a:r>
              <a:rPr sz="2000" spc="-5" dirty="0">
                <a:latin typeface="Trebuchet MS"/>
                <a:cs typeface="Trebuchet MS"/>
              </a:rPr>
              <a:t>unique </a:t>
            </a:r>
            <a:r>
              <a:rPr sz="2000" spc="-10" dirty="0">
                <a:latin typeface="Trebuchet MS"/>
                <a:cs typeface="Trebuchet MS"/>
              </a:rPr>
              <a:t>proche de </a:t>
            </a:r>
            <a:r>
              <a:rPr sz="2000" spc="-5" dirty="0">
                <a:latin typeface="Trebuchet MS"/>
                <a:cs typeface="Trebuchet MS"/>
              </a:rPr>
              <a:t>l’endroit </a:t>
            </a:r>
            <a:r>
              <a:rPr sz="2000" dirty="0">
                <a:latin typeface="Trebuchet MS"/>
                <a:cs typeface="Trebuchet MS"/>
              </a:rPr>
              <a:t>où il </a:t>
            </a:r>
            <a:r>
              <a:rPr sz="2000" spc="-5" dirty="0">
                <a:latin typeface="Trebuchet MS"/>
                <a:cs typeface="Trebuchet MS"/>
              </a:rPr>
              <a:t>vit, et de 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bénéficier d'un accompagnement de </a:t>
            </a:r>
            <a:r>
              <a:rPr sz="2000" spc="-10" dirty="0">
                <a:latin typeface="Trebuchet MS"/>
                <a:cs typeface="Trebuchet MS"/>
              </a:rPr>
              <a:t>qualité </a:t>
            </a:r>
            <a:r>
              <a:rPr sz="2000" spc="-5" dirty="0">
                <a:latin typeface="Trebuchet MS"/>
                <a:cs typeface="Trebuchet MS"/>
              </a:rPr>
              <a:t>pour ses démarches 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administratives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mais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aussi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lutter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contre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l’illectronisme.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01BCD33-6A1A-4433-875F-ADFC161D05F2}"/>
              </a:ext>
            </a:extLst>
          </p:cNvPr>
          <p:cNvSpPr txBox="1">
            <a:spLocks/>
          </p:cNvSpPr>
          <p:nvPr/>
        </p:nvSpPr>
        <p:spPr>
          <a:xfrm>
            <a:off x="1854201" y="679196"/>
            <a:ext cx="2734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000" kern="0" spc="-10" dirty="0">
                <a:solidFill>
                  <a:srgbClr val="4E5B6E"/>
                </a:solidFill>
              </a:rPr>
              <a:t>RÔLE</a:t>
            </a:r>
            <a:endParaRPr lang="fr-FR" sz="4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2244851"/>
            <a:ext cx="4041775" cy="370614"/>
          </a:xfrm>
          <a:prstGeom prst="rect">
            <a:avLst/>
          </a:prstGeom>
          <a:solidFill>
            <a:srgbClr val="FF0077">
              <a:alpha val="25097"/>
            </a:srgbClr>
          </a:solidFill>
          <a:ln w="12192">
            <a:solidFill>
              <a:srgbClr val="EA1579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36525">
              <a:spcBef>
                <a:spcPts val="610"/>
              </a:spcBef>
            </a:pP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Accessibilité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140290" y="2736343"/>
            <a:ext cx="4041775" cy="32515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spcBef>
                <a:spcPts val="95"/>
              </a:spcBef>
              <a:buClr>
                <a:srgbClr val="FDB809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pc="-5" dirty="0"/>
              <a:t>France services,</a:t>
            </a:r>
            <a:r>
              <a:rPr spc="10" dirty="0"/>
              <a:t> </a:t>
            </a:r>
            <a:r>
              <a:rPr spc="-5" dirty="0"/>
              <a:t>c’est</a:t>
            </a:r>
            <a:r>
              <a:rPr spc="10" dirty="0"/>
              <a:t> </a:t>
            </a:r>
            <a:r>
              <a:rPr spc="-5" dirty="0"/>
              <a:t>le</a:t>
            </a:r>
            <a:r>
              <a:rPr spc="20" dirty="0"/>
              <a:t> </a:t>
            </a:r>
            <a:r>
              <a:rPr b="1" spc="-10" dirty="0"/>
              <a:t>retour</a:t>
            </a:r>
            <a:r>
              <a:rPr b="1" spc="35" dirty="0"/>
              <a:t> </a:t>
            </a:r>
            <a:r>
              <a:rPr b="1" spc="-5" dirty="0"/>
              <a:t>du</a:t>
            </a:r>
          </a:p>
          <a:p>
            <a:pPr marL="268605" marR="72390"/>
            <a:r>
              <a:rPr b="1" dirty="0">
                <a:latin typeface="Trebuchet MS"/>
                <a:cs typeface="Trebuchet MS"/>
              </a:rPr>
              <a:t>service</a:t>
            </a:r>
            <a:r>
              <a:rPr b="1" spc="45" dirty="0"/>
              <a:t> </a:t>
            </a:r>
            <a:r>
              <a:rPr b="1" spc="-5" dirty="0"/>
              <a:t>public</a:t>
            </a:r>
            <a:r>
              <a:rPr b="1" spc="30" dirty="0"/>
              <a:t> </a:t>
            </a:r>
            <a:r>
              <a:rPr b="1" spc="-5" dirty="0"/>
              <a:t>au</a:t>
            </a:r>
            <a:r>
              <a:rPr b="1" spc="5" dirty="0"/>
              <a:t> </a:t>
            </a:r>
            <a:r>
              <a:rPr b="1" spc="-5" dirty="0"/>
              <a:t>cœur</a:t>
            </a:r>
            <a:r>
              <a:rPr b="1" spc="25" dirty="0"/>
              <a:t> </a:t>
            </a:r>
            <a:r>
              <a:rPr b="1" spc="-10" dirty="0"/>
              <a:t>des </a:t>
            </a:r>
            <a:r>
              <a:rPr b="1" spc="-5" dirty="0" err="1"/>
              <a:t>territoires</a:t>
            </a:r>
            <a:r>
              <a:rPr spc="-5" dirty="0"/>
              <a:t>.</a:t>
            </a:r>
            <a:r>
              <a:rPr spc="25" dirty="0"/>
              <a:t> </a:t>
            </a:r>
            <a:r>
              <a:rPr spc="-5" dirty="0"/>
              <a:t>Que</a:t>
            </a:r>
            <a:r>
              <a:rPr spc="5" dirty="0"/>
              <a:t> </a:t>
            </a:r>
            <a:r>
              <a:rPr spc="-10" dirty="0"/>
              <a:t>vous</a:t>
            </a:r>
            <a:r>
              <a:rPr spc="30" dirty="0"/>
              <a:t> </a:t>
            </a:r>
            <a:r>
              <a:rPr spc="-5" dirty="0"/>
              <a:t>ayez</a:t>
            </a:r>
            <a:r>
              <a:rPr spc="-10" dirty="0"/>
              <a:t> besoin</a:t>
            </a:r>
            <a:r>
              <a:rPr spc="15" dirty="0"/>
              <a:t> </a:t>
            </a:r>
            <a:r>
              <a:rPr spc="-10" dirty="0"/>
              <a:t>de </a:t>
            </a:r>
            <a:r>
              <a:rPr spc="-470" dirty="0"/>
              <a:t> </a:t>
            </a:r>
            <a:r>
              <a:rPr spc="-5" dirty="0"/>
              <a:t>conseils</a:t>
            </a:r>
            <a:r>
              <a:rPr spc="15" dirty="0"/>
              <a:t> </a:t>
            </a:r>
            <a:r>
              <a:rPr spc="-5" dirty="0"/>
              <a:t>sur</a:t>
            </a:r>
            <a:r>
              <a:rPr spc="5" dirty="0"/>
              <a:t> </a:t>
            </a:r>
            <a:r>
              <a:rPr spc="-10" dirty="0"/>
              <a:t>vos</a:t>
            </a:r>
            <a:r>
              <a:rPr spc="15" dirty="0"/>
              <a:t> </a:t>
            </a:r>
            <a:r>
              <a:rPr spc="-5" dirty="0"/>
              <a:t>démarches </a:t>
            </a:r>
            <a:r>
              <a:rPr dirty="0"/>
              <a:t> </a:t>
            </a:r>
            <a:r>
              <a:rPr spc="-5" dirty="0"/>
              <a:t>administratives</a:t>
            </a:r>
            <a:r>
              <a:rPr spc="15" dirty="0"/>
              <a:t> </a:t>
            </a:r>
            <a:r>
              <a:rPr spc="-10" dirty="0"/>
              <a:t>ou</a:t>
            </a:r>
            <a:r>
              <a:rPr spc="5" dirty="0"/>
              <a:t> </a:t>
            </a:r>
            <a:r>
              <a:rPr spc="-5" dirty="0"/>
              <a:t>besoin</a:t>
            </a:r>
            <a:r>
              <a:rPr spc="5" dirty="0"/>
              <a:t> </a:t>
            </a:r>
            <a:r>
              <a:rPr spc="-5" dirty="0"/>
              <a:t>d’aide sur </a:t>
            </a:r>
            <a:r>
              <a:rPr dirty="0"/>
              <a:t> </a:t>
            </a:r>
            <a:r>
              <a:rPr spc="-5" dirty="0"/>
              <a:t>l’utilisation</a:t>
            </a:r>
            <a:r>
              <a:rPr spc="25" dirty="0"/>
              <a:t> </a:t>
            </a:r>
            <a:r>
              <a:rPr spc="-5" dirty="0"/>
              <a:t>d’un service</a:t>
            </a:r>
            <a:r>
              <a:rPr dirty="0"/>
              <a:t> </a:t>
            </a:r>
            <a:r>
              <a:rPr spc="-5" dirty="0"/>
              <a:t>numérique, </a:t>
            </a:r>
            <a:r>
              <a:rPr spc="-465" dirty="0"/>
              <a:t> </a:t>
            </a:r>
            <a:r>
              <a:rPr spc="-10" dirty="0"/>
              <a:t>vous</a:t>
            </a:r>
            <a:r>
              <a:rPr spc="15" dirty="0"/>
              <a:t> </a:t>
            </a:r>
            <a:r>
              <a:rPr spc="-10" dirty="0"/>
              <a:t>pouvez</a:t>
            </a:r>
            <a:r>
              <a:rPr spc="30" dirty="0"/>
              <a:t> </a:t>
            </a:r>
            <a:r>
              <a:rPr spc="-10" dirty="0"/>
              <a:t>vous</a:t>
            </a:r>
            <a:r>
              <a:rPr spc="20" dirty="0"/>
              <a:t> </a:t>
            </a:r>
            <a:r>
              <a:rPr spc="-5" dirty="0"/>
              <a:t>rendre dans</a:t>
            </a:r>
            <a:r>
              <a:rPr spc="10" dirty="0"/>
              <a:t> </a:t>
            </a:r>
            <a:r>
              <a:rPr spc="-5" dirty="0"/>
              <a:t>une </a:t>
            </a:r>
            <a:r>
              <a:rPr dirty="0"/>
              <a:t> </a:t>
            </a:r>
            <a:r>
              <a:rPr spc="-5" dirty="0"/>
              <a:t>France services.</a:t>
            </a:r>
            <a:br>
              <a:rPr lang="fr-FR" spc="-5" dirty="0"/>
            </a:br>
            <a:endParaRPr spc="-5" dirty="0"/>
          </a:p>
          <a:p>
            <a:pPr marL="268605" marR="5080" indent="-256540">
              <a:spcBef>
                <a:spcPts val="300"/>
              </a:spcBef>
              <a:buClr>
                <a:srgbClr val="FDB809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dirty="0"/>
              <a:t>Où</a:t>
            </a:r>
            <a:r>
              <a:rPr spc="-15" dirty="0"/>
              <a:t> </a:t>
            </a:r>
            <a:r>
              <a:rPr spc="-5" dirty="0"/>
              <a:t>que</a:t>
            </a:r>
            <a:r>
              <a:rPr spc="5" dirty="0"/>
              <a:t> </a:t>
            </a:r>
            <a:r>
              <a:rPr spc="-10" dirty="0"/>
              <a:t>vous</a:t>
            </a:r>
            <a:r>
              <a:rPr spc="15" dirty="0"/>
              <a:t> </a:t>
            </a:r>
            <a:r>
              <a:rPr spc="-10" dirty="0"/>
              <a:t>vous</a:t>
            </a:r>
            <a:r>
              <a:rPr spc="15" dirty="0"/>
              <a:t> </a:t>
            </a:r>
            <a:r>
              <a:rPr spc="-5" dirty="0"/>
              <a:t>trouviez,</a:t>
            </a:r>
            <a:r>
              <a:rPr spc="25" dirty="0"/>
              <a:t> </a:t>
            </a:r>
            <a:r>
              <a:rPr spc="-5" dirty="0"/>
              <a:t>accédez </a:t>
            </a:r>
            <a:r>
              <a:rPr dirty="0"/>
              <a:t> </a:t>
            </a:r>
            <a:r>
              <a:rPr spc="-5" dirty="0"/>
              <a:t>en </a:t>
            </a:r>
            <a:r>
              <a:rPr b="1" spc="-5" dirty="0"/>
              <a:t>moins</a:t>
            </a:r>
            <a:r>
              <a:rPr b="1" spc="20" dirty="0"/>
              <a:t> </a:t>
            </a:r>
            <a:r>
              <a:rPr b="1" spc="-5" dirty="0"/>
              <a:t>de</a:t>
            </a:r>
            <a:r>
              <a:rPr b="1" spc="-10" dirty="0"/>
              <a:t> </a:t>
            </a:r>
            <a:r>
              <a:rPr b="1" spc="-5" dirty="0"/>
              <a:t>30</a:t>
            </a:r>
            <a:r>
              <a:rPr b="1" spc="5" dirty="0"/>
              <a:t> </a:t>
            </a:r>
            <a:r>
              <a:rPr b="1" spc="-5" dirty="0"/>
              <a:t>minutes</a:t>
            </a:r>
            <a:r>
              <a:rPr b="1" spc="35" dirty="0"/>
              <a:t> </a:t>
            </a:r>
            <a:r>
              <a:rPr spc="-5" dirty="0"/>
              <a:t>à</a:t>
            </a:r>
            <a:r>
              <a:rPr spc="-10" dirty="0"/>
              <a:t> </a:t>
            </a:r>
            <a:r>
              <a:rPr spc="-5" dirty="0"/>
              <a:t>un</a:t>
            </a:r>
            <a:r>
              <a:rPr spc="10" dirty="0"/>
              <a:t> </a:t>
            </a:r>
            <a:r>
              <a:rPr spc="-5" dirty="0"/>
              <a:t>service </a:t>
            </a:r>
            <a:r>
              <a:rPr spc="-470" dirty="0"/>
              <a:t> </a:t>
            </a:r>
            <a:r>
              <a:rPr spc="-10" dirty="0"/>
              <a:t>public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qualité,</a:t>
            </a:r>
            <a:r>
              <a:rPr spc="5" dirty="0"/>
              <a:t> </a:t>
            </a:r>
            <a:r>
              <a:rPr spc="-5" dirty="0"/>
              <a:t>offert</a:t>
            </a:r>
            <a:r>
              <a:rPr spc="25" dirty="0"/>
              <a:t> </a:t>
            </a:r>
            <a:r>
              <a:rPr spc="-10" dirty="0"/>
              <a:t>par</a:t>
            </a:r>
            <a:r>
              <a:rPr spc="-5" dirty="0"/>
              <a:t> des </a:t>
            </a:r>
            <a:r>
              <a:rPr dirty="0"/>
              <a:t> </a:t>
            </a:r>
            <a:r>
              <a:rPr spc="-5" dirty="0"/>
              <a:t>agents</a:t>
            </a:r>
            <a:r>
              <a:rPr spc="-10" dirty="0"/>
              <a:t> </a:t>
            </a:r>
            <a:r>
              <a:rPr spc="-5" dirty="0"/>
              <a:t>formés</a:t>
            </a:r>
            <a:r>
              <a:rPr spc="15" dirty="0"/>
              <a:t> </a:t>
            </a:r>
            <a:r>
              <a:rPr spc="-5" dirty="0"/>
              <a:t>et</a:t>
            </a:r>
            <a:r>
              <a:rPr spc="10" dirty="0"/>
              <a:t> </a:t>
            </a:r>
            <a:r>
              <a:rPr spc="-10" dirty="0"/>
              <a:t>disponibles</a:t>
            </a:r>
            <a:r>
              <a:rPr spc="25" dirty="0"/>
              <a:t> </a:t>
            </a:r>
            <a:r>
              <a:rPr spc="-5" dirty="0"/>
              <a:t>quelle </a:t>
            </a:r>
            <a:r>
              <a:rPr dirty="0"/>
              <a:t> </a:t>
            </a:r>
            <a:r>
              <a:rPr spc="-10" dirty="0"/>
              <a:t>que</a:t>
            </a:r>
            <a:r>
              <a:rPr dirty="0"/>
              <a:t> </a:t>
            </a:r>
            <a:r>
              <a:rPr spc="-5" dirty="0"/>
              <a:t>soit</a:t>
            </a:r>
            <a:r>
              <a:rPr spc="25" dirty="0"/>
              <a:t> </a:t>
            </a:r>
            <a:r>
              <a:rPr spc="-5" dirty="0"/>
              <a:t>la</a:t>
            </a:r>
            <a:r>
              <a:rPr dirty="0"/>
              <a:t> </a:t>
            </a:r>
            <a:r>
              <a:rPr spc="-5" dirty="0"/>
              <a:t>France</a:t>
            </a:r>
            <a:r>
              <a:rPr dirty="0"/>
              <a:t> services</a:t>
            </a:r>
            <a:r>
              <a:rPr spc="5" dirty="0"/>
              <a:t> </a:t>
            </a:r>
            <a:r>
              <a:rPr spc="-10" dirty="0"/>
              <a:t>qui</a:t>
            </a:r>
            <a:r>
              <a:rPr spc="5" dirty="0"/>
              <a:t> </a:t>
            </a:r>
            <a:r>
              <a:rPr spc="-10" dirty="0"/>
              <a:t>vous </a:t>
            </a:r>
            <a:r>
              <a:rPr spc="-5" dirty="0"/>
              <a:t> </a:t>
            </a:r>
            <a:r>
              <a:rPr spc="-10" dirty="0"/>
              <a:t>accueille.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77000" y="2244851"/>
            <a:ext cx="4041775" cy="370614"/>
          </a:xfrm>
          <a:prstGeom prst="rect">
            <a:avLst/>
          </a:prstGeom>
          <a:solidFill>
            <a:srgbClr val="FF0077">
              <a:alpha val="25097"/>
            </a:srgbClr>
          </a:solidFill>
          <a:ln w="12192">
            <a:solidFill>
              <a:srgbClr val="EA1579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37795">
              <a:spcBef>
                <a:spcPts val="610"/>
              </a:spcBef>
            </a:pPr>
            <a:r>
              <a:rPr sz="1900" b="1" spc="-10" dirty="0">
                <a:solidFill>
                  <a:srgbClr val="3E3E3E"/>
                </a:solidFill>
                <a:latin typeface="Trebuchet MS"/>
                <a:cs typeface="Trebuchet MS"/>
              </a:rPr>
              <a:t>Accompagnement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3307" y="2736342"/>
            <a:ext cx="4309494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419734" indent="-256540">
              <a:spcBef>
                <a:spcPts val="95"/>
              </a:spcBef>
              <a:buClr>
                <a:srgbClr val="FDB809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1600" spc="-5" dirty="0">
                <a:latin typeface="Trebuchet MS"/>
                <a:cs typeface="Trebuchet MS"/>
              </a:rPr>
              <a:t>Quand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vous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vous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rendez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dans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une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France services,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vous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spc="-5" dirty="0" err="1">
                <a:latin typeface="Trebuchet MS"/>
                <a:cs typeface="Trebuchet MS"/>
              </a:rPr>
              <a:t>accédez</a:t>
            </a:r>
            <a:r>
              <a:rPr sz="1600" spc="-5" dirty="0">
                <a:latin typeface="Trebuchet MS"/>
                <a:cs typeface="Trebuchet MS"/>
              </a:rPr>
              <a:t> à</a:t>
            </a:r>
            <a:r>
              <a:rPr lang="fr-FR" sz="1600" spc="-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un </a:t>
            </a:r>
            <a:r>
              <a:rPr sz="1600" b="1" dirty="0">
                <a:latin typeface="Trebuchet MS"/>
                <a:cs typeface="Trebuchet MS"/>
              </a:rPr>
              <a:t>service</a:t>
            </a:r>
            <a:r>
              <a:rPr sz="1600" b="1" spc="4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public</a:t>
            </a:r>
            <a:r>
              <a:rPr sz="1600" b="1" spc="3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moderne</a:t>
            </a:r>
            <a:r>
              <a:rPr sz="1600" spc="-10" dirty="0">
                <a:latin typeface="Trebuchet MS"/>
                <a:cs typeface="Trebuchet MS"/>
              </a:rPr>
              <a:t>,</a:t>
            </a:r>
            <a:r>
              <a:rPr sz="1600" spc="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qui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vous </a:t>
            </a:r>
            <a:r>
              <a:rPr sz="1600" spc="-5" dirty="0">
                <a:latin typeface="Trebuchet MS"/>
                <a:cs typeface="Trebuchet MS"/>
              </a:rPr>
              <a:t> apporte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une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réponse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à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visage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humain. </a:t>
            </a:r>
            <a:br>
              <a:rPr lang="fr-FR" sz="1600" spc="-10" dirty="0">
                <a:latin typeface="Trebuchet MS"/>
                <a:cs typeface="Trebuchet MS"/>
              </a:rPr>
            </a:br>
            <a:br>
              <a:rPr lang="fr-FR" sz="1600" spc="-10" dirty="0">
                <a:latin typeface="Trebuchet MS"/>
                <a:cs typeface="Trebuchet MS"/>
              </a:rPr>
            </a:br>
            <a:r>
              <a:rPr sz="1600" spc="-46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Au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moins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deux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agents,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 err="1">
                <a:latin typeface="Trebuchet MS"/>
                <a:cs typeface="Trebuchet MS"/>
              </a:rPr>
              <a:t>formés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pour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vous</a:t>
            </a:r>
            <a:r>
              <a:rPr sz="1600" spc="9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accompagner</a:t>
            </a:r>
            <a:r>
              <a:rPr sz="1600" spc="8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dans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vos </a:t>
            </a:r>
            <a:r>
              <a:rPr sz="1600" spc="-5" dirty="0">
                <a:latin typeface="Trebuchet MS"/>
                <a:cs typeface="Trebuchet MS"/>
              </a:rPr>
              <a:t> démarches</a:t>
            </a:r>
            <a:r>
              <a:rPr sz="1600" spc="-10" dirty="0">
                <a:latin typeface="Trebuchet MS"/>
                <a:cs typeface="Trebuchet MS"/>
              </a:rPr>
              <a:t> administratives</a:t>
            </a:r>
            <a:r>
              <a:rPr sz="1600" spc="4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du 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quotidien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vous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accueillent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dans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un </a:t>
            </a:r>
            <a:r>
              <a:rPr sz="1600" b="1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lieu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de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5" dirty="0">
                <a:latin typeface="Trebuchet MS"/>
                <a:cs typeface="Trebuchet MS"/>
              </a:rPr>
              <a:t>vie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agréable</a:t>
            </a:r>
            <a:r>
              <a:rPr sz="1600" b="1" spc="2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et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5" dirty="0">
                <a:latin typeface="Trebuchet MS"/>
                <a:cs typeface="Trebuchet MS"/>
              </a:rPr>
              <a:t>convivial</a:t>
            </a:r>
            <a:r>
              <a:rPr sz="1600" spc="5" dirty="0">
                <a:latin typeface="Trebuchet MS"/>
                <a:cs typeface="Trebuchet MS"/>
              </a:rPr>
              <a:t>.</a:t>
            </a:r>
            <a:br>
              <a:rPr lang="fr-FR" sz="1600" spc="5" dirty="0">
                <a:latin typeface="Trebuchet MS"/>
                <a:cs typeface="Trebuchet MS"/>
              </a:rPr>
            </a:br>
            <a:endParaRPr sz="1600" dirty="0">
              <a:latin typeface="Trebuchet MS"/>
              <a:cs typeface="Trebuchet MS"/>
            </a:endParaRPr>
          </a:p>
          <a:p>
            <a:pPr marL="268605" marR="47625"/>
            <a:r>
              <a:rPr sz="1600" spc="-5" dirty="0">
                <a:latin typeface="Trebuchet MS"/>
                <a:cs typeface="Trebuchet MS"/>
              </a:rPr>
              <a:t>Au-delà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des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 err="1">
                <a:latin typeface="Trebuchet MS"/>
                <a:cs typeface="Trebuchet MS"/>
              </a:rPr>
              <a:t>formalités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5" dirty="0" err="1">
                <a:latin typeface="Trebuchet MS"/>
                <a:cs typeface="Trebuchet MS"/>
              </a:rPr>
              <a:t>administratives</a:t>
            </a:r>
            <a:r>
              <a:rPr sz="1600" spc="-5" dirty="0">
                <a:latin typeface="Trebuchet MS"/>
                <a:cs typeface="Trebuchet MS"/>
              </a:rPr>
              <a:t>,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vous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avez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également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accès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à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des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postes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" dirty="0" err="1">
                <a:latin typeface="Trebuchet MS"/>
                <a:cs typeface="Trebuchet MS"/>
              </a:rPr>
              <a:t>informatiques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5" dirty="0" err="1">
                <a:latin typeface="Trebuchet MS"/>
                <a:cs typeface="Trebuchet MS"/>
              </a:rPr>
              <a:t>en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libre-service.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00130A2-B46D-45C5-823B-9B072A09AE6E}"/>
              </a:ext>
            </a:extLst>
          </p:cNvPr>
          <p:cNvSpPr txBox="1">
            <a:spLocks/>
          </p:cNvSpPr>
          <p:nvPr/>
        </p:nvSpPr>
        <p:spPr>
          <a:xfrm>
            <a:off x="1854201" y="679196"/>
            <a:ext cx="2734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000" kern="0" spc="-10" dirty="0">
                <a:solidFill>
                  <a:srgbClr val="4E5B6E"/>
                </a:solidFill>
              </a:rPr>
              <a:t>MISSIONS</a:t>
            </a:r>
            <a:endParaRPr lang="fr-FR" sz="4000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5000" y="2244851"/>
            <a:ext cx="8223884" cy="370614"/>
          </a:xfrm>
          <a:prstGeom prst="rect">
            <a:avLst/>
          </a:prstGeom>
          <a:solidFill>
            <a:srgbClr val="FF0077">
              <a:alpha val="25097"/>
            </a:srgbClr>
          </a:solidFill>
          <a:ln w="12192">
            <a:solidFill>
              <a:srgbClr val="EA1579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36525">
              <a:spcBef>
                <a:spcPts val="610"/>
              </a:spcBef>
            </a:pPr>
            <a:r>
              <a:rPr sz="1900" b="1" spc="-5" dirty="0">
                <a:solidFill>
                  <a:srgbClr val="3E3E3E"/>
                </a:solidFill>
                <a:latin typeface="Trebuchet MS"/>
                <a:cs typeface="Trebuchet MS"/>
              </a:rPr>
              <a:t>Outils</a:t>
            </a:r>
            <a:r>
              <a:rPr sz="1900" b="1" spc="-30" dirty="0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3E3E3E"/>
                </a:solidFill>
                <a:latin typeface="Trebuchet MS"/>
                <a:cs typeface="Trebuchet MS"/>
              </a:rPr>
              <a:t>numériques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3468" y="3018282"/>
            <a:ext cx="7882890" cy="1828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spcBef>
                <a:spcPts val="95"/>
              </a:spcBef>
              <a:buClr>
                <a:srgbClr val="FDB809"/>
              </a:buClr>
              <a:buChar char="•"/>
              <a:tabLst>
                <a:tab pos="268605" algn="l"/>
                <a:tab pos="269240" algn="l"/>
              </a:tabLst>
            </a:pPr>
            <a:r>
              <a:rPr sz="1600" spc="-10" dirty="0">
                <a:latin typeface="Trebuchet MS" panose="020B0603020202020204" pitchFamily="34" charset="0"/>
                <a:cs typeface="Georgia"/>
              </a:rPr>
              <a:t>Création</a:t>
            </a:r>
            <a:r>
              <a:rPr sz="1600" spc="4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d’une</a:t>
            </a:r>
            <a:r>
              <a:rPr sz="1600" spc="2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10" dirty="0">
                <a:latin typeface="Trebuchet MS" panose="020B0603020202020204" pitchFamily="34" charset="0"/>
                <a:cs typeface="Georgia"/>
              </a:rPr>
              <a:t>adresse</a:t>
            </a:r>
            <a:r>
              <a:rPr sz="1600" spc="5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e-mail,</a:t>
            </a:r>
            <a:r>
              <a:rPr sz="1600" spc="4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impression</a:t>
            </a:r>
            <a:r>
              <a:rPr sz="1600" spc="6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ou</a:t>
            </a:r>
            <a:r>
              <a:rPr sz="1600" spc="1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10" dirty="0">
                <a:latin typeface="Trebuchet MS" panose="020B0603020202020204" pitchFamily="34" charset="0"/>
                <a:cs typeface="Georgia"/>
              </a:rPr>
              <a:t>scan,</a:t>
            </a:r>
            <a:r>
              <a:rPr sz="1600" spc="3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simulation</a:t>
            </a:r>
            <a:r>
              <a:rPr sz="1600" spc="6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d’allocations,</a:t>
            </a:r>
            <a:r>
              <a:rPr sz="1600" spc="6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10" dirty="0">
                <a:latin typeface="Trebuchet MS" panose="020B0603020202020204" pitchFamily="34" charset="0"/>
                <a:cs typeface="Georgia"/>
              </a:rPr>
              <a:t>création </a:t>
            </a:r>
            <a:r>
              <a:rPr sz="1600" spc="-37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de</a:t>
            </a:r>
            <a:r>
              <a:rPr sz="1600" spc="1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vos</a:t>
            </a:r>
            <a:r>
              <a:rPr sz="1600" spc="1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identifiants</a:t>
            </a:r>
            <a:r>
              <a:rPr sz="1600" spc="6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pour </a:t>
            </a:r>
            <a:r>
              <a:rPr sz="1600" spc="-10" dirty="0">
                <a:latin typeface="Trebuchet MS" panose="020B0603020202020204" pitchFamily="34" charset="0"/>
                <a:cs typeface="Georgia"/>
              </a:rPr>
              <a:t>accéder</a:t>
            </a:r>
            <a:r>
              <a:rPr sz="1600" spc="3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au</a:t>
            </a:r>
            <a:r>
              <a:rPr sz="1600" spc="1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10" dirty="0">
                <a:latin typeface="Trebuchet MS" panose="020B0603020202020204" pitchFamily="34" charset="0"/>
                <a:cs typeface="Georgia"/>
              </a:rPr>
              <a:t>service</a:t>
            </a:r>
            <a:r>
              <a:rPr sz="1600" spc="4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10" dirty="0">
                <a:latin typeface="Trebuchet MS" panose="020B0603020202020204" pitchFamily="34" charset="0"/>
                <a:cs typeface="Georgia"/>
              </a:rPr>
              <a:t>public</a:t>
            </a:r>
            <a:r>
              <a:rPr sz="1600" spc="3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en</a:t>
            </a:r>
            <a:r>
              <a:rPr sz="1600" spc="1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ligne…</a:t>
            </a:r>
            <a:r>
              <a:rPr sz="1600" spc="20" dirty="0">
                <a:latin typeface="Trebuchet MS" panose="020B0603020202020204" pitchFamily="34" charset="0"/>
                <a:cs typeface="Georgia"/>
              </a:rPr>
              <a:t> </a:t>
            </a:r>
            <a:br>
              <a:rPr lang="fr-FR" sz="1600" spc="20" dirty="0">
                <a:latin typeface="Trebuchet MS" panose="020B0603020202020204" pitchFamily="34" charset="0"/>
                <a:cs typeface="Georgia"/>
              </a:rPr>
            </a:br>
            <a:r>
              <a:rPr sz="1600" spc="-5" dirty="0">
                <a:latin typeface="Trebuchet MS" panose="020B0603020202020204" pitchFamily="34" charset="0"/>
                <a:cs typeface="Georgia"/>
              </a:rPr>
              <a:t>Les agents</a:t>
            </a:r>
            <a:r>
              <a:rPr sz="1600" spc="2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10" dirty="0">
                <a:latin typeface="Trebuchet MS" panose="020B0603020202020204" pitchFamily="34" charset="0"/>
                <a:cs typeface="Georgia"/>
              </a:rPr>
              <a:t>France </a:t>
            </a:r>
            <a:r>
              <a:rPr lang="fr-FR" sz="1600" spc="-5" dirty="0">
                <a:latin typeface="Trebuchet MS" panose="020B0603020202020204" pitchFamily="34" charset="0"/>
                <a:cs typeface="Georgia"/>
              </a:rPr>
              <a:t>S</a:t>
            </a:r>
            <a:r>
              <a:rPr sz="1600" spc="-10" dirty="0" err="1">
                <a:latin typeface="Trebuchet MS" panose="020B0603020202020204" pitchFamily="34" charset="0"/>
                <a:cs typeface="Georgia"/>
              </a:rPr>
              <a:t>ervices</a:t>
            </a:r>
            <a:r>
              <a:rPr sz="1600" spc="4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dirty="0">
                <a:latin typeface="Trebuchet MS" panose="020B0603020202020204" pitchFamily="34" charset="0"/>
                <a:cs typeface="Georgia"/>
              </a:rPr>
              <a:t>vous</a:t>
            </a:r>
            <a:r>
              <a:rPr sz="1600" spc="1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10" dirty="0">
                <a:latin typeface="Trebuchet MS" panose="020B0603020202020204" pitchFamily="34" charset="0"/>
                <a:cs typeface="Georgia"/>
              </a:rPr>
              <a:t>accompagnent</a:t>
            </a:r>
            <a:r>
              <a:rPr sz="1600" spc="5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10" dirty="0">
                <a:latin typeface="Trebuchet MS" panose="020B0603020202020204" pitchFamily="34" charset="0"/>
                <a:cs typeface="Georgia"/>
              </a:rPr>
              <a:t>dans</a:t>
            </a:r>
            <a:r>
              <a:rPr sz="1600" spc="2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5" dirty="0">
                <a:latin typeface="Trebuchet MS" panose="020B0603020202020204" pitchFamily="34" charset="0"/>
                <a:cs typeface="Georgia"/>
              </a:rPr>
              <a:t>l’utilisation</a:t>
            </a:r>
            <a:r>
              <a:rPr sz="1600" b="1" spc="1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5" dirty="0">
                <a:latin typeface="Trebuchet MS" panose="020B0603020202020204" pitchFamily="34" charset="0"/>
                <a:cs typeface="Georgia"/>
              </a:rPr>
              <a:t>d’outils</a:t>
            </a:r>
            <a:r>
              <a:rPr sz="1600" b="1" spc="2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5" dirty="0">
                <a:latin typeface="Trebuchet MS" panose="020B0603020202020204" pitchFamily="34" charset="0"/>
                <a:cs typeface="Georgia"/>
              </a:rPr>
              <a:t>informatiques</a:t>
            </a:r>
            <a:r>
              <a:rPr sz="1600" b="1" spc="4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5" dirty="0">
                <a:latin typeface="Trebuchet MS" panose="020B0603020202020204" pitchFamily="34" charset="0"/>
                <a:cs typeface="Georgia"/>
              </a:rPr>
              <a:t>et</a:t>
            </a:r>
            <a:r>
              <a:rPr sz="1600" b="1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10" dirty="0">
                <a:latin typeface="Trebuchet MS" panose="020B0603020202020204" pitchFamily="34" charset="0"/>
                <a:cs typeface="Georgia"/>
              </a:rPr>
              <a:t>dans </a:t>
            </a:r>
            <a:r>
              <a:rPr sz="1600" b="1" spc="-5" dirty="0" err="1">
                <a:latin typeface="Trebuchet MS" panose="020B0603020202020204" pitchFamily="34" charset="0"/>
                <a:cs typeface="Georgia"/>
              </a:rPr>
              <a:t>vos</a:t>
            </a:r>
            <a:r>
              <a:rPr sz="1600" b="1" spc="1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5" dirty="0">
                <a:latin typeface="Trebuchet MS" panose="020B0603020202020204" pitchFamily="34" charset="0"/>
                <a:cs typeface="Georgia"/>
              </a:rPr>
              <a:t>démarches</a:t>
            </a:r>
            <a:r>
              <a:rPr sz="1600" b="1" spc="2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5" dirty="0">
                <a:latin typeface="Trebuchet MS" panose="020B0603020202020204" pitchFamily="34" charset="0"/>
                <a:cs typeface="Georgia"/>
              </a:rPr>
              <a:t>numériques</a:t>
            </a:r>
            <a:r>
              <a:rPr sz="1600" b="1" spc="3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5" dirty="0">
                <a:latin typeface="Trebuchet MS" panose="020B0603020202020204" pitchFamily="34" charset="0"/>
                <a:cs typeface="Georgia"/>
              </a:rPr>
              <a:t>du</a:t>
            </a:r>
            <a:r>
              <a:rPr sz="1600" b="1" spc="1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5" dirty="0">
                <a:latin typeface="Trebuchet MS" panose="020B0603020202020204" pitchFamily="34" charset="0"/>
                <a:cs typeface="Georgia"/>
              </a:rPr>
              <a:t>quotidien.</a:t>
            </a:r>
            <a:endParaRPr sz="1600" dirty="0">
              <a:latin typeface="Trebuchet MS" panose="020B0603020202020204" pitchFamily="34" charset="0"/>
              <a:cs typeface="Georgia"/>
            </a:endParaRPr>
          </a:p>
          <a:p>
            <a:pPr>
              <a:spcBef>
                <a:spcPts val="20"/>
              </a:spcBef>
              <a:buClr>
                <a:srgbClr val="FDB809"/>
              </a:buClr>
              <a:buFont typeface="Georgia"/>
              <a:buChar char="•"/>
            </a:pPr>
            <a:endParaRPr sz="2200" dirty="0">
              <a:latin typeface="Trebuchet MS" panose="020B0603020202020204" pitchFamily="34" charset="0"/>
              <a:cs typeface="Georgia"/>
            </a:endParaRPr>
          </a:p>
          <a:p>
            <a:pPr marL="268605" marR="70485" indent="-256540">
              <a:buClr>
                <a:srgbClr val="FDB809"/>
              </a:buClr>
              <a:buChar char="•"/>
              <a:tabLst>
                <a:tab pos="268605" algn="l"/>
                <a:tab pos="269240" algn="l"/>
              </a:tabLst>
            </a:pPr>
            <a:r>
              <a:rPr sz="1600" dirty="0">
                <a:latin typeface="Trebuchet MS" panose="020B0603020202020204" pitchFamily="34" charset="0"/>
                <a:cs typeface="Georgia"/>
              </a:rPr>
              <a:t>Pour </a:t>
            </a:r>
            <a:r>
              <a:rPr sz="1600" spc="-10" dirty="0">
                <a:latin typeface="Trebuchet MS" panose="020B0603020202020204" pitchFamily="34" charset="0"/>
                <a:cs typeface="Georgia"/>
              </a:rPr>
              <a:t>résoudre</a:t>
            </a:r>
            <a:r>
              <a:rPr sz="1600" spc="3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vos</a:t>
            </a:r>
            <a:r>
              <a:rPr sz="1600" spc="1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10" dirty="0">
                <a:latin typeface="Trebuchet MS" panose="020B0603020202020204" pitchFamily="34" charset="0"/>
                <a:cs typeface="Georgia"/>
              </a:rPr>
              <a:t>démarches</a:t>
            </a:r>
            <a:r>
              <a:rPr sz="1600" spc="6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les</a:t>
            </a:r>
            <a:r>
              <a:rPr sz="1600" spc="1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plus</a:t>
            </a:r>
            <a:r>
              <a:rPr sz="160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10" dirty="0">
                <a:latin typeface="Trebuchet MS" panose="020B0603020202020204" pitchFamily="34" charset="0"/>
                <a:cs typeface="Georgia"/>
              </a:rPr>
              <a:t>complexes,</a:t>
            </a:r>
            <a:r>
              <a:rPr sz="1600" spc="5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les</a:t>
            </a:r>
            <a:r>
              <a:rPr sz="1600" spc="1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agents</a:t>
            </a:r>
            <a:r>
              <a:rPr sz="1600" spc="1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peuvent</a:t>
            </a:r>
            <a:r>
              <a:rPr sz="1600" spc="3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aussi</a:t>
            </a:r>
            <a:r>
              <a:rPr sz="1600" spc="2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s'appuyer </a:t>
            </a:r>
            <a:r>
              <a:rPr sz="1600" spc="-37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sur</a:t>
            </a:r>
            <a:r>
              <a:rPr sz="160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spc="-10" dirty="0">
                <a:latin typeface="Trebuchet MS" panose="020B0603020202020204" pitchFamily="34" charset="0"/>
                <a:cs typeface="Georgia"/>
              </a:rPr>
              <a:t>leurs</a:t>
            </a:r>
            <a:r>
              <a:rPr sz="1600" spc="1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5" dirty="0">
                <a:latin typeface="Trebuchet MS" panose="020B0603020202020204" pitchFamily="34" charset="0"/>
                <a:cs typeface="Georgia"/>
              </a:rPr>
              <a:t>correspondants</a:t>
            </a:r>
            <a:r>
              <a:rPr sz="1600" b="1" spc="3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5" dirty="0">
                <a:latin typeface="Trebuchet MS" panose="020B0603020202020204" pitchFamily="34" charset="0"/>
                <a:cs typeface="Georgia"/>
              </a:rPr>
              <a:t>au</a:t>
            </a:r>
            <a:r>
              <a:rPr sz="1600" b="1" spc="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5" dirty="0">
                <a:latin typeface="Trebuchet MS" panose="020B0603020202020204" pitchFamily="34" charset="0"/>
                <a:cs typeface="Georgia"/>
              </a:rPr>
              <a:t>sein</a:t>
            </a:r>
            <a:r>
              <a:rPr sz="1600" b="1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10" dirty="0">
                <a:latin typeface="Trebuchet MS" panose="020B0603020202020204" pitchFamily="34" charset="0"/>
                <a:cs typeface="Georgia"/>
              </a:rPr>
              <a:t>du</a:t>
            </a:r>
            <a:r>
              <a:rPr sz="1600" b="1" spc="2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5" dirty="0">
                <a:latin typeface="Trebuchet MS" panose="020B0603020202020204" pitchFamily="34" charset="0"/>
                <a:cs typeface="Georgia"/>
              </a:rPr>
              <a:t>réseau</a:t>
            </a:r>
            <a:r>
              <a:rPr sz="1600" b="1" spc="30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10" dirty="0">
                <a:latin typeface="Trebuchet MS" panose="020B0603020202020204" pitchFamily="34" charset="0"/>
                <a:cs typeface="Georgia"/>
              </a:rPr>
              <a:t>des</a:t>
            </a:r>
            <a:r>
              <a:rPr sz="1600" b="1" spc="5" dirty="0">
                <a:latin typeface="Trebuchet MS" panose="020B0603020202020204" pitchFamily="34" charset="0"/>
                <a:cs typeface="Georgia"/>
              </a:rPr>
              <a:t> </a:t>
            </a:r>
            <a:r>
              <a:rPr sz="1600" b="1" spc="-5" dirty="0">
                <a:latin typeface="Trebuchet MS" panose="020B0603020202020204" pitchFamily="34" charset="0"/>
                <a:cs typeface="Georgia"/>
              </a:rPr>
              <a:t>partenaires</a:t>
            </a:r>
            <a:r>
              <a:rPr sz="1600" spc="-5" dirty="0">
                <a:latin typeface="Trebuchet MS" panose="020B0603020202020204" pitchFamily="34" charset="0"/>
                <a:cs typeface="Georgia"/>
              </a:rPr>
              <a:t>.</a:t>
            </a:r>
            <a:endParaRPr sz="1600" dirty="0">
              <a:latin typeface="Trebuchet MS" panose="020B0603020202020204" pitchFamily="34" charset="0"/>
              <a:cs typeface="Georgia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EE556A9-10C0-4F40-8174-510F2F5A5890}"/>
              </a:ext>
            </a:extLst>
          </p:cNvPr>
          <p:cNvSpPr txBox="1">
            <a:spLocks/>
          </p:cNvSpPr>
          <p:nvPr/>
        </p:nvSpPr>
        <p:spPr>
          <a:xfrm>
            <a:off x="1854201" y="679196"/>
            <a:ext cx="2734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000" kern="0" spc="-10" dirty="0">
                <a:solidFill>
                  <a:srgbClr val="4E5B6E"/>
                </a:solidFill>
              </a:rPr>
              <a:t>MISSIONS</a:t>
            </a:r>
            <a:endParaRPr lang="fr-FR" sz="4000" kern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716" y="2590800"/>
            <a:ext cx="10702567" cy="358140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B07AC9B5-8AC8-4611-B237-178E2834DE00}"/>
              </a:ext>
            </a:extLst>
          </p:cNvPr>
          <p:cNvSpPr txBox="1">
            <a:spLocks/>
          </p:cNvSpPr>
          <p:nvPr/>
        </p:nvSpPr>
        <p:spPr>
          <a:xfrm>
            <a:off x="1854201" y="679196"/>
            <a:ext cx="347979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FR" sz="4000" spc="-90" dirty="0">
                <a:solidFill>
                  <a:srgbClr val="4E5B6E"/>
                </a:solidFill>
              </a:rPr>
              <a:t>PARTENARIATS</a:t>
            </a:r>
            <a:endParaRPr lang="fr-FR" sz="4000" kern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1090</Words>
  <Application>Microsoft Office PowerPoint</Application>
  <PresentationFormat>Grand écran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 MT</vt:lpstr>
      <vt:lpstr>Calibri</vt:lpstr>
      <vt:lpstr>Georgia</vt:lpstr>
      <vt:lpstr>Times New Roman</vt:lpstr>
      <vt:lpstr>Trebuchet MS</vt:lpstr>
      <vt:lpstr>Office Theme</vt:lpstr>
      <vt:lpstr>France Services et Médiathèques</vt:lpstr>
      <vt:lpstr>Présentation PowerPoint</vt:lpstr>
      <vt:lpstr>Présentation PowerPoint</vt:lpstr>
      <vt:lpstr>Présentation PowerPoint</vt:lpstr>
      <vt:lpstr>HISTORIQUE</vt:lpstr>
      <vt:lpstr>Présentation PowerPoint</vt:lpstr>
      <vt:lpstr>Présentation PowerPoint</vt:lpstr>
      <vt:lpstr>Présentation PowerPoint</vt:lpstr>
      <vt:lpstr>Présentation PowerPoint</vt:lpstr>
      <vt:lpstr>Au quotidien, France Services c’est…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numérique : accompagnement, formation… Où placer le curseur ?</dc:title>
  <dc:creator>dauph</dc:creator>
  <cp:lastModifiedBy>yyuujjjuiikjuiuuui iiiiuuyy67uy67uyy7uyytrttyjjhhyyjhhfttyi</cp:lastModifiedBy>
  <cp:revision>2</cp:revision>
  <dcterms:created xsi:type="dcterms:W3CDTF">2021-06-11T18:04:01Z</dcterms:created>
  <dcterms:modified xsi:type="dcterms:W3CDTF">2021-06-11T18:22:17Z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2021-06-11T00:00:00Z</vt:filetime>
  </property>
</Properties>
</file>