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_rels/presentation.xml.rels" ContentType="application/vnd.openxmlformats-package.relationships+xml"/>
  <Override PartName="/ppt/media/image8.jpeg" ContentType="image/jpeg"/>
  <Override PartName="/ppt/media/image24.jpeg" ContentType="image/jpeg"/>
  <Override PartName="/ppt/media/image17.png" ContentType="image/png"/>
  <Override PartName="/ppt/media/image2.jpeg" ContentType="image/jpeg"/>
  <Override PartName="/ppt/media/image1.png" ContentType="image/png"/>
  <Override PartName="/ppt/media/image36.png" ContentType="image/png"/>
  <Override PartName="/ppt/media/image9.jpeg" ContentType="image/jpeg"/>
  <Override PartName="/ppt/media/image25.jpeg" ContentType="image/jpeg"/>
  <Override PartName="/ppt/media/image35.png" ContentType="image/png"/>
  <Override PartName="/ppt/media/image10.png" ContentType="image/png"/>
  <Override PartName="/ppt/media/image23.png" ContentType="image/png"/>
  <Override PartName="/ppt/media/image22.jpeg" ContentType="image/jpeg"/>
  <Override PartName="/ppt/media/image6.jpeg" ContentType="image/jpeg"/>
  <Override PartName="/ppt/media/image7.jpeg" ContentType="image/jpeg"/>
  <Override PartName="/ppt/media/image11.jpeg" ContentType="image/jpeg"/>
  <Override PartName="/ppt/media/image12.jpeg" ContentType="image/jpeg"/>
  <Override PartName="/ppt/media/image4.jpeg" ContentType="image/jpeg"/>
  <Override PartName="/ppt/media/image3.png" ContentType="image/png"/>
  <Override PartName="/ppt/media/image19.jpeg" ContentType="image/jpeg"/>
  <Override PartName="/ppt/media/image21.png" ContentType="image/png"/>
  <Override PartName="/ppt/media/image14.jpeg" ContentType="image/jpeg"/>
  <Override PartName="/ppt/media/image20.png" ContentType="image/png"/>
  <Override PartName="/ppt/media/image5.png" ContentType="image/png"/>
  <Override PartName="/ppt/media/image15.jpeg" ContentType="image/jpeg"/>
  <Override PartName="/ppt/media/image16.png" ContentType="image/png"/>
  <Override PartName="/ppt/media/image26.png" ContentType="image/png"/>
  <Override PartName="/ppt/media/image13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27.jpeg" ContentType="image/jpeg"/>
  <Override PartName="/ppt/media/image32.jpeg" ContentType="image/jpeg"/>
  <Override PartName="/ppt/media/image28.jpeg" ContentType="image/jpeg"/>
  <Override PartName="/ppt/media/image33.jpeg" ContentType="image/jpeg"/>
  <Override PartName="/ppt/media/image18.jpeg" ContentType="image/jpeg"/>
  <Override PartName="/ppt/media/image34.jpeg" ContentType="image/jpeg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3A8E722-9F5E-4CC9-B61B-F028568EDB57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Arabe : Kéé nia makèn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6E36886-B98B-48FB-909E-D9652303F74B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3000" y="841680"/>
            <a:ext cx="6857640" cy="829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143000" y="841680"/>
            <a:ext cx="6857640" cy="829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841680"/>
            <a:ext cx="6857640" cy="829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fr-FR" sz="33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68760" rIns="68760" tIns="34200" bIns="34200">
            <a:noAutofit/>
          </a:bodyPr>
          <a:p>
            <a:pPr marL="432000" indent="-324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>
              <a:lnSpc>
                <a:spcPct val="100000"/>
              </a:lnSpc>
            </a:pPr>
            <a:fld id="{811C79EA-405D-4825-A4AB-20E3CEBFB900}" type="datetime">
              <a:rPr b="0" lang="fr-FR" sz="900" spc="-1" strike="noStrike">
                <a:solidFill>
                  <a:srgbClr val="8b8b8b"/>
                </a:solidFill>
                <a:latin typeface="Calibri"/>
              </a:rPr>
              <a:t>30/06/2021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 algn="r">
              <a:lnSpc>
                <a:spcPct val="100000"/>
              </a:lnSpc>
            </a:pPr>
            <a:fld id="{0ED3C4FB-ADCD-4BEF-A4A6-32CD77F1F1F7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>
              <a:lnSpc>
                <a:spcPct val="100000"/>
              </a:lnSpc>
            </a:pPr>
            <a:fld id="{616C042B-849F-4AB3-9BC7-7252DF72AD5B}" type="datetime">
              <a:rPr b="0" lang="fr-FR" sz="900" spc="-1" strike="noStrike">
                <a:solidFill>
                  <a:srgbClr val="8b8b8b"/>
                </a:solidFill>
                <a:latin typeface="Calibri"/>
              </a:rPr>
              <a:t>30/06/2021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 algn="r">
              <a:lnSpc>
                <a:spcPct val="100000"/>
              </a:lnSpc>
            </a:pPr>
            <a:fld id="{1D23C28E-4325-40E2-8245-96B29B4181D6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68760" rIns="68760" tIns="34200" bIns="34200"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45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68760" rIns="68760" tIns="34200" bIns="34200" anchor="ctr">
            <a:noAutofit/>
          </a:bodyPr>
          <a:p>
            <a:pPr>
              <a:lnSpc>
                <a:spcPct val="100000"/>
              </a:lnSpc>
            </a:pPr>
            <a:fld id="{1F15FD4F-6E58-4D51-917C-5D15FD03C571}" type="datetime">
              <a:rPr b="0" lang="fr-FR" sz="900" spc="-1" strike="noStrike">
                <a:solidFill>
                  <a:srgbClr val="8b8b8b"/>
                </a:solidFill>
                <a:latin typeface="Calibri"/>
              </a:rPr>
              <a:t>30/06/2021</a:t>
            </a:fld>
            <a:endParaRPr b="0" lang="fr-FR" sz="900" spc="-1" strike="noStrike">
              <a:latin typeface="Times New Roman"/>
            </a:endParaRPr>
          </a:p>
        </p:txBody>
      </p:sp>
      <p:pic>
        <p:nvPicPr>
          <p:cNvPr id="84" name="Image 8" descr=""/>
          <p:cNvPicPr/>
          <p:nvPr/>
        </p:nvPicPr>
        <p:blipFill>
          <a:blip r:embed="rId2"/>
          <a:stretch/>
        </p:blipFill>
        <p:spPr>
          <a:xfrm>
            <a:off x="7397640" y="4201560"/>
            <a:ext cx="1598400" cy="1130760"/>
          </a:xfrm>
          <a:prstGeom prst="rect">
            <a:avLst/>
          </a:prstGeom>
          <a:ln w="0">
            <a:noFill/>
          </a:ln>
        </p:spPr>
      </p:pic>
      <p:pic>
        <p:nvPicPr>
          <p:cNvPr id="85" name="Image 6" descr=""/>
          <p:cNvPicPr/>
          <p:nvPr/>
        </p:nvPicPr>
        <p:blipFill>
          <a:blip r:embed="rId3"/>
          <a:stretch/>
        </p:blipFill>
        <p:spPr>
          <a:xfrm>
            <a:off x="5916240" y="4475520"/>
            <a:ext cx="1481040" cy="35208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9" descr=""/>
          <p:cNvPicPr/>
          <p:nvPr/>
        </p:nvPicPr>
        <p:blipFill>
          <a:blip r:embed="rId1"/>
          <a:stretch/>
        </p:blipFill>
        <p:spPr>
          <a:xfrm>
            <a:off x="34200" y="331200"/>
            <a:ext cx="2618640" cy="108396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2901600" y="331200"/>
            <a:ext cx="617184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0" i="1" lang="fr-FR" sz="1400" spc="-1" strike="noStrike">
                <a:solidFill>
                  <a:srgbClr val="000000"/>
                </a:solidFill>
                <a:latin typeface="Calibri"/>
              </a:rPr>
              <a:t>Table ronde : Le livre jeunesse au carrefour des langues : multilinguisme et jeunesse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090440" y="1846800"/>
            <a:ext cx="6962760" cy="8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Découvrir des histoires dans toutes les langues : un projet inclusif</a:t>
            </a:r>
            <a:endParaRPr b="0" lang="fr-FR" sz="2700" spc="-1" strike="noStrike">
              <a:latin typeface="Arial"/>
            </a:endParaRPr>
          </a:p>
        </p:txBody>
      </p:sp>
      <p:pic>
        <p:nvPicPr>
          <p:cNvPr id="132" name="Picture 2" descr="yt3.ggpht.com/ytc/AAUvwnhWokpxCyJN9CvvXUFVMZg4w..."/>
          <p:cNvPicPr/>
          <p:nvPr/>
        </p:nvPicPr>
        <p:blipFill>
          <a:blip r:embed="rId2"/>
          <a:stretch/>
        </p:blipFill>
        <p:spPr>
          <a:xfrm>
            <a:off x="6845400" y="2940120"/>
            <a:ext cx="2090160" cy="209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3" descr=""/>
          <p:cNvPicPr/>
          <p:nvPr/>
        </p:nvPicPr>
        <p:blipFill>
          <a:blip r:embed="rId1"/>
          <a:stretch/>
        </p:blipFill>
        <p:spPr>
          <a:xfrm>
            <a:off x="1326240" y="433440"/>
            <a:ext cx="6490800" cy="42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2" descr=""/>
          <p:cNvPicPr/>
          <p:nvPr/>
        </p:nvPicPr>
        <p:blipFill>
          <a:blip r:embed="rId1"/>
          <a:stretch/>
        </p:blipFill>
        <p:spPr>
          <a:xfrm>
            <a:off x="1619280" y="525600"/>
            <a:ext cx="5905080" cy="395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"/>
          <p:cNvPicPr/>
          <p:nvPr/>
        </p:nvPicPr>
        <p:blipFill>
          <a:blip r:embed="rId1"/>
          <a:stretch/>
        </p:blipFill>
        <p:spPr>
          <a:xfrm>
            <a:off x="1103760" y="276840"/>
            <a:ext cx="3483000" cy="4589640"/>
          </a:xfrm>
          <a:prstGeom prst="rect">
            <a:avLst/>
          </a:prstGeom>
          <a:ln w="0">
            <a:noFill/>
          </a:ln>
        </p:spPr>
      </p:pic>
      <p:pic>
        <p:nvPicPr>
          <p:cNvPr id="163" name="Image 2" descr=""/>
          <p:cNvPicPr/>
          <p:nvPr/>
        </p:nvPicPr>
        <p:blipFill>
          <a:blip r:embed="rId2"/>
          <a:stretch/>
        </p:blipFill>
        <p:spPr>
          <a:xfrm>
            <a:off x="4572000" y="276840"/>
            <a:ext cx="3482280" cy="458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28560" y="273960"/>
            <a:ext cx="7886520" cy="144504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Troisième piste : </a:t>
            </a:r>
            <a:br/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Un support narratif qui s’adapte aux langues des enfants et de leurs familles : Fabulala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Image 2" descr=""/>
          <p:cNvPicPr/>
          <p:nvPr/>
        </p:nvPicPr>
        <p:blipFill>
          <a:blip r:embed="rId1"/>
          <a:stretch/>
        </p:blipFill>
        <p:spPr>
          <a:xfrm>
            <a:off x="1251720" y="2070720"/>
            <a:ext cx="7015680" cy="1729080"/>
          </a:xfrm>
          <a:prstGeom prst="rect">
            <a:avLst/>
          </a:prstGeom>
          <a:ln w="0">
            <a:noFill/>
          </a:ln>
        </p:spPr>
      </p:pic>
      <p:pic>
        <p:nvPicPr>
          <p:cNvPr id="166" name="Image 3" descr=""/>
          <p:cNvPicPr/>
          <p:nvPr/>
        </p:nvPicPr>
        <p:blipFill>
          <a:blip r:embed="rId2"/>
          <a:stretch/>
        </p:blipFill>
        <p:spPr>
          <a:xfrm>
            <a:off x="1224000" y="4381200"/>
            <a:ext cx="1405800" cy="994320"/>
          </a:xfrm>
          <a:prstGeom prst="rect">
            <a:avLst/>
          </a:prstGeom>
          <a:ln w="0">
            <a:noFill/>
          </a:ln>
        </p:spPr>
      </p:pic>
      <p:pic>
        <p:nvPicPr>
          <p:cNvPr id="167" name="Image 4" descr=""/>
          <p:cNvPicPr/>
          <p:nvPr/>
        </p:nvPicPr>
        <p:blipFill>
          <a:blip r:embed="rId3"/>
          <a:stretch/>
        </p:blipFill>
        <p:spPr>
          <a:xfrm>
            <a:off x="5760" y="4563720"/>
            <a:ext cx="1245600" cy="56376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3584520" y="4707360"/>
            <a:ext cx="480024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Calibri"/>
              </a:rPr>
              <a:t>www.dulala.fr/fabulala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9" dur="indefinite" restart="never" nodeType="tmRoot">
          <p:childTnLst>
            <p:seq>
              <p:cTn id="490" dur="indefinite" nodeType="mainSeq">
                <p:childTnLst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3" descr=""/>
          <p:cNvPicPr/>
          <p:nvPr/>
        </p:nvPicPr>
        <p:blipFill>
          <a:blip r:embed="rId1"/>
          <a:stretch/>
        </p:blipFill>
        <p:spPr>
          <a:xfrm>
            <a:off x="670680" y="1380960"/>
            <a:ext cx="3900960" cy="2593440"/>
          </a:xfrm>
          <a:prstGeom prst="rect">
            <a:avLst/>
          </a:prstGeom>
          <a:ln w="0">
            <a:noFill/>
          </a:ln>
        </p:spPr>
      </p:pic>
      <p:pic>
        <p:nvPicPr>
          <p:cNvPr id="170" name="Image 7" descr=""/>
          <p:cNvPicPr/>
          <p:nvPr/>
        </p:nvPicPr>
        <p:blipFill>
          <a:blip r:embed="rId2"/>
          <a:stretch/>
        </p:blipFill>
        <p:spPr>
          <a:xfrm>
            <a:off x="4741920" y="2571840"/>
            <a:ext cx="3892680" cy="2593440"/>
          </a:xfrm>
          <a:prstGeom prst="rect">
            <a:avLst/>
          </a:prstGeom>
          <a:ln w="0">
            <a:noFill/>
          </a:ln>
        </p:spPr>
      </p:pic>
      <p:pic>
        <p:nvPicPr>
          <p:cNvPr id="171" name="Image 9" descr=""/>
          <p:cNvPicPr/>
          <p:nvPr/>
        </p:nvPicPr>
        <p:blipFill>
          <a:blip r:embed="rId3"/>
          <a:stretch/>
        </p:blipFill>
        <p:spPr>
          <a:xfrm>
            <a:off x="4741920" y="-22320"/>
            <a:ext cx="3892680" cy="259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1" descr=""/>
          <p:cNvPicPr/>
          <p:nvPr/>
        </p:nvPicPr>
        <p:blipFill>
          <a:blip r:embed="rId1"/>
          <a:stretch/>
        </p:blipFill>
        <p:spPr>
          <a:xfrm>
            <a:off x="1164240" y="1001160"/>
            <a:ext cx="6814800" cy="382356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2289240" y="170280"/>
            <a:ext cx="4565160" cy="7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100" spc="-1" strike="noStrike">
                <a:solidFill>
                  <a:srgbClr val="000000"/>
                </a:solidFill>
                <a:latin typeface="Noto Sans"/>
                <a:ea typeface="Noto Sans"/>
              </a:rPr>
              <a:t>Un conte à découvrir en vidéo…</a:t>
            </a:r>
            <a:br/>
            <a:endParaRPr b="0" lang="fr-F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" descr=""/>
          <p:cNvPicPr/>
          <p:nvPr/>
        </p:nvPicPr>
        <p:blipFill>
          <a:blip r:embed="rId1"/>
          <a:stretch/>
        </p:blipFill>
        <p:spPr>
          <a:xfrm>
            <a:off x="0" y="-131400"/>
            <a:ext cx="9143640" cy="609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3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raconteurs, les raconteuses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 2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raconteurs, les raconteuses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 2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collectionneurs, les collectionneuses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5" descr=""/>
          <p:cNvPicPr/>
          <p:nvPr/>
        </p:nvPicPr>
        <p:blipFill>
          <a:blip r:embed="rId1"/>
          <a:stretch/>
        </p:blipFill>
        <p:spPr>
          <a:xfrm>
            <a:off x="3173040" y="115560"/>
            <a:ext cx="2618640" cy="1083960"/>
          </a:xfrm>
          <a:prstGeom prst="rect">
            <a:avLst/>
          </a:prstGeom>
          <a:ln w="0">
            <a:noFill/>
          </a:ln>
        </p:spPr>
      </p:pic>
      <p:pic>
        <p:nvPicPr>
          <p:cNvPr id="134" name="Espace réservé du contenu 4" descr=""/>
          <p:cNvPicPr/>
          <p:nvPr/>
        </p:nvPicPr>
        <p:blipFill>
          <a:blip r:embed="rId2"/>
          <a:stretch/>
        </p:blipFill>
        <p:spPr>
          <a:xfrm>
            <a:off x="990000" y="4293360"/>
            <a:ext cx="7163280" cy="645480"/>
          </a:xfrm>
          <a:prstGeom prst="rect">
            <a:avLst/>
          </a:prstGeom>
          <a:ln w="0">
            <a:noFill/>
          </a:ln>
        </p:spPr>
      </p:pic>
      <p:pic>
        <p:nvPicPr>
          <p:cNvPr id="135" name="Image 7" descr=""/>
          <p:cNvPicPr/>
          <p:nvPr/>
        </p:nvPicPr>
        <p:blipFill>
          <a:blip r:embed="rId3"/>
          <a:stretch/>
        </p:blipFill>
        <p:spPr>
          <a:xfrm>
            <a:off x="275760" y="1427400"/>
            <a:ext cx="8591760" cy="2288160"/>
          </a:xfrm>
          <a:prstGeom prst="rect">
            <a:avLst/>
          </a:prstGeom>
          <a:ln w="0">
            <a:noFill/>
          </a:ln>
        </p:spPr>
      </p:pic>
      <p:pic>
        <p:nvPicPr>
          <p:cNvPr id="136" name="Image 9" descr=""/>
          <p:cNvPicPr/>
          <p:nvPr/>
        </p:nvPicPr>
        <p:blipFill>
          <a:blip r:embed="rId4"/>
          <a:stretch/>
        </p:blipFill>
        <p:spPr>
          <a:xfrm>
            <a:off x="3895200" y="3823200"/>
            <a:ext cx="1352880" cy="46980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7781400" y="204480"/>
            <a:ext cx="12250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www.dulala.fr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 2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écriveurs, les écriveuses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 2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fêteurs, les fêteuses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2" descr=""/>
          <p:cNvPicPr/>
          <p:nvPr/>
        </p:nvPicPr>
        <p:blipFill>
          <a:blip r:embed="rId1"/>
          <a:stretch/>
        </p:blipFill>
        <p:spPr>
          <a:xfrm>
            <a:off x="0" y="61236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Les inventeurs, les inventeuses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 2" descr=""/>
          <p:cNvPicPr/>
          <p:nvPr/>
        </p:nvPicPr>
        <p:blipFill>
          <a:blip r:embed="rId1"/>
          <a:stretch/>
        </p:blipFill>
        <p:spPr>
          <a:xfrm>
            <a:off x="0" y="609480"/>
            <a:ext cx="9143640" cy="4533480"/>
          </a:xfrm>
          <a:prstGeom prst="rect">
            <a:avLst/>
          </a:prstGeom>
          <a:ln w="0"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0" y="92880"/>
            <a:ext cx="914364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700" spc="-1" strike="noStrike">
                <a:solidFill>
                  <a:srgbClr val="000000"/>
                </a:solidFill>
                <a:latin typeface="Calibri"/>
              </a:rPr>
              <a:t>Prolonger l’expérience du conte : une approche sensorielle</a:t>
            </a:r>
            <a:endParaRPr b="0" lang="fr-FR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289240" y="170280"/>
            <a:ext cx="4565160" cy="6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1" lang="fr-FR" sz="2100" spc="-1" strike="noStrike">
                <a:solidFill>
                  <a:srgbClr val="000000"/>
                </a:solidFill>
                <a:latin typeface="Noto Sans"/>
                <a:ea typeface="Noto Sans"/>
              </a:rPr>
              <a:t>Vidéo</a:t>
            </a:r>
            <a:br/>
            <a:r>
              <a:rPr b="0" lang="fr-FR" sz="1800" spc="-1" strike="noStrike">
                <a:solidFill>
                  <a:srgbClr val="44546a"/>
                </a:solidFill>
                <a:latin typeface="Noto Sans"/>
                <a:ea typeface="Noto Sans"/>
              </a:rPr>
              <a:t>Ouvrons la mallette !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90" name="Image 3" descr=""/>
          <p:cNvPicPr/>
          <p:nvPr/>
        </p:nvPicPr>
        <p:blipFill>
          <a:blip r:embed="rId1"/>
          <a:stretch/>
        </p:blipFill>
        <p:spPr>
          <a:xfrm>
            <a:off x="1542600" y="1141920"/>
            <a:ext cx="6058080" cy="345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4" descr=""/>
          <p:cNvPicPr/>
          <p:nvPr/>
        </p:nvPicPr>
        <p:blipFill>
          <a:blip r:embed="rId1"/>
          <a:stretch/>
        </p:blipFill>
        <p:spPr>
          <a:xfrm>
            <a:off x="571320" y="263880"/>
            <a:ext cx="8001360" cy="405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4" descr=""/>
          <p:cNvPicPr/>
          <p:nvPr/>
        </p:nvPicPr>
        <p:blipFill>
          <a:blip r:embed="rId1"/>
          <a:stretch/>
        </p:blipFill>
        <p:spPr>
          <a:xfrm>
            <a:off x="-62280" y="109800"/>
            <a:ext cx="9268200" cy="488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Pourquoi mener des projets ouverts sur les langues des enfants et de leurs familles ? 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049920" y="3385080"/>
            <a:ext cx="2688120" cy="692280"/>
          </a:xfrm>
          <a:prstGeom prst="ellipse">
            <a:avLst/>
          </a:prstGeom>
          <a:solidFill>
            <a:srgbClr val="545006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534240" y="3385080"/>
            <a:ext cx="2688120" cy="692280"/>
          </a:xfrm>
          <a:prstGeom prst="ellipse">
            <a:avLst/>
          </a:prstGeom>
          <a:solidFill>
            <a:srgbClr val="eab2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>
            <a:off x="5426640" y="3374640"/>
            <a:ext cx="2688120" cy="692280"/>
          </a:xfrm>
          <a:prstGeom prst="ellipse">
            <a:avLst/>
          </a:prstGeom>
          <a:solidFill>
            <a:srgbClr val="eab2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1024920" y="3512160"/>
            <a:ext cx="167292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IDENTITAIRE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3625560" y="3501720"/>
            <a:ext cx="17096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AFFECTIF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6090120" y="3501720"/>
            <a:ext cx="175536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COGNITIF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46" name="CustomShape 8"/>
          <p:cNvSpPr/>
          <p:nvPr/>
        </p:nvSpPr>
        <p:spPr>
          <a:xfrm>
            <a:off x="0" y="1618200"/>
            <a:ext cx="914364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algn="ctr">
              <a:lnSpc>
                <a:spcPct val="100000"/>
              </a:lnSpc>
            </a:pP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Un ancrage fondamental au niveau : </a:t>
            </a:r>
            <a:endParaRPr b="0" lang="fr-F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Des enfants bilingues dans les livres ?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0" y="1618200"/>
            <a:ext cx="9143640" cy="29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 marL="343080" indent="-342720">
              <a:lnSpc>
                <a:spcPct val="150000"/>
              </a:lnSpc>
              <a:buClr>
                <a:srgbClr val="262626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Un enfant sur quatre grandit avec une autre langue que le français en France</a:t>
            </a:r>
            <a:endParaRPr b="0" lang="fr-FR" sz="21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262626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… </a:t>
            </a: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Mais pourtant, les livres qui font écho de cette diversité linguistique et culturelle sont très rares ! </a:t>
            </a:r>
            <a:endParaRPr b="0" lang="fr-FR" sz="21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262626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Comment permettre à ces enfants de trouver des représentations d’eux dans la fiction ? </a:t>
            </a:r>
            <a:endParaRPr b="0" lang="fr-FR" sz="21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262626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2626"/>
                </a:solidFill>
                <a:latin typeface="Calibri"/>
              </a:rPr>
              <a:t>Comment éveiller tous les enfants à cette diversité ? </a:t>
            </a:r>
            <a:endParaRPr b="0" lang="fr-F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Première piste : </a:t>
            </a:r>
            <a:br/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les albums bilingues, multilingues…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Image 3" descr=""/>
          <p:cNvPicPr/>
          <p:nvPr/>
        </p:nvPicPr>
        <p:blipFill>
          <a:blip r:embed="rId1"/>
          <a:stretch/>
        </p:blipFill>
        <p:spPr>
          <a:xfrm>
            <a:off x="405360" y="1508760"/>
            <a:ext cx="2396160" cy="3115080"/>
          </a:xfrm>
          <a:prstGeom prst="rect">
            <a:avLst/>
          </a:prstGeom>
          <a:ln w="0">
            <a:noFill/>
          </a:ln>
        </p:spPr>
      </p:pic>
      <p:pic>
        <p:nvPicPr>
          <p:cNvPr id="151" name="Image 4" descr="Bonjour Tortue.jpg"/>
          <p:cNvPicPr/>
          <p:nvPr/>
        </p:nvPicPr>
        <p:blipFill>
          <a:blip r:embed="rId2"/>
          <a:stretch/>
        </p:blipFill>
        <p:spPr>
          <a:xfrm>
            <a:off x="2801880" y="1508760"/>
            <a:ext cx="2412000" cy="311508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1461600" y="4620960"/>
            <a:ext cx="4158720" cy="29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38160" tIns="38160" bIns="3816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Exemple : </a:t>
            </a:r>
            <a:r>
              <a:rPr b="1" i="1" lang="fr-FR" sz="1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Bonjour Tortue, </a:t>
            </a:r>
            <a:r>
              <a:rPr b="0" lang="fr-FR" sz="1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éditions Migrilude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449680" y="1768680"/>
            <a:ext cx="3565440" cy="262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Verdana"/>
                <a:ea typeface="Calibri"/>
              </a:rPr>
              <a:t>Editeurs bilingues ou multilingues :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7c7c7c"/>
                </a:solidFill>
                <a:latin typeface="Verdana"/>
                <a:ea typeface="Calibri"/>
              </a:rPr>
              <a:t>Auzou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bdd7ee"/>
                </a:solidFill>
                <a:latin typeface="Verdana"/>
                <a:ea typeface="Calibri"/>
              </a:rPr>
              <a:t>Didier Jeunesse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fd966"/>
                </a:solidFill>
                <a:latin typeface="Verdana"/>
                <a:ea typeface="Calibri"/>
              </a:rPr>
              <a:t>Editions du Jasmin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b0f0"/>
                </a:solidFill>
                <a:latin typeface="Verdana"/>
                <a:ea typeface="Calibri"/>
              </a:rPr>
              <a:t>Le verger des Hespérides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a9d18e"/>
                </a:solidFill>
                <a:latin typeface="Verdana"/>
                <a:ea typeface="Calibri"/>
              </a:rPr>
              <a:t>L'Harmattan jeunesse</a:t>
            </a: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Calibri"/>
              </a:rPr>
              <a:t>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b050"/>
                </a:solidFill>
                <a:latin typeface="Verdana"/>
                <a:ea typeface="Calibri"/>
              </a:rPr>
              <a:t>Memo</a:t>
            </a: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Calibri"/>
              </a:rPr>
              <a:t>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4b183"/>
                </a:solidFill>
                <a:latin typeface="Verdana"/>
                <a:ea typeface="Calibri"/>
              </a:rPr>
              <a:t>Migrilude</a:t>
            </a: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Calibri"/>
              </a:rPr>
              <a:t>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c9c9c9"/>
                </a:solidFill>
                <a:latin typeface="Verdana"/>
                <a:ea typeface="Calibri"/>
              </a:rPr>
              <a:t>Le Port a jauni</a:t>
            </a:r>
            <a:r>
              <a:rPr b="0" lang="fr-FR" sz="1400" spc="-1" strike="noStrike">
                <a:solidFill>
                  <a:srgbClr val="000000"/>
                </a:solidFill>
                <a:latin typeface="Verdana"/>
                <a:ea typeface="Calibri"/>
              </a:rPr>
              <a:t>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2f5597"/>
                </a:solidFill>
                <a:latin typeface="Verdana"/>
                <a:ea typeface="Calibri"/>
              </a:rPr>
              <a:t>Syros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fff00"/>
                </a:solidFill>
                <a:latin typeface="Verdana"/>
                <a:ea typeface="Calibri"/>
              </a:rPr>
              <a:t>Trois petits points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Première piste : </a:t>
            </a:r>
            <a:br/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les albums bilingues, multilingues…ou traduits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878840" y="1351080"/>
            <a:ext cx="4876560" cy="3657240"/>
          </a:xfrm>
          <a:prstGeom prst="ellipse">
            <a:avLst/>
          </a:prstGeom>
          <a:blipFill rotWithShape="0">
            <a:blip r:embed="rId1"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Deuxième piste : </a:t>
            </a:r>
            <a:br/>
            <a:r>
              <a:rPr b="1" lang="fr-FR" sz="3300" spc="-1" strike="noStrike">
                <a:solidFill>
                  <a:srgbClr val="000000"/>
                </a:solidFill>
                <a:latin typeface="Calibri Light"/>
              </a:rPr>
              <a:t>créer des albums multilingues !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Image 2" descr=""/>
          <p:cNvPicPr/>
          <p:nvPr/>
        </p:nvPicPr>
        <p:blipFill>
          <a:blip r:embed="rId1"/>
          <a:stretch/>
        </p:blipFill>
        <p:spPr>
          <a:xfrm>
            <a:off x="3176280" y="1267920"/>
            <a:ext cx="2791440" cy="368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 1" descr=""/>
          <p:cNvPicPr/>
          <p:nvPr/>
        </p:nvPicPr>
        <p:blipFill>
          <a:blip r:embed="rId1"/>
          <a:stretch/>
        </p:blipFill>
        <p:spPr>
          <a:xfrm>
            <a:off x="1126080" y="276120"/>
            <a:ext cx="3482640" cy="4591080"/>
          </a:xfrm>
          <a:prstGeom prst="rect">
            <a:avLst/>
          </a:prstGeom>
          <a:ln w="0">
            <a:noFill/>
          </a:ln>
        </p:spPr>
      </p:pic>
      <p:pic>
        <p:nvPicPr>
          <p:cNvPr id="159" name="Image 2" descr=""/>
          <p:cNvPicPr/>
          <p:nvPr/>
        </p:nvPicPr>
        <p:blipFill>
          <a:blip r:embed="rId2"/>
          <a:stretch/>
        </p:blipFill>
        <p:spPr>
          <a:xfrm>
            <a:off x="4610160" y="273600"/>
            <a:ext cx="3482640" cy="45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Application>LibreOffice/7.0.6.2$MacOSX_X86_64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2021-05-06T08:59:12Z</dcterms:created>
  <dc:creator>Microsoft Office User</dc:creator>
  <dc:description/>
  <dc:language>fr-FR</dc:language>
  <cp:lastModifiedBy/>
  <dcterms:modified xsi:type="dcterms:W3CDTF">2021-06-30T17:54:06Z</dcterms:modified>
  <cp:revision>54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Affichage à l'écran (16:9)</vt:lpwstr>
  </property>
  <property fmtid="{D5CDD505-2E9C-101B-9397-08002B2CF9AE}" pid="4" name="Slides">
    <vt:r8>25</vt:r8>
  </property>
</Properties>
</file>