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58" r:id="rId6"/>
    <p:sldId id="257" r:id="rId7"/>
    <p:sldId id="261" r:id="rId8"/>
    <p:sldId id="262" r:id="rId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9" autoAdjust="0"/>
    <p:restoredTop sz="94660"/>
  </p:normalViewPr>
  <p:slideViewPr>
    <p:cSldViewPr snapToGrid="0">
      <p:cViewPr>
        <p:scale>
          <a:sx n="109" d="100"/>
          <a:sy n="109" d="100"/>
        </p:scale>
        <p:origin x="-1128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9BD615-9A67-4F72-A877-8382D1FB3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EF317799-362B-4F1A-A802-CE44F3FCB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89FA8C2-B739-4BA8-960C-22E52A48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4BF3623-5F71-4162-B51F-E181A067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012081-78D6-46FD-BA98-298A8422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1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697B12-FC04-40FC-92D8-8171DC3A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2411036-8C98-4CDE-A33F-E734CC4F1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B3A8CB1-58AB-4DEB-B721-E6ADF977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B9EEC3D-3864-45BA-BA7B-24F20D64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8E2B242-5C86-44AF-95C5-DAB17BC7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89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CEEB88C3-ABAB-4827-9B41-BC5B836B1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B1AE1D4-50A3-4A73-B69D-BF0BFCCD5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A339D44-DEF6-49AC-ADD2-0B27D720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7B1A625-F498-4142-8FC2-085054F4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4F5FBA-C969-4BEF-A1C1-94214436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3281F49-6065-4B7B-9D47-C976536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848C0DD-8F2D-4A0F-804F-2E1AC2B69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1E76FBB-2323-4581-B667-DF226A2D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E9E17DD-55F5-4904-B8FF-1DC8BC46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9F27D62-42F8-4A05-8F22-86604A01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9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5F45F9B-1F5A-4410-B198-2EAC235B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FEF0EF6-E6F6-44F7-BA15-04F8FBAB1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471CD60-59F6-4D42-BF6A-0F284482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61CB433-F093-4676-AEB9-73F1CADB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3AD472B-1DC9-4A24-9176-000CB74E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76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ED416D-0CAF-4A2E-95E6-DED96192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186E8D6-F00A-4587-BB40-8EC568724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EB1C6BB-601C-451D-AD91-CBFB3ADA3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000C5D3-9727-410D-8029-FD887B34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99FA932-CD5A-483C-8850-A1DC528F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55D674C-D3C5-44BD-9041-04A8EDA4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6368076-7796-4303-A04B-AB56B493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EEA8447-5456-4B8A-9071-00741845B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E61BB1E-1E14-44AB-B7C9-8D3D09F3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4B2B2D2D-F94C-40BD-9BD5-1AB121C7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8E000CB-DAA6-4A58-87E2-1BFA9A3F1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28DAB73-FA80-4E1F-9BB2-9BD998E8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60BAE9C-E147-4559-8557-E4FA48AD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34C679E-D92D-4A9A-B77D-3723CF03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36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065F4C-138E-4DA1-8991-81CF4081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8E509F15-AD59-4642-9194-04F7610F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9CD2C22-60D6-499C-8247-73DB3D51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D3C93BB-87AC-4520-8523-A147379F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36D4C31-189B-4726-828C-4B523233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CAA4BBC-D128-4373-8D24-A2636627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3F60710-19CA-4E3D-80BE-9B4E8BEA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03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7F94B16-9D94-4451-902F-8ED9B43B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82EC157-FEE2-4D2B-982E-D4E6D9FF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4E93D4B-4A95-4984-A5E7-6DF0F46E3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5A0B174-D2DE-4706-804C-E9779CEF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3293A69-73EF-48F8-A5E4-BEDA85DD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B571CD4-96CF-4218-ABE8-6EA74607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9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B8F15F-7E62-4528-9E1C-F610FCFC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3251574-6F7C-41E5-B781-FE063599F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EF65DA7-2FB2-4FA3-976E-6A1AC4F1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6D7E78D-8F71-401B-BFB8-5E69D39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716C2F1-5AC6-43C7-B663-396B84A5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9B83B0B-C801-41DE-A319-4EB3B9E5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4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A7BB63B-C6D2-4000-B93F-C61907FE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EC3C9C1-725D-4772-BAEA-DEB1D49EF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EFD4B3-2F6E-489E-9FBB-CCD7E5ED1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6AD8-E150-4077-B92B-C3B7922E923F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B2B24A5-A126-4F2C-8E2A-4F68A5E58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D26E9EB-BBD1-4A6B-9E76-3979FD3C8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5615-5C5C-4AED-868B-AE05BCAE4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0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theque.seine-et-marne.fr/fr/bebebutine-les-bebes-lisent-auss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ediatheque.seine-et-marne.fr/fr/actualites/faire-resonner-les-langues-et-les-oeuvres-voix-hau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49B679-BDAB-4EE8-ABAF-FA40541DC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16" y="96625"/>
            <a:ext cx="6858000" cy="1790700"/>
          </a:xfrm>
        </p:spPr>
        <p:txBody>
          <a:bodyPr>
            <a:normAutofit/>
          </a:bodyPr>
          <a:lstStyle/>
          <a:p>
            <a:r>
              <a:rPr lang="fr-FR" sz="2100" b="1" dirty="0">
                <a:solidFill>
                  <a:srgbClr val="FF0000"/>
                </a:solidFill>
              </a:rPr>
              <a:t>ABF | 66e </a:t>
            </a:r>
            <a:r>
              <a:rPr lang="fr-FR" sz="2100" b="1" dirty="0">
                <a:solidFill>
                  <a:srgbClr val="FF0000"/>
                </a:solidFill>
              </a:rPr>
              <a:t>congrès | 17-19 juin 2021 | Bibliothèques inclusives, bibliothèques solidaires ?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318A077-3F21-411C-A30D-901B15198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116" y="2250007"/>
            <a:ext cx="6858000" cy="230001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effectLst/>
              </a:rPr>
              <a:t>LE LIVRE JEUNESSE AU CARREFOUR DES LANGUES : </a:t>
            </a:r>
          </a:p>
          <a:p>
            <a:r>
              <a:rPr lang="fr-FR" b="1" dirty="0">
                <a:solidFill>
                  <a:srgbClr val="FF0000"/>
                </a:solidFill>
                <a:effectLst/>
              </a:rPr>
              <a:t>MULTILINGUISME ET JEUNESSE</a:t>
            </a:r>
          </a:p>
          <a:p>
            <a:r>
              <a:rPr lang="fr-FR" b="1" dirty="0">
                <a:solidFill>
                  <a:srgbClr val="0070C0"/>
                </a:solidFill>
                <a:effectLst/>
              </a:rPr>
              <a:t>Lire le monde* : expériences de lectures  multilingues en médiathèque jeunesse </a:t>
            </a:r>
          </a:p>
          <a:p>
            <a:r>
              <a:rPr lang="fr-FR" b="1" dirty="0">
                <a:solidFill>
                  <a:srgbClr val="00B050"/>
                </a:solidFill>
                <a:effectLst/>
              </a:rPr>
              <a:t>Nathalie Mansuy-</a:t>
            </a:r>
            <a:r>
              <a:rPr lang="fr-FR" b="1" dirty="0" err="1">
                <a:solidFill>
                  <a:srgbClr val="00B050"/>
                </a:solidFill>
                <a:effectLst/>
              </a:rPr>
              <a:t>Todeschini</a:t>
            </a:r>
            <a:r>
              <a:rPr lang="fr-FR" b="1" dirty="0">
                <a:solidFill>
                  <a:srgbClr val="00B050"/>
                </a:solidFill>
                <a:effectLst/>
              </a:rPr>
              <a:t>, conservatrice des bibliothèques, </a:t>
            </a:r>
          </a:p>
          <a:p>
            <a:r>
              <a:rPr lang="fr-FR" b="1" dirty="0">
                <a:solidFill>
                  <a:srgbClr val="00B050"/>
                </a:solidFill>
                <a:effectLst/>
              </a:rPr>
              <a:t>directrice de la médiathèque d’Avon (77)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2A947F2-E93A-4151-83BB-2C60D1CB08E7}"/>
              </a:ext>
            </a:extLst>
          </p:cNvPr>
          <p:cNvSpPr txBox="1"/>
          <p:nvPr/>
        </p:nvSpPr>
        <p:spPr>
          <a:xfrm>
            <a:off x="5941402" y="4866502"/>
            <a:ext cx="3202598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fr-FR" sz="900" i="1" dirty="0">
                <a:solidFill>
                  <a:srgbClr val="0070C0"/>
                </a:solidFill>
              </a:rPr>
              <a:t>* Lire le monde, Michèle Petit, Belin, 2014</a:t>
            </a: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10760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3E08BEA-8665-4EDC-A0C7-09EBC7D5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29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3000" b="1" dirty="0">
                <a:solidFill>
                  <a:srgbClr val="002060"/>
                </a:solidFill>
              </a:rPr>
              <a:t>« Je n’ai pas de langue maternelle. J’ai simplement plusieurs langues fraternelles,» </a:t>
            </a:r>
            <a:r>
              <a:rPr lang="fr-FR" sz="3000" b="1" dirty="0">
                <a:solidFill>
                  <a:srgbClr val="C00000"/>
                </a:solidFill>
              </a:rPr>
              <a:t>Tomi Ungerer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38CD632-BC75-40DE-BD48-CBDBFBDAB0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36" y="1292469"/>
            <a:ext cx="2948108" cy="378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B9A959D4-89F2-4651-847B-8F57F210C8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1292469"/>
            <a:ext cx="291126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08C701-CFCD-4A2A-8A36-1EFDABC6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Zeina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Abirached</a:t>
            </a:r>
            <a:r>
              <a:rPr lang="fr-FR" dirty="0"/>
              <a:t>, autrice </a:t>
            </a:r>
            <a:r>
              <a:rPr lang="fr-FR" dirty="0">
                <a:solidFill>
                  <a:srgbClr val="FF0000"/>
                </a:solidFill>
              </a:rPr>
              <a:t>entre les langues et les cultures,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760D486-422E-4824-9717-F55BDED4C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5410" y="678034"/>
            <a:ext cx="3684182" cy="5143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22CE241-FD30-48D8-8920-ABCFA17384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92" y="1311875"/>
            <a:ext cx="268578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4970656B-936F-4DD0-BC36-F46309B8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="" xmlns:a16="http://schemas.microsoft.com/office/drawing/2014/main" id="{60B78D2C-3495-4E9F-A307-F0DF1556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747" y="1369219"/>
            <a:ext cx="3424603" cy="326350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« L’interculturel n’est pas un luxe d’intellectuel, c’est une nécessité pour échapper à la violence et à l’enfermement communautaire, »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JMG LE CLEZIO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B057973-C3F9-40FE-87EC-CE37489FE8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82" y="273844"/>
            <a:ext cx="2011814" cy="48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B0F0DE0-8C26-4684-93C2-A96BC8BB71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82475" y="283500"/>
            <a:ext cx="1989442" cy="48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3079AF0-5EB9-463F-9713-89F274E7152B}"/>
              </a:ext>
            </a:extLst>
          </p:cNvPr>
          <p:cNvSpPr txBox="1"/>
          <p:nvPr/>
        </p:nvSpPr>
        <p:spPr>
          <a:xfrm>
            <a:off x="5908431" y="4292844"/>
            <a:ext cx="285530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err="1">
                <a:hlinkClick r:id="rId4"/>
              </a:rPr>
              <a:t>Bébébutine</a:t>
            </a:r>
            <a:r>
              <a:rPr lang="fr-FR" dirty="0">
                <a:hlinkClick r:id="rId4"/>
              </a:rPr>
              <a:t>, publication de la MD77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5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5DC63768-BA39-4626-AA6E-C78EA8C5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« Tout artiste, tout penseur entre dans l’écart qui préfigure l’exil », Heinz </a:t>
            </a:r>
            <a:r>
              <a:rPr lang="fr-FR" dirty="0" err="1">
                <a:solidFill>
                  <a:srgbClr val="0070C0"/>
                </a:solidFill>
              </a:rPr>
              <a:t>Wismann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="" xmlns:a16="http://schemas.microsoft.com/office/drawing/2014/main" id="{9B4D1475-6130-4628-9476-5B6595B4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664" y="1369219"/>
            <a:ext cx="2682686" cy="3263504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Claire Mestre</a:t>
            </a:r>
            <a:r>
              <a:rPr lang="fr-FR" dirty="0"/>
              <a:t>, psychiatre, anthropologue, </a:t>
            </a:r>
            <a:r>
              <a:rPr lang="fr-FR" dirty="0" err="1">
                <a:solidFill>
                  <a:srgbClr val="D22A8F"/>
                </a:solidFill>
              </a:rPr>
              <a:t>Isam</a:t>
            </a:r>
            <a:r>
              <a:rPr lang="fr-FR" dirty="0">
                <a:solidFill>
                  <a:srgbClr val="D22A8F"/>
                </a:solidFill>
              </a:rPr>
              <a:t> Idris </a:t>
            </a:r>
            <a:r>
              <a:rPr lang="fr-FR" dirty="0"/>
              <a:t>membre de l’équipe de </a:t>
            </a:r>
            <a:r>
              <a:rPr lang="fr-FR" dirty="0">
                <a:solidFill>
                  <a:srgbClr val="00B050"/>
                </a:solidFill>
              </a:rPr>
              <a:t>Marie-Rose Moro</a:t>
            </a:r>
            <a:r>
              <a:rPr lang="fr-FR" dirty="0"/>
              <a:t>, pédopsychiatre, </a:t>
            </a:r>
            <a:r>
              <a:rPr lang="fr-FR" dirty="0">
                <a:solidFill>
                  <a:srgbClr val="0070C0"/>
                </a:solidFill>
              </a:rPr>
              <a:t>Valérie </a:t>
            </a:r>
            <a:r>
              <a:rPr lang="fr-FR" dirty="0" err="1">
                <a:solidFill>
                  <a:srgbClr val="0070C0"/>
                </a:solidFill>
              </a:rPr>
              <a:t>Zenatti</a:t>
            </a:r>
            <a:r>
              <a:rPr lang="fr-FR" dirty="0"/>
              <a:t>, traductrice d’Aaron </a:t>
            </a:r>
            <a:r>
              <a:rPr lang="fr-FR" dirty="0" err="1"/>
              <a:t>Appelfeld</a:t>
            </a:r>
            <a:r>
              <a:rPr lang="fr-FR" dirty="0"/>
              <a:t>, </a:t>
            </a:r>
            <a:r>
              <a:rPr lang="fr-FR" dirty="0">
                <a:solidFill>
                  <a:srgbClr val="D22A8F"/>
                </a:solidFill>
              </a:rPr>
              <a:t>Heinz </a:t>
            </a:r>
            <a:r>
              <a:rPr lang="fr-FR" dirty="0" err="1">
                <a:solidFill>
                  <a:srgbClr val="D22A8F"/>
                </a:solidFill>
              </a:rPr>
              <a:t>Wismann</a:t>
            </a:r>
            <a:r>
              <a:rPr lang="fr-FR" dirty="0"/>
              <a:t>, philosophe, philologue, </a:t>
            </a:r>
            <a:r>
              <a:rPr lang="fr-FR" dirty="0">
                <a:solidFill>
                  <a:srgbClr val="00B050"/>
                </a:solidFill>
              </a:rPr>
              <a:t>Christine </a:t>
            </a:r>
            <a:r>
              <a:rPr lang="fr-FR" dirty="0" err="1">
                <a:solidFill>
                  <a:srgbClr val="00B050"/>
                </a:solidFill>
              </a:rPr>
              <a:t>Hélot</a:t>
            </a:r>
            <a:r>
              <a:rPr lang="fr-FR" dirty="0"/>
              <a:t>, professeur des universités en anglais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609C2E9-EA0A-4994-A163-C6BC94F20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8" y="1580030"/>
            <a:ext cx="2265883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1617CD75-C091-4EE0-A61B-D018B4D7BE3E}"/>
              </a:ext>
            </a:extLst>
          </p:cNvPr>
          <p:cNvGrpSpPr/>
          <p:nvPr/>
        </p:nvGrpSpPr>
        <p:grpSpPr>
          <a:xfrm>
            <a:off x="3351681" y="1580030"/>
            <a:ext cx="2265883" cy="3240000"/>
            <a:chOff x="4468908" y="2106706"/>
            <a:chExt cx="3021177" cy="4320000"/>
          </a:xfrm>
        </p:grpSpPr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0175EA1D-D877-451B-85CD-2EE2C0A07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8908" y="2106706"/>
              <a:ext cx="3021177" cy="4320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F5B98C0-A01C-49E1-AFE1-BF44695AF6AE}"/>
                </a:ext>
              </a:extLst>
            </p:cNvPr>
            <p:cNvSpPr/>
            <p:nvPr/>
          </p:nvSpPr>
          <p:spPr>
            <a:xfrm>
              <a:off x="4957482" y="2178424"/>
              <a:ext cx="1335742" cy="376517"/>
            </a:xfrm>
            <a:prstGeom prst="rect">
              <a:avLst/>
            </a:prstGeom>
            <a:solidFill>
              <a:srgbClr val="D22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0909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74800136-E83C-4609-9552-AE85F55B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02" y="366640"/>
            <a:ext cx="7961435" cy="98565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50"/>
                </a:solidFill>
              </a:rPr>
              <a:t>Des collégiens </a:t>
            </a:r>
            <a:r>
              <a:rPr lang="fr-FR" dirty="0"/>
              <a:t>réalisent des albums bilingues, en atelier avec des professeurs, une bibliothécaire et </a:t>
            </a:r>
            <a:r>
              <a:rPr lang="fr-FR" dirty="0">
                <a:solidFill>
                  <a:srgbClr val="FF0000"/>
                </a:solidFill>
              </a:rPr>
              <a:t>Johana </a:t>
            </a:r>
            <a:r>
              <a:rPr lang="fr-FR" dirty="0" err="1">
                <a:solidFill>
                  <a:srgbClr val="FF0000"/>
                </a:solidFill>
              </a:rPr>
              <a:t>Concejo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éditée chez </a:t>
            </a:r>
            <a:r>
              <a:rPr lang="fr-FR" dirty="0">
                <a:solidFill>
                  <a:srgbClr val="0070C0"/>
                </a:solidFill>
              </a:rPr>
              <a:t>OQO(Barcelone)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22DED426-4554-47F4-90BD-C18706EB25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7" y="1841864"/>
            <a:ext cx="2085908" cy="297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3069F8FF-F31A-4574-87E5-79E402AC16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14" y="1822270"/>
            <a:ext cx="2085908" cy="297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BB85E2EE-E513-4257-B8CE-E1C9F366A1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501" y="1806860"/>
            <a:ext cx="2085908" cy="297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F6DE8A4F-A50D-400C-A881-2D274ABEE5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88" y="1806860"/>
            <a:ext cx="2085908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="" xmlns:a16="http://schemas.microsoft.com/office/drawing/2014/main" id="{B982B500-0BE8-48A5-9C0E-F4533F84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rgbClr val="FF0000"/>
                </a:solidFill>
              </a:rPr>
              <a:t>Premières Pages</a:t>
            </a:r>
            <a:r>
              <a:rPr lang="fr-FR" sz="2700" dirty="0">
                <a:solidFill>
                  <a:srgbClr val="002060"/>
                </a:solidFill>
              </a:rPr>
              <a:t>, des albums à lire en plusieurs langues </a:t>
            </a:r>
            <a:r>
              <a:rPr lang="fr-FR" sz="2700" dirty="0">
                <a:solidFill>
                  <a:srgbClr val="FF0000"/>
                </a:solidFill>
              </a:rPr>
              <a:t>avec les professionnels de l’enfance et les familles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="" xmlns:a16="http://schemas.microsoft.com/office/drawing/2014/main" id="{99FA72F1-6883-4415-B8A1-ED0525892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534" y="1369219"/>
            <a:ext cx="1956816" cy="3263504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Musicalité des langues </a:t>
            </a:r>
          </a:p>
          <a:p>
            <a:r>
              <a:rPr lang="fr-FR" dirty="0">
                <a:solidFill>
                  <a:srgbClr val="002060"/>
                </a:solidFill>
              </a:rPr>
              <a:t>Ouverture à l’altérité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1100" dirty="0">
                <a:solidFill>
                  <a:srgbClr val="002060"/>
                </a:solidFill>
                <a:hlinkClick r:id="rId2"/>
              </a:rPr>
              <a:t>Des albums pour des lectures bilingues MD77</a:t>
            </a:r>
            <a:endParaRPr lang="fr-FR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A9D3C69-7894-404C-AFCF-A1C147F73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47" y="1172987"/>
            <a:ext cx="2779776" cy="39136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E6E496C6-C23D-47A2-AE6E-90A98306D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66" y="1145555"/>
            <a:ext cx="2830068" cy="39410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030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74C7F981-C94F-4839-9251-7EDCE23D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3" y="280438"/>
            <a:ext cx="7886700" cy="994172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FF0000"/>
                </a:solidFill>
              </a:rPr>
              <a:t>Merci ! </a:t>
            </a:r>
            <a:r>
              <a:rPr lang="fr-FR" sz="2700" dirty="0" err="1">
                <a:solidFill>
                  <a:srgbClr val="00B050"/>
                </a:solidFill>
              </a:rPr>
              <a:t>Vielen</a:t>
            </a:r>
            <a:r>
              <a:rPr lang="fr-FR" sz="2700" dirty="0">
                <a:solidFill>
                  <a:srgbClr val="00B050"/>
                </a:solidFill>
              </a:rPr>
              <a:t> </a:t>
            </a:r>
            <a:r>
              <a:rPr lang="fr-FR" sz="2700" dirty="0" err="1">
                <a:solidFill>
                  <a:srgbClr val="00B050"/>
                </a:solidFill>
              </a:rPr>
              <a:t>Dank</a:t>
            </a:r>
            <a:r>
              <a:rPr lang="fr-FR" sz="2700" dirty="0">
                <a:solidFill>
                  <a:srgbClr val="00B050"/>
                </a:solidFill>
              </a:rPr>
              <a:t> ! </a:t>
            </a:r>
            <a:r>
              <a:rPr lang="fr-FR" sz="2700" dirty="0">
                <a:solidFill>
                  <a:srgbClr val="00B0F0"/>
                </a:solidFill>
              </a:rPr>
              <a:t>Gracias !</a:t>
            </a:r>
            <a:r>
              <a:rPr lang="fr-FR" sz="2700" dirty="0">
                <a:solidFill>
                  <a:srgbClr val="FF0000"/>
                </a:solidFill>
              </a:rPr>
              <a:t> </a:t>
            </a:r>
            <a:r>
              <a:rPr lang="fr-FR" sz="2700" dirty="0" err="1">
                <a:solidFill>
                  <a:srgbClr val="FF0000"/>
                </a:solidFill>
              </a:rPr>
              <a:t>Choukran</a:t>
            </a:r>
            <a:r>
              <a:rPr lang="fr-FR" sz="2700" dirty="0">
                <a:solidFill>
                  <a:srgbClr val="FF0000"/>
                </a:solidFill>
              </a:rPr>
              <a:t> ! </a:t>
            </a:r>
            <a:r>
              <a:rPr lang="fr-FR" sz="2700" dirty="0" err="1">
                <a:solidFill>
                  <a:srgbClr val="00B050"/>
                </a:solidFill>
              </a:rPr>
              <a:t>Obrigada</a:t>
            </a:r>
            <a:r>
              <a:rPr lang="fr-FR" sz="2700" dirty="0">
                <a:solidFill>
                  <a:srgbClr val="00B050"/>
                </a:solidFill>
              </a:rPr>
              <a:t> !</a:t>
            </a:r>
            <a:r>
              <a:rPr lang="fr-FR" sz="2700" dirty="0">
                <a:solidFill>
                  <a:srgbClr val="FF0000"/>
                </a:solidFill>
              </a:rPr>
              <a:t/>
            </a:r>
            <a:br>
              <a:rPr lang="fr-FR" sz="2700" dirty="0">
                <a:solidFill>
                  <a:srgbClr val="FF0000"/>
                </a:solidFill>
              </a:rPr>
            </a:br>
            <a:r>
              <a:rPr lang="fr-FR" sz="2700" dirty="0">
                <a:solidFill>
                  <a:srgbClr val="00B0F0"/>
                </a:solidFill>
              </a:rPr>
              <a:t>nathalie,mansuy-todeschini@avon77,com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BB8C1175-E870-4782-A925-7C26B944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82" y="1369219"/>
            <a:ext cx="2848568" cy="3263504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Bon voyage avec les enfants et leurs familles, entre les langues et les cultures </a:t>
            </a:r>
            <a:r>
              <a:rPr lang="fr-FR" dirty="0"/>
              <a:t>avec les albums du </a:t>
            </a:r>
            <a:r>
              <a:rPr lang="fr-FR" dirty="0">
                <a:solidFill>
                  <a:srgbClr val="00B0F0"/>
                </a:solidFill>
              </a:rPr>
              <a:t>Port a Jauni</a:t>
            </a:r>
            <a:r>
              <a:rPr lang="fr-FR" dirty="0"/>
              <a:t>, de </a:t>
            </a:r>
            <a:r>
              <a:rPr lang="fr-FR" dirty="0" err="1">
                <a:solidFill>
                  <a:srgbClr val="FF0000"/>
                </a:solidFill>
              </a:rPr>
              <a:t>MeMo</a:t>
            </a:r>
            <a:r>
              <a:rPr lang="fr-FR" dirty="0"/>
              <a:t>, </a:t>
            </a:r>
            <a:r>
              <a:rPr lang="fr-FR" dirty="0" err="1">
                <a:solidFill>
                  <a:srgbClr val="00B050"/>
                </a:solidFill>
              </a:rPr>
              <a:t>Chandeigne</a:t>
            </a:r>
            <a:r>
              <a:rPr lang="fr-FR" dirty="0"/>
              <a:t>,,,,</a:t>
            </a:r>
          </a:p>
          <a:p>
            <a:r>
              <a:rPr lang="fr-FR" dirty="0">
                <a:solidFill>
                  <a:srgbClr val="00B050"/>
                </a:solidFill>
              </a:rPr>
              <a:t>Avec Bonsoir Lune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Maman colère</a:t>
            </a:r>
            <a:r>
              <a:rPr lang="fr-FR" dirty="0"/>
              <a:t>, </a:t>
            </a:r>
            <a:r>
              <a:rPr lang="fr-FR" dirty="0">
                <a:solidFill>
                  <a:srgbClr val="00B0F0"/>
                </a:solidFill>
              </a:rPr>
              <a:t>La Grande question</a:t>
            </a:r>
            <a:r>
              <a:rPr lang="fr-FR" dirty="0"/>
              <a:t>, </a:t>
            </a:r>
            <a:r>
              <a:rPr lang="fr-FR" dirty="0">
                <a:solidFill>
                  <a:srgbClr val="00B050"/>
                </a:solidFill>
              </a:rPr>
              <a:t>Chien bleu, ,,,,</a:t>
            </a:r>
            <a:r>
              <a:rPr lang="fr-FR" dirty="0"/>
              <a:t>Et les auteurs </a:t>
            </a:r>
            <a:r>
              <a:rPr lang="fr-FR" dirty="0" err="1">
                <a:solidFill>
                  <a:srgbClr val="FF0000"/>
                </a:solidFill>
              </a:rPr>
              <a:t>Junko</a:t>
            </a:r>
            <a:r>
              <a:rPr lang="fr-FR" dirty="0">
                <a:solidFill>
                  <a:srgbClr val="FF0000"/>
                </a:solidFill>
              </a:rPr>
              <a:t> Nakamura</a:t>
            </a:r>
            <a:r>
              <a:rPr lang="fr-FR" dirty="0"/>
              <a:t>, </a:t>
            </a:r>
            <a:r>
              <a:rPr lang="fr-FR" dirty="0" err="1">
                <a:solidFill>
                  <a:srgbClr val="00B0F0"/>
                </a:solidFill>
              </a:rPr>
              <a:t>Elea</a:t>
            </a:r>
            <a:r>
              <a:rPr lang="fr-FR" dirty="0">
                <a:solidFill>
                  <a:srgbClr val="00B0F0"/>
                </a:solidFill>
              </a:rPr>
              <a:t> Dos Santos</a:t>
            </a:r>
            <a:r>
              <a:rPr lang="fr-FR" dirty="0"/>
              <a:t>, </a:t>
            </a:r>
            <a:r>
              <a:rPr lang="fr-FR" dirty="0" err="1">
                <a:solidFill>
                  <a:srgbClr val="00B050"/>
                </a:solidFill>
              </a:rPr>
              <a:t>Natali</a:t>
            </a:r>
            <a:r>
              <a:rPr lang="fr-FR" dirty="0">
                <a:solidFill>
                  <a:srgbClr val="00B050"/>
                </a:solidFill>
              </a:rPr>
              <a:t> Fortier, </a:t>
            </a:r>
            <a:r>
              <a:rPr lang="fr-FR" dirty="0">
                <a:solidFill>
                  <a:srgbClr val="FF0000"/>
                </a:solidFill>
              </a:rPr>
              <a:t>Ramona </a:t>
            </a:r>
            <a:r>
              <a:rPr lang="fr-FR" dirty="0" err="1">
                <a:solidFill>
                  <a:srgbClr val="FF0000"/>
                </a:solidFill>
              </a:rPr>
              <a:t>Badescu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>
                <a:solidFill>
                  <a:srgbClr val="00B0F0"/>
                </a:solidFill>
              </a:rPr>
              <a:t>Walid Taher, </a:t>
            </a:r>
            <a:r>
              <a:rPr lang="fr-FR" dirty="0">
                <a:solidFill>
                  <a:srgbClr val="FF0000"/>
                </a:solidFill>
              </a:rPr>
              <a:t>Alex Godard</a:t>
            </a:r>
            <a:r>
              <a:rPr lang="fr-FR" dirty="0">
                <a:solidFill>
                  <a:srgbClr val="00B0F0"/>
                </a:solidFill>
              </a:rPr>
              <a:t>,,,</a:t>
            </a:r>
          </a:p>
          <a:p>
            <a:r>
              <a:rPr lang="fr-FR" dirty="0">
                <a:solidFill>
                  <a:srgbClr val="00B050"/>
                </a:solidFill>
              </a:rPr>
              <a:t>Et avec tant d’autres albums, éditeurs, artistes du livre, et personnes ressources,,,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5B07180-D942-4FCC-A732-0A86FEF27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13" y="1363500"/>
            <a:ext cx="5251312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424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269</Words>
  <Application>Microsoft Office PowerPoint</Application>
  <PresentationFormat>Affichage à l'écran (16:9)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ABF | 66e congrès | 17-19 juin 2021 | Bibliothèques inclusives, bibliothèques solidaires ?</vt:lpstr>
      <vt:lpstr>« Je n’ai pas de langue maternelle. J’ai simplement plusieurs langues fraternelles,» Tomi Ungerer </vt:lpstr>
      <vt:lpstr>Zeina Abirached, autrice entre les langues et les cultures,    </vt:lpstr>
      <vt:lpstr>Présentation PowerPoint</vt:lpstr>
      <vt:lpstr>« Tout artiste, tout penseur entre dans l’écart qui préfigure l’exil », Heinz Wismann</vt:lpstr>
      <vt:lpstr>Des collégiens réalisent des albums bilingues, en atelier avec des professeurs, une bibliothécaire et Johana Concejo éditée chez OQO(Barcelone)</vt:lpstr>
      <vt:lpstr>Premières Pages, des albums à lire en plusieurs langues avec les professionnels de l’enfance et les familles</vt:lpstr>
      <vt:lpstr>Merci ! Vielen Dank ! Gracias ! Choukran ! Obrigada ! nathalie,mansuy-todeschini@avon77,com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Mansuy</dc:creator>
  <cp:lastModifiedBy>ABF</cp:lastModifiedBy>
  <cp:revision>35</cp:revision>
  <dcterms:created xsi:type="dcterms:W3CDTF">2021-06-10T20:01:45Z</dcterms:created>
  <dcterms:modified xsi:type="dcterms:W3CDTF">2021-06-14T20:39:54Z</dcterms:modified>
</cp:coreProperties>
</file>