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notesMasterIdLst>
    <p:notesMasterId r:id="rId19"/>
  </p:notesMasterIdLst>
  <p:sldIdLst>
    <p:sldId id="256" r:id="rId2"/>
    <p:sldId id="312" r:id="rId3"/>
    <p:sldId id="301" r:id="rId4"/>
    <p:sldId id="333" r:id="rId5"/>
    <p:sldId id="334" r:id="rId6"/>
    <p:sldId id="302" r:id="rId7"/>
    <p:sldId id="325" r:id="rId8"/>
    <p:sldId id="259" r:id="rId9"/>
    <p:sldId id="275" r:id="rId10"/>
    <p:sldId id="332" r:id="rId11"/>
    <p:sldId id="340" r:id="rId12"/>
    <p:sldId id="335" r:id="rId13"/>
    <p:sldId id="339" r:id="rId14"/>
    <p:sldId id="336" r:id="rId15"/>
    <p:sldId id="341" r:id="rId16"/>
    <p:sldId id="337" r:id="rId17"/>
    <p:sldId id="33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AC9882F-AD7D-43E0-9200-95E7C3B1B296}">
          <p14:sldIdLst>
            <p14:sldId id="256"/>
            <p14:sldId id="312"/>
            <p14:sldId id="301"/>
            <p14:sldId id="333"/>
            <p14:sldId id="334"/>
            <p14:sldId id="302"/>
            <p14:sldId id="325"/>
            <p14:sldId id="259"/>
          </p14:sldIdLst>
        </p14:section>
        <p14:section name="Section sans titre" id="{9230FC17-3272-483D-8271-38B1A9FF3235}">
          <p14:sldIdLst>
            <p14:sldId id="275"/>
            <p14:sldId id="332"/>
            <p14:sldId id="340"/>
            <p14:sldId id="335"/>
            <p14:sldId id="339"/>
            <p14:sldId id="336"/>
            <p14:sldId id="341"/>
            <p14:sldId id="337"/>
            <p14:sldId id="33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79926" autoAdjust="0"/>
  </p:normalViewPr>
  <p:slideViewPr>
    <p:cSldViewPr snapToGrid="0">
      <p:cViewPr>
        <p:scale>
          <a:sx n="68" d="100"/>
          <a:sy n="68" d="100"/>
        </p:scale>
        <p:origin x="-1904" y="-4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7C1FF-B0E8-4159-836C-E50CDD580D5E}" type="doc">
      <dgm:prSet loTypeId="urn:microsoft.com/office/officeart/2005/8/layout/process4" loCatId="process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fr-FR"/>
        </a:p>
      </dgm:t>
    </dgm:pt>
    <dgm:pt modelId="{270852B5-F913-4653-B80E-28DBB4D13B1D}">
      <dgm:prSet phldrT="[Texte]"/>
      <dgm:spPr>
        <a:xfrm>
          <a:off x="3183" y="199982"/>
          <a:ext cx="718187" cy="350422"/>
        </a:xfrm>
      </dgm:spPr>
      <dgm:t>
        <a:bodyPr/>
        <a:lstStyle/>
        <a:p>
          <a:pPr>
            <a:buNone/>
          </a:pPr>
          <a:r>
            <a:rPr lang="fr-FR" dirty="0">
              <a:latin typeface="Calibri" panose="020F0502020204030204"/>
              <a:ea typeface="+mn-ea"/>
              <a:cs typeface="+mn-cs"/>
            </a:rPr>
            <a:t>Axe 1 : Accéder</a:t>
          </a:r>
        </a:p>
      </dgm:t>
    </dgm:pt>
    <dgm:pt modelId="{95B017BC-7DCD-4140-8C4C-A29C24B5858E}" type="parTrans" cxnId="{A2C45608-6CA9-4B60-844C-6F0244B2CDF0}">
      <dgm:prSet/>
      <dgm:spPr/>
      <dgm:t>
        <a:bodyPr/>
        <a:lstStyle/>
        <a:p>
          <a:endParaRPr lang="fr-FR"/>
        </a:p>
      </dgm:t>
    </dgm:pt>
    <dgm:pt modelId="{3ACFB7D4-10A5-4D73-A6D4-EEECB4A7CB5F}" type="sibTrans" cxnId="{A2C45608-6CA9-4B60-844C-6F0244B2CDF0}">
      <dgm:prSet/>
      <dgm:spPr>
        <a:xfrm>
          <a:off x="830245" y="227386"/>
          <a:ext cx="230814" cy="178808"/>
        </a:xfrm>
      </dgm:spPr>
      <dgm:t>
        <a:bodyPr/>
        <a:lstStyle/>
        <a:p>
          <a:pPr>
            <a:buNone/>
          </a:pPr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9785ED29-23E7-4257-A57D-9AD83473B5E7}">
      <dgm:prSet phldrT="[Texte]"/>
      <dgm:spPr>
        <a:xfrm>
          <a:off x="1156869" y="199982"/>
          <a:ext cx="718187" cy="350422"/>
        </a:xfrm>
      </dgm:spPr>
      <dgm:t>
        <a:bodyPr/>
        <a:lstStyle/>
        <a:p>
          <a:pPr>
            <a:buNone/>
          </a:pPr>
          <a:r>
            <a:rPr lang="fr-FR" dirty="0">
              <a:latin typeface="Calibri" panose="020F0502020204030204"/>
              <a:ea typeface="+mn-ea"/>
              <a:cs typeface="+mn-cs"/>
            </a:rPr>
            <a:t>Axe 2 : Accueillir</a:t>
          </a:r>
        </a:p>
      </dgm:t>
    </dgm:pt>
    <dgm:pt modelId="{ECD10BF0-D7A9-470A-8F38-38C61F703697}" type="parTrans" cxnId="{15335921-FF90-4B20-9E03-C0A0C3AC2AF5}">
      <dgm:prSet/>
      <dgm:spPr/>
      <dgm:t>
        <a:bodyPr/>
        <a:lstStyle/>
        <a:p>
          <a:endParaRPr lang="fr-FR"/>
        </a:p>
      </dgm:t>
    </dgm:pt>
    <dgm:pt modelId="{661477DE-3D8F-4DDB-9524-3B1581D0875D}" type="sibTrans" cxnId="{15335921-FF90-4B20-9E03-C0A0C3AC2AF5}">
      <dgm:prSet/>
      <dgm:spPr>
        <a:xfrm>
          <a:off x="1983932" y="227386"/>
          <a:ext cx="230814" cy="178808"/>
        </a:xfrm>
      </dgm:spPr>
      <dgm:t>
        <a:bodyPr/>
        <a:lstStyle/>
        <a:p>
          <a:pPr>
            <a:buNone/>
          </a:pPr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D4BA7D8-5C23-4815-AAAA-7D84DBD2BD76}">
      <dgm:prSet phldrT="[Texte]"/>
      <dgm:spPr>
        <a:xfrm>
          <a:off x="2310556" y="199982"/>
          <a:ext cx="718187" cy="350422"/>
        </a:xfrm>
      </dgm:spPr>
      <dgm:t>
        <a:bodyPr/>
        <a:lstStyle/>
        <a:p>
          <a:pPr>
            <a:buNone/>
          </a:pPr>
          <a:r>
            <a:rPr lang="fr-FR" dirty="0">
              <a:latin typeface="Calibri" panose="020F0502020204030204"/>
              <a:ea typeface="+mn-ea"/>
              <a:cs typeface="+mn-cs"/>
            </a:rPr>
            <a:t>Axe 3 : Découvrir</a:t>
          </a:r>
        </a:p>
      </dgm:t>
    </dgm:pt>
    <dgm:pt modelId="{1BD04C99-85D0-40E1-A195-C21E5B89C7B7}" type="parTrans" cxnId="{E10D6FAE-8CD9-48B9-84FE-953E9C4E198B}">
      <dgm:prSet/>
      <dgm:spPr/>
      <dgm:t>
        <a:bodyPr/>
        <a:lstStyle/>
        <a:p>
          <a:endParaRPr lang="fr-FR"/>
        </a:p>
      </dgm:t>
    </dgm:pt>
    <dgm:pt modelId="{13513C4F-30EF-494F-8CFA-47ABBAC3AD81}" type="sibTrans" cxnId="{E10D6FAE-8CD9-48B9-84FE-953E9C4E198B}">
      <dgm:prSet/>
      <dgm:spPr>
        <a:xfrm>
          <a:off x="3137619" y="227386"/>
          <a:ext cx="230814" cy="178808"/>
        </a:xfrm>
      </dgm:spPr>
      <dgm:t>
        <a:bodyPr/>
        <a:lstStyle/>
        <a:p>
          <a:pPr>
            <a:buNone/>
          </a:pPr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7054585-4F56-4579-8AFA-A0254507156F}">
      <dgm:prSet/>
      <dgm:spPr>
        <a:xfrm>
          <a:off x="3464243" y="199982"/>
          <a:ext cx="718187" cy="350422"/>
        </a:xfrm>
      </dgm:spPr>
      <dgm:t>
        <a:bodyPr/>
        <a:lstStyle/>
        <a:p>
          <a:pPr>
            <a:buNone/>
          </a:pPr>
          <a:r>
            <a:rPr lang="fr-FR" dirty="0">
              <a:latin typeface="Calibri" panose="020F0502020204030204"/>
              <a:ea typeface="+mn-ea"/>
              <a:cs typeface="+mn-cs"/>
            </a:rPr>
            <a:t>Axe 4 : Cultiver le jardin</a:t>
          </a:r>
        </a:p>
      </dgm:t>
    </dgm:pt>
    <dgm:pt modelId="{89E26983-C11F-461C-8289-97EEAC33F5B9}" type="parTrans" cxnId="{B77C3E88-1D55-481D-B237-EEB8FF4F8685}">
      <dgm:prSet/>
      <dgm:spPr/>
      <dgm:t>
        <a:bodyPr/>
        <a:lstStyle/>
        <a:p>
          <a:endParaRPr lang="fr-FR"/>
        </a:p>
      </dgm:t>
    </dgm:pt>
    <dgm:pt modelId="{8E9A78E6-158A-45A5-8EDF-104D66FB9151}" type="sibTrans" cxnId="{B77C3E88-1D55-481D-B237-EEB8FF4F8685}">
      <dgm:prSet/>
      <dgm:spPr>
        <a:xfrm>
          <a:off x="4291306" y="227386"/>
          <a:ext cx="230814" cy="178808"/>
        </a:xfrm>
      </dgm:spPr>
      <dgm:t>
        <a:bodyPr/>
        <a:lstStyle/>
        <a:p>
          <a:pPr>
            <a:buNone/>
          </a:pPr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9B18B06-36B4-4C0C-BF52-BDD4722721E5}">
      <dgm:prSet/>
      <dgm:spPr>
        <a:xfrm>
          <a:off x="4617930" y="199982"/>
          <a:ext cx="718187" cy="350422"/>
        </a:xfrm>
      </dgm:spPr>
      <dgm:t>
        <a:bodyPr/>
        <a:lstStyle/>
        <a:p>
          <a:pPr>
            <a:buNone/>
          </a:pPr>
          <a:r>
            <a:rPr lang="fr-FR" dirty="0">
              <a:latin typeface="Calibri" panose="020F0502020204030204"/>
              <a:ea typeface="+mn-ea"/>
              <a:cs typeface="+mn-cs"/>
            </a:rPr>
            <a:t>Axe 5 : Piloter, organiser la décision</a:t>
          </a:r>
        </a:p>
      </dgm:t>
    </dgm:pt>
    <dgm:pt modelId="{5BCE5865-8E9E-46BC-AF10-0304B044D4A3}" type="parTrans" cxnId="{71311CFE-AD40-43A2-94AE-A13EA6F2BEA1}">
      <dgm:prSet/>
      <dgm:spPr/>
      <dgm:t>
        <a:bodyPr/>
        <a:lstStyle/>
        <a:p>
          <a:endParaRPr lang="fr-FR"/>
        </a:p>
      </dgm:t>
    </dgm:pt>
    <dgm:pt modelId="{D84AEC6E-EC19-4C2A-BA4F-E2A31504A8BD}" type="sibTrans" cxnId="{71311CFE-AD40-43A2-94AE-A13EA6F2BEA1}">
      <dgm:prSet/>
      <dgm:spPr/>
      <dgm:t>
        <a:bodyPr/>
        <a:lstStyle/>
        <a:p>
          <a:endParaRPr lang="fr-FR"/>
        </a:p>
      </dgm:t>
    </dgm:pt>
    <dgm:pt modelId="{28F2B392-E5ED-A24B-BAAA-C4495451C6ED}" type="pres">
      <dgm:prSet presAssocID="{4357C1FF-B0E8-4159-836C-E50CDD580D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4618C2A-03D8-D947-81C4-3976973142D9}" type="pres">
      <dgm:prSet presAssocID="{89B18B06-36B4-4C0C-BF52-BDD4722721E5}" presName="boxAndChildren" presStyleCnt="0"/>
      <dgm:spPr/>
    </dgm:pt>
    <dgm:pt modelId="{938C8BA5-5911-3142-BBD3-385181EED9EF}" type="pres">
      <dgm:prSet presAssocID="{89B18B06-36B4-4C0C-BF52-BDD4722721E5}" presName="parentTextBox" presStyleLbl="node1" presStyleIdx="0" presStyleCnt="5"/>
      <dgm:spPr/>
      <dgm:t>
        <a:bodyPr/>
        <a:lstStyle/>
        <a:p>
          <a:endParaRPr lang="fr-FR"/>
        </a:p>
      </dgm:t>
    </dgm:pt>
    <dgm:pt modelId="{6E6D839B-7533-2942-99B2-D9555C504F39}" type="pres">
      <dgm:prSet presAssocID="{8E9A78E6-158A-45A5-8EDF-104D66FB9151}" presName="sp" presStyleCnt="0"/>
      <dgm:spPr/>
    </dgm:pt>
    <dgm:pt modelId="{03666B0D-32A1-CD4C-B17F-493E85F9B9C6}" type="pres">
      <dgm:prSet presAssocID="{C7054585-4F56-4579-8AFA-A0254507156F}" presName="arrowAndChildren" presStyleCnt="0"/>
      <dgm:spPr/>
    </dgm:pt>
    <dgm:pt modelId="{B6445791-EF92-9642-8991-EDD9D3ED97C3}" type="pres">
      <dgm:prSet presAssocID="{C7054585-4F56-4579-8AFA-A0254507156F}" presName="parentTextArrow" presStyleLbl="node1" presStyleIdx="1" presStyleCnt="5"/>
      <dgm:spPr/>
      <dgm:t>
        <a:bodyPr/>
        <a:lstStyle/>
        <a:p>
          <a:endParaRPr lang="fr-FR"/>
        </a:p>
      </dgm:t>
    </dgm:pt>
    <dgm:pt modelId="{0E99F501-239C-3E44-BE45-20DAED5F1E24}" type="pres">
      <dgm:prSet presAssocID="{13513C4F-30EF-494F-8CFA-47ABBAC3AD81}" presName="sp" presStyleCnt="0"/>
      <dgm:spPr/>
    </dgm:pt>
    <dgm:pt modelId="{5B83F456-AC51-7840-9FAB-2E1CB7234DB1}" type="pres">
      <dgm:prSet presAssocID="{ED4BA7D8-5C23-4815-AAAA-7D84DBD2BD76}" presName="arrowAndChildren" presStyleCnt="0"/>
      <dgm:spPr/>
    </dgm:pt>
    <dgm:pt modelId="{B4F68C53-7C22-9C45-8CED-73CEFEC43B3F}" type="pres">
      <dgm:prSet presAssocID="{ED4BA7D8-5C23-4815-AAAA-7D84DBD2BD76}" presName="parentTextArrow" presStyleLbl="node1" presStyleIdx="2" presStyleCnt="5"/>
      <dgm:spPr/>
      <dgm:t>
        <a:bodyPr/>
        <a:lstStyle/>
        <a:p>
          <a:endParaRPr lang="fr-FR"/>
        </a:p>
      </dgm:t>
    </dgm:pt>
    <dgm:pt modelId="{1641E9C3-A739-2746-99EE-1CE25D90D411}" type="pres">
      <dgm:prSet presAssocID="{661477DE-3D8F-4DDB-9524-3B1581D0875D}" presName="sp" presStyleCnt="0"/>
      <dgm:spPr/>
    </dgm:pt>
    <dgm:pt modelId="{E05D5C64-A664-AC4E-86CF-E2E2B2ED5E6F}" type="pres">
      <dgm:prSet presAssocID="{9785ED29-23E7-4257-A57D-9AD83473B5E7}" presName="arrowAndChildren" presStyleCnt="0"/>
      <dgm:spPr/>
    </dgm:pt>
    <dgm:pt modelId="{C6E3A309-EBC8-7B46-A238-3EAA16C78AAF}" type="pres">
      <dgm:prSet presAssocID="{9785ED29-23E7-4257-A57D-9AD83473B5E7}" presName="parentTextArrow" presStyleLbl="node1" presStyleIdx="3" presStyleCnt="5"/>
      <dgm:spPr/>
      <dgm:t>
        <a:bodyPr/>
        <a:lstStyle/>
        <a:p>
          <a:endParaRPr lang="fr-FR"/>
        </a:p>
      </dgm:t>
    </dgm:pt>
    <dgm:pt modelId="{E2828636-DACF-A749-B848-EB2185E87007}" type="pres">
      <dgm:prSet presAssocID="{3ACFB7D4-10A5-4D73-A6D4-EEECB4A7CB5F}" presName="sp" presStyleCnt="0"/>
      <dgm:spPr/>
    </dgm:pt>
    <dgm:pt modelId="{4B37642E-8456-DE42-936C-CDC58E5CC9EE}" type="pres">
      <dgm:prSet presAssocID="{270852B5-F913-4653-B80E-28DBB4D13B1D}" presName="arrowAndChildren" presStyleCnt="0"/>
      <dgm:spPr/>
    </dgm:pt>
    <dgm:pt modelId="{BFEA1FF1-0AAE-4146-B398-C8952B4FD89E}" type="pres">
      <dgm:prSet presAssocID="{270852B5-F913-4653-B80E-28DBB4D13B1D}" presName="parentTextArrow" presStyleLbl="node1" presStyleIdx="4" presStyleCnt="5" custLinFactNeighborX="5452"/>
      <dgm:spPr/>
      <dgm:t>
        <a:bodyPr/>
        <a:lstStyle/>
        <a:p>
          <a:endParaRPr lang="fr-FR"/>
        </a:p>
      </dgm:t>
    </dgm:pt>
  </dgm:ptLst>
  <dgm:cxnLst>
    <dgm:cxn modelId="{9E8AE01E-A629-B74B-9B8A-4664FF7DD455}" type="presOf" srcId="{ED4BA7D8-5C23-4815-AAAA-7D84DBD2BD76}" destId="{B4F68C53-7C22-9C45-8CED-73CEFEC43B3F}" srcOrd="0" destOrd="0" presId="urn:microsoft.com/office/officeart/2005/8/layout/process4"/>
    <dgm:cxn modelId="{B16F07B8-49C4-8349-9F63-3FA9B6F8A099}" type="presOf" srcId="{C7054585-4F56-4579-8AFA-A0254507156F}" destId="{B6445791-EF92-9642-8991-EDD9D3ED97C3}" srcOrd="0" destOrd="0" presId="urn:microsoft.com/office/officeart/2005/8/layout/process4"/>
    <dgm:cxn modelId="{B77C3E88-1D55-481D-B237-EEB8FF4F8685}" srcId="{4357C1FF-B0E8-4159-836C-E50CDD580D5E}" destId="{C7054585-4F56-4579-8AFA-A0254507156F}" srcOrd="3" destOrd="0" parTransId="{89E26983-C11F-461C-8289-97EEAC33F5B9}" sibTransId="{8E9A78E6-158A-45A5-8EDF-104D66FB9151}"/>
    <dgm:cxn modelId="{E10D6FAE-8CD9-48B9-84FE-953E9C4E198B}" srcId="{4357C1FF-B0E8-4159-836C-E50CDD580D5E}" destId="{ED4BA7D8-5C23-4815-AAAA-7D84DBD2BD76}" srcOrd="2" destOrd="0" parTransId="{1BD04C99-85D0-40E1-A195-C21E5B89C7B7}" sibTransId="{13513C4F-30EF-494F-8CFA-47ABBAC3AD81}"/>
    <dgm:cxn modelId="{BFCFCF1C-4646-294C-BCA3-E27C7070B51C}" type="presOf" srcId="{89B18B06-36B4-4C0C-BF52-BDD4722721E5}" destId="{938C8BA5-5911-3142-BBD3-385181EED9EF}" srcOrd="0" destOrd="0" presId="urn:microsoft.com/office/officeart/2005/8/layout/process4"/>
    <dgm:cxn modelId="{15335921-FF90-4B20-9E03-C0A0C3AC2AF5}" srcId="{4357C1FF-B0E8-4159-836C-E50CDD580D5E}" destId="{9785ED29-23E7-4257-A57D-9AD83473B5E7}" srcOrd="1" destOrd="0" parTransId="{ECD10BF0-D7A9-470A-8F38-38C61F703697}" sibTransId="{661477DE-3D8F-4DDB-9524-3B1581D0875D}"/>
    <dgm:cxn modelId="{AA330B2D-EC37-5247-AC0E-FC15CBF62F92}" type="presOf" srcId="{9785ED29-23E7-4257-A57D-9AD83473B5E7}" destId="{C6E3A309-EBC8-7B46-A238-3EAA16C78AAF}" srcOrd="0" destOrd="0" presId="urn:microsoft.com/office/officeart/2005/8/layout/process4"/>
    <dgm:cxn modelId="{71311CFE-AD40-43A2-94AE-A13EA6F2BEA1}" srcId="{4357C1FF-B0E8-4159-836C-E50CDD580D5E}" destId="{89B18B06-36B4-4C0C-BF52-BDD4722721E5}" srcOrd="4" destOrd="0" parTransId="{5BCE5865-8E9E-46BC-AF10-0304B044D4A3}" sibTransId="{D84AEC6E-EC19-4C2A-BA4F-E2A31504A8BD}"/>
    <dgm:cxn modelId="{A2C45608-6CA9-4B60-844C-6F0244B2CDF0}" srcId="{4357C1FF-B0E8-4159-836C-E50CDD580D5E}" destId="{270852B5-F913-4653-B80E-28DBB4D13B1D}" srcOrd="0" destOrd="0" parTransId="{95B017BC-7DCD-4140-8C4C-A29C24B5858E}" sibTransId="{3ACFB7D4-10A5-4D73-A6D4-EEECB4A7CB5F}"/>
    <dgm:cxn modelId="{392711E1-3DEF-8041-B4FD-2F611E085396}" type="presOf" srcId="{270852B5-F913-4653-B80E-28DBB4D13B1D}" destId="{BFEA1FF1-0AAE-4146-B398-C8952B4FD89E}" srcOrd="0" destOrd="0" presId="urn:microsoft.com/office/officeart/2005/8/layout/process4"/>
    <dgm:cxn modelId="{26FA23EE-0C6F-F940-8D11-3F4980AE00CF}" type="presOf" srcId="{4357C1FF-B0E8-4159-836C-E50CDD580D5E}" destId="{28F2B392-E5ED-A24B-BAAA-C4495451C6ED}" srcOrd="0" destOrd="0" presId="urn:microsoft.com/office/officeart/2005/8/layout/process4"/>
    <dgm:cxn modelId="{627333B7-8618-6744-86C9-90E17312E370}" type="presParOf" srcId="{28F2B392-E5ED-A24B-BAAA-C4495451C6ED}" destId="{F4618C2A-03D8-D947-81C4-3976973142D9}" srcOrd="0" destOrd="0" presId="urn:microsoft.com/office/officeart/2005/8/layout/process4"/>
    <dgm:cxn modelId="{64173A61-9DBF-9E45-B8B8-DBD4FBE51F9B}" type="presParOf" srcId="{F4618C2A-03D8-D947-81C4-3976973142D9}" destId="{938C8BA5-5911-3142-BBD3-385181EED9EF}" srcOrd="0" destOrd="0" presId="urn:microsoft.com/office/officeart/2005/8/layout/process4"/>
    <dgm:cxn modelId="{8F6252FB-BFDE-ED4B-A1EC-5671B715ADF4}" type="presParOf" srcId="{28F2B392-E5ED-A24B-BAAA-C4495451C6ED}" destId="{6E6D839B-7533-2942-99B2-D9555C504F39}" srcOrd="1" destOrd="0" presId="urn:microsoft.com/office/officeart/2005/8/layout/process4"/>
    <dgm:cxn modelId="{71E7F3C0-F217-0742-B615-F5D1070156CB}" type="presParOf" srcId="{28F2B392-E5ED-A24B-BAAA-C4495451C6ED}" destId="{03666B0D-32A1-CD4C-B17F-493E85F9B9C6}" srcOrd="2" destOrd="0" presId="urn:microsoft.com/office/officeart/2005/8/layout/process4"/>
    <dgm:cxn modelId="{B3A9366A-5AC4-7043-8583-C5EAB2FEC085}" type="presParOf" srcId="{03666B0D-32A1-CD4C-B17F-493E85F9B9C6}" destId="{B6445791-EF92-9642-8991-EDD9D3ED97C3}" srcOrd="0" destOrd="0" presId="urn:microsoft.com/office/officeart/2005/8/layout/process4"/>
    <dgm:cxn modelId="{7CC5D18C-15C1-9340-A7E2-B248E30DB32F}" type="presParOf" srcId="{28F2B392-E5ED-A24B-BAAA-C4495451C6ED}" destId="{0E99F501-239C-3E44-BE45-20DAED5F1E24}" srcOrd="3" destOrd="0" presId="urn:microsoft.com/office/officeart/2005/8/layout/process4"/>
    <dgm:cxn modelId="{A18A3F4E-F5BE-7448-8B95-A0DBAFD44B30}" type="presParOf" srcId="{28F2B392-E5ED-A24B-BAAA-C4495451C6ED}" destId="{5B83F456-AC51-7840-9FAB-2E1CB7234DB1}" srcOrd="4" destOrd="0" presId="urn:microsoft.com/office/officeart/2005/8/layout/process4"/>
    <dgm:cxn modelId="{6834DF0E-0BDE-344D-AEFA-DEEC469B956F}" type="presParOf" srcId="{5B83F456-AC51-7840-9FAB-2E1CB7234DB1}" destId="{B4F68C53-7C22-9C45-8CED-73CEFEC43B3F}" srcOrd="0" destOrd="0" presId="urn:microsoft.com/office/officeart/2005/8/layout/process4"/>
    <dgm:cxn modelId="{2DBC249E-C5D9-C14C-89A8-DEEA4622E0FC}" type="presParOf" srcId="{28F2B392-E5ED-A24B-BAAA-C4495451C6ED}" destId="{1641E9C3-A739-2746-99EE-1CE25D90D411}" srcOrd="5" destOrd="0" presId="urn:microsoft.com/office/officeart/2005/8/layout/process4"/>
    <dgm:cxn modelId="{69CBDC05-3A52-944E-87D7-415C705500A9}" type="presParOf" srcId="{28F2B392-E5ED-A24B-BAAA-C4495451C6ED}" destId="{E05D5C64-A664-AC4E-86CF-E2E2B2ED5E6F}" srcOrd="6" destOrd="0" presId="urn:microsoft.com/office/officeart/2005/8/layout/process4"/>
    <dgm:cxn modelId="{B69FB5D9-B3A3-B449-9932-827EB70D3C1A}" type="presParOf" srcId="{E05D5C64-A664-AC4E-86CF-E2E2B2ED5E6F}" destId="{C6E3A309-EBC8-7B46-A238-3EAA16C78AAF}" srcOrd="0" destOrd="0" presId="urn:microsoft.com/office/officeart/2005/8/layout/process4"/>
    <dgm:cxn modelId="{713CB285-453F-2547-884F-7D69CE63AF4C}" type="presParOf" srcId="{28F2B392-E5ED-A24B-BAAA-C4495451C6ED}" destId="{E2828636-DACF-A749-B848-EB2185E87007}" srcOrd="7" destOrd="0" presId="urn:microsoft.com/office/officeart/2005/8/layout/process4"/>
    <dgm:cxn modelId="{640CE62D-85AC-CF4F-903A-309B942562BD}" type="presParOf" srcId="{28F2B392-E5ED-A24B-BAAA-C4495451C6ED}" destId="{4B37642E-8456-DE42-936C-CDC58E5CC9EE}" srcOrd="8" destOrd="0" presId="urn:microsoft.com/office/officeart/2005/8/layout/process4"/>
    <dgm:cxn modelId="{9D7F7D9A-9F57-2745-82F7-9126317582B0}" type="presParOf" srcId="{4B37642E-8456-DE42-936C-CDC58E5CC9EE}" destId="{BFEA1FF1-0AAE-4146-B398-C8952B4FD89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C8BA5-5911-3142-BBD3-385181EED9EF}">
      <dsp:nvSpPr>
        <dsp:cNvPr id="0" name=""/>
        <dsp:cNvSpPr/>
      </dsp:nvSpPr>
      <dsp:spPr>
        <a:xfrm>
          <a:off x="0" y="4014692"/>
          <a:ext cx="9953625" cy="658643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latin typeface="Calibri" panose="020F0502020204030204"/>
              <a:ea typeface="+mn-ea"/>
              <a:cs typeface="+mn-cs"/>
            </a:rPr>
            <a:t>Axe 5 : Piloter, organiser la décision</a:t>
          </a:r>
        </a:p>
      </dsp:txBody>
      <dsp:txXfrm>
        <a:off x="0" y="4014692"/>
        <a:ext cx="9953625" cy="658643"/>
      </dsp:txXfrm>
    </dsp:sp>
    <dsp:sp modelId="{B6445791-EF92-9642-8991-EDD9D3ED97C3}">
      <dsp:nvSpPr>
        <dsp:cNvPr id="0" name=""/>
        <dsp:cNvSpPr/>
      </dsp:nvSpPr>
      <dsp:spPr>
        <a:xfrm rot="10800000">
          <a:off x="0" y="3011577"/>
          <a:ext cx="9953625" cy="1012993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latin typeface="Calibri" panose="020F0502020204030204"/>
              <a:ea typeface="+mn-ea"/>
              <a:cs typeface="+mn-cs"/>
            </a:rPr>
            <a:t>Axe 4 : Cultiver le jardin</a:t>
          </a:r>
        </a:p>
      </dsp:txBody>
      <dsp:txXfrm rot="10800000">
        <a:off x="0" y="3011577"/>
        <a:ext cx="9953625" cy="658212"/>
      </dsp:txXfrm>
    </dsp:sp>
    <dsp:sp modelId="{B4F68C53-7C22-9C45-8CED-73CEFEC43B3F}">
      <dsp:nvSpPr>
        <dsp:cNvPr id="0" name=""/>
        <dsp:cNvSpPr/>
      </dsp:nvSpPr>
      <dsp:spPr>
        <a:xfrm rot="10800000">
          <a:off x="0" y="2008463"/>
          <a:ext cx="9953625" cy="1012993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latin typeface="Calibri" panose="020F0502020204030204"/>
              <a:ea typeface="+mn-ea"/>
              <a:cs typeface="+mn-cs"/>
            </a:rPr>
            <a:t>Axe 3 : Découvrir</a:t>
          </a:r>
        </a:p>
      </dsp:txBody>
      <dsp:txXfrm rot="10800000">
        <a:off x="0" y="2008463"/>
        <a:ext cx="9953625" cy="658212"/>
      </dsp:txXfrm>
    </dsp:sp>
    <dsp:sp modelId="{C6E3A309-EBC8-7B46-A238-3EAA16C78AAF}">
      <dsp:nvSpPr>
        <dsp:cNvPr id="0" name=""/>
        <dsp:cNvSpPr/>
      </dsp:nvSpPr>
      <dsp:spPr>
        <a:xfrm rot="10800000">
          <a:off x="0" y="1005349"/>
          <a:ext cx="9953625" cy="1012993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latin typeface="Calibri" panose="020F0502020204030204"/>
              <a:ea typeface="+mn-ea"/>
              <a:cs typeface="+mn-cs"/>
            </a:rPr>
            <a:t>Axe 2 : Accueillir</a:t>
          </a:r>
        </a:p>
      </dsp:txBody>
      <dsp:txXfrm rot="10800000">
        <a:off x="0" y="1005349"/>
        <a:ext cx="9953625" cy="658212"/>
      </dsp:txXfrm>
    </dsp:sp>
    <dsp:sp modelId="{BFEA1FF1-0AAE-4146-B398-C8952B4FD89E}">
      <dsp:nvSpPr>
        <dsp:cNvPr id="0" name=""/>
        <dsp:cNvSpPr/>
      </dsp:nvSpPr>
      <dsp:spPr>
        <a:xfrm rot="10800000">
          <a:off x="0" y="2235"/>
          <a:ext cx="9953625" cy="1012993"/>
        </a:xfrm>
        <a:prstGeom prst="upArrowCallou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latin typeface="Calibri" panose="020F0502020204030204"/>
              <a:ea typeface="+mn-ea"/>
              <a:cs typeface="+mn-cs"/>
            </a:rPr>
            <a:t>Axe 1 : Accéder</a:t>
          </a:r>
        </a:p>
      </dsp:txBody>
      <dsp:txXfrm rot="10800000">
        <a:off x="0" y="2235"/>
        <a:ext cx="9953625" cy="658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61FD5-8D45-420E-98CE-8D20D8714BA1}" type="datetimeFigureOut">
              <a:rPr lang="fr-FR" smtClean="0"/>
              <a:t>15/06/21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4300E-D2F4-46EC-8B51-A51F3BE67D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35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DDCB-EC90-4846-BE02-0E50F90DB7A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9824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7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81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56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81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38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81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8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fr-FR" sz="1200" dirty="0">
                <a:effectLst/>
                <a:latin typeface="+mn-lt"/>
                <a:ea typeface="ＭＳ 明朝"/>
                <a:cs typeface="Times New Roman"/>
              </a:rPr>
              <a:t>« la contribution des citoyens constituera un véritable argument pour garder à l’esprit jusqu’au bout du projet les besoins prioritaires et les envies qui accompagnent la médiathèque depuis l’origine »… 29 </a:t>
            </a:r>
            <a:r>
              <a:rPr lang="fr-FR" sz="1200" dirty="0" err="1">
                <a:effectLst/>
                <a:latin typeface="+mn-lt"/>
                <a:ea typeface="ＭＳ 明朝"/>
                <a:cs typeface="Times New Roman"/>
              </a:rPr>
              <a:t>nov</a:t>
            </a:r>
            <a:r>
              <a:rPr lang="fr-FR" sz="1200" dirty="0">
                <a:effectLst/>
                <a:latin typeface="+mn-lt"/>
                <a:ea typeface="ＭＳ 明朝"/>
                <a:cs typeface="Times New Roman"/>
              </a:rPr>
              <a:t> 2018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89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896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Rappeler</a:t>
            </a:r>
            <a:r>
              <a:rPr lang="fr-FR" baseline="0" dirty="0"/>
              <a:t> la pluralité des formes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89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84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502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Rappeler le lien entre les axes et les ateliers conduits avec les services</a:t>
            </a:r>
            <a:r>
              <a:rPr lang="fr-FR" baseline="0" dirty="0"/>
              <a:t> notamment </a:t>
            </a:r>
            <a:r>
              <a:rPr lang="mr-IN" baseline="0" dirty="0"/>
              <a:t>–</a:t>
            </a:r>
            <a:r>
              <a:rPr lang="fr-FR" baseline="0" dirty="0"/>
              <a:t> </a:t>
            </a:r>
          </a:p>
          <a:p>
            <a:r>
              <a:rPr lang="fr-FR" baseline="0" dirty="0"/>
              <a:t>Aborder les enjeux de gouvernance partagée inscrits dans le projet d’origine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884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54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4300E-D2F4-46EC-8B51-A51F3BE67DC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58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450A-F4FA-4304-9505-0FE39534AA09}" type="datetime1">
              <a:rPr lang="fr-FR" smtClean="0"/>
              <a:t>15/06/21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89C-DFCB-4CC1-9DE0-7AD00BEA3BDF}" type="datetime1">
              <a:rPr lang="fr-FR" smtClean="0"/>
              <a:t>15/06/21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465D-F165-439E-9BBA-E03EB925B597}" type="datetime1">
              <a:rPr lang="fr-FR" smtClean="0"/>
              <a:t>15/06/21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1AFF0-3CDB-4B7A-971A-0F107B3C7231}" type="datetime1">
              <a:rPr lang="fr-FR" smtClean="0"/>
              <a:t>15/06/21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de pilotage - jeudi 13 septembre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9" name="Processu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u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514F53A-676F-43CE-AEFF-E097245BF14C}" type="datetime1">
              <a:rPr lang="fr-FR" smtClean="0"/>
              <a:t>15/06/21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fr-FR"/>
              <a:t>Comité de pilotage - jeudi 13 septembre 2018</a:t>
            </a: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EFCA7AA-65AD-48EF-992A-A98CFFFF420D}" type="slidenum">
              <a:rPr lang="fr-FR" smtClean="0"/>
              <a:t>‹#›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2A39B99-20A3-4302-8260-A55FE3A28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929" y="134899"/>
            <a:ext cx="10015464" cy="2141930"/>
          </a:xfrm>
        </p:spPr>
        <p:txBody>
          <a:bodyPr>
            <a:normAutofit/>
          </a:bodyPr>
          <a:lstStyle/>
          <a:p>
            <a:r>
              <a:rPr lang="fr-FR" dirty="0"/>
              <a:t>Concevoir la médiathèque en s’appuyant sur la participation des </a:t>
            </a:r>
            <a:r>
              <a:rPr lang="fr-FR" dirty="0" err="1"/>
              <a:t>usagers.ères</a:t>
            </a:r>
            <a:r>
              <a:rPr lang="mr-IN" dirty="0"/>
              <a:t>…</a:t>
            </a:r>
            <a:r>
              <a:rPr lang="fr-FR" dirty="0"/>
              <a:t> entre autres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49" y="1981692"/>
            <a:ext cx="7979622" cy="450912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="" xmlns:a16="http://schemas.microsoft.com/office/drawing/2014/main" id="{D7526C31-ED1E-4ECB-80D8-30F7A5BBD486}"/>
              </a:ext>
            </a:extLst>
          </p:cNvPr>
          <p:cNvSpPr txBox="1">
            <a:spLocks/>
          </p:cNvSpPr>
          <p:nvPr/>
        </p:nvSpPr>
        <p:spPr>
          <a:xfrm>
            <a:off x="1530217" y="3518885"/>
            <a:ext cx="2325929" cy="1897137"/>
          </a:xfrm>
          <a:prstGeom prst="rect">
            <a:avLst/>
          </a:prstGeom>
        </p:spPr>
        <p:txBody>
          <a:bodyPr tIns="0">
            <a:norm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r-FR" sz="2000" dirty="0"/>
              <a:t>Congrès ABF </a:t>
            </a:r>
            <a:r>
              <a:rPr lang="mr-IN" sz="2000" dirty="0"/>
              <a:t>–</a:t>
            </a:r>
            <a:endParaRPr lang="fr-FR" sz="2000" dirty="0"/>
          </a:p>
          <a:p>
            <a:r>
              <a:rPr lang="fr-FR" sz="2000" dirty="0"/>
              <a:t>17 juin 2021</a:t>
            </a:r>
          </a:p>
          <a:p>
            <a:endParaRPr lang="fr-FR" sz="2000" dirty="0"/>
          </a:p>
          <a:p>
            <a:r>
              <a:rPr lang="fr-FR" sz="2000" dirty="0"/>
              <a:t>Baladine Claus Damien Grelier</a:t>
            </a:r>
          </a:p>
        </p:txBody>
      </p:sp>
    </p:spTree>
    <p:extLst>
      <p:ext uri="{BB962C8B-B14F-4D97-AF65-F5344CB8AC3E}">
        <p14:creationId xmlns:p14="http://schemas.microsoft.com/office/powerpoint/2010/main" val="380002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388327" y="449818"/>
            <a:ext cx="10230410" cy="890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Ecrire le programme à 36 mains</a:t>
            </a:r>
            <a:r>
              <a:rPr lang="mr-IN" dirty="0"/>
              <a:t>…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842" y="2610290"/>
            <a:ext cx="4864984" cy="324216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D227377F-0060-44DC-839E-768F6B120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697" y="1394120"/>
            <a:ext cx="3119803" cy="1269695"/>
          </a:xfrm>
        </p:spPr>
        <p:txBody>
          <a:bodyPr>
            <a:normAutofit/>
          </a:bodyPr>
          <a:lstStyle/>
          <a:p>
            <a:pPr marL="82296" indent="0">
              <a:lnSpc>
                <a:spcPct val="120000"/>
              </a:lnSpc>
              <a:buNone/>
            </a:pPr>
            <a:r>
              <a:rPr lang="fr-FR" sz="1800" b="1" dirty="0">
                <a:latin typeface="Calibri"/>
                <a:cs typeface="Calibri"/>
              </a:rPr>
              <a:t>Visite de la bibliothèque </a:t>
            </a:r>
            <a:r>
              <a:rPr lang="fr-FR" sz="1800" b="1" dirty="0" err="1">
                <a:latin typeface="Calibri"/>
                <a:cs typeface="Calibri"/>
              </a:rPr>
              <a:t>Floresca</a:t>
            </a:r>
            <a:r>
              <a:rPr lang="fr-FR" sz="1800" b="1" dirty="0">
                <a:latin typeface="Calibri"/>
                <a:cs typeface="Calibri"/>
              </a:rPr>
              <a:t> </a:t>
            </a:r>
            <a:r>
              <a:rPr lang="fr-FR" sz="1800" b="1" dirty="0" err="1">
                <a:latin typeface="Calibri"/>
                <a:cs typeface="Calibri"/>
              </a:rPr>
              <a:t>Guépin</a:t>
            </a:r>
            <a:r>
              <a:rPr lang="fr-FR" sz="1800" b="1" dirty="0">
                <a:latin typeface="Calibri"/>
                <a:cs typeface="Calibri"/>
              </a:rPr>
              <a:t> à Nantes, sur les enjeux d’accessibilité</a:t>
            </a:r>
            <a:endParaRPr lang="fr-FR" sz="1800" dirty="0">
              <a:latin typeface="Calibri"/>
              <a:cs typeface="Calibri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472" y="2603113"/>
            <a:ext cx="4355976" cy="3266982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D227377F-0060-44DC-839E-768F6B120071}"/>
              </a:ext>
            </a:extLst>
          </p:cNvPr>
          <p:cNvSpPr txBox="1">
            <a:spLocks/>
          </p:cNvSpPr>
          <p:nvPr/>
        </p:nvSpPr>
        <p:spPr>
          <a:xfrm>
            <a:off x="6913944" y="1352465"/>
            <a:ext cx="4334597" cy="1269695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r">
              <a:lnSpc>
                <a:spcPct val="120000"/>
              </a:lnSpc>
              <a:buFont typeface="Wingdings 2"/>
              <a:buNone/>
            </a:pPr>
            <a:r>
              <a:rPr lang="fr-FR" sz="1800" b="1" dirty="0">
                <a:latin typeface="Calibri"/>
                <a:cs typeface="Calibri"/>
              </a:rPr>
              <a:t>Atelier avec l’équipe d’agents et de volontaires sur les fiches « programme » de la future </a:t>
            </a:r>
            <a:r>
              <a:rPr lang="fr-FR" sz="1800" b="1" dirty="0" err="1">
                <a:latin typeface="Calibri"/>
                <a:cs typeface="Calibri"/>
              </a:rPr>
              <a:t>méfiathèque</a:t>
            </a:r>
            <a:r>
              <a:rPr lang="fr-FR" sz="1800" b="1" dirty="0">
                <a:latin typeface="Calibri"/>
                <a:cs typeface="Calibri"/>
              </a:rPr>
              <a:t> </a:t>
            </a:r>
            <a:endParaRPr lang="fr-FR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928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2B5D484-0B45-419C-8CD5-E6592B47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4" y="274638"/>
            <a:ext cx="9863709" cy="1143000"/>
          </a:xfrm>
          <a:effectLst/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3500" dirty="0">
                <a:solidFill>
                  <a:schemeClr val="accent1"/>
                </a:solidFill>
              </a:rPr>
              <a:t>Ce que la Covid (et les élections) font à la concertation…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B61D7F3-1823-41F9-BD32-40B434C1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4144" y="1647824"/>
            <a:ext cx="9049131" cy="460057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Il est plus compliqué de mobiliser les habitants quand on ne peut pas leur parler de vive voix du projet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Interdiction de réunion en présentiel enlève la spontanéité, la convivialité, rend difficile la constitution d’une équipe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Interdiction de réunion en présentiel complique la créativité, les échanges, empêche de se rendre sur le terrain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Réunions, ateliers en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visio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 conférence excluent les personnes pas à l’aise avec l’informatique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MAIS</a:t>
            </a: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Accélère l’appropriation des outils numériques de sondage (Google 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Form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), de vote (</a:t>
            </a:r>
            <a:r>
              <a:rPr lang="fr-FR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Padlet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), d’expression. </a:t>
            </a:r>
          </a:p>
          <a:p>
            <a:pPr>
              <a:buFontTx/>
              <a:buChar char="-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</a:rPr>
              <a:t>Les élections municipales, tout comme les vacances créent également un « trou » dans la concertation qui reprend une fois la nouvelle municipalité installée</a:t>
            </a:r>
          </a:p>
          <a:p>
            <a:pPr>
              <a:buFontTx/>
              <a:buChar char="-"/>
            </a:pPr>
            <a:endParaRPr lang="fr-FR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2009775" y="449818"/>
            <a:ext cx="9608962" cy="114085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Janvier à juin 2021</a:t>
            </a:r>
          </a:p>
          <a:p>
            <a:pPr defTabSz="914400">
              <a:defRPr/>
            </a:pPr>
            <a:r>
              <a:rPr lang="fr-FR" dirty="0"/>
              <a:t>Concertation sur l’aménagement intérieur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6B01E5A-66B3-4A57-A20C-886389BE167C}"/>
              </a:ext>
            </a:extLst>
          </p:cNvPr>
          <p:cNvSpPr txBox="1"/>
          <p:nvPr/>
        </p:nvSpPr>
        <p:spPr>
          <a:xfrm>
            <a:off x="2009775" y="2288142"/>
            <a:ext cx="92678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Projet d’aménagement intérieur dont la concertation assurée par une AMO : Nicolas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Beudon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(conservateur et consultant) et Simon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Pointillart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(designer d’espace,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signaléticien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fr-FR" sz="18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réunion de concertation avec services utilisateurs et personnes extérieures : service enfance jeunesse et culture, action sociale, IME.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Nombreuses réunions, ateliers, échanges avec bibliothécaires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ateliers en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visio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(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Padlet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choix ambiances et orientations mobiliers) avec les bénévoles d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 la bibliothèque, membres du panel citoyen, les élus.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réunion en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visio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avec les élus présentant 3 concepts d’aménagement intérieur (philosophie et sa déclinaison visuelle)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9513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724025" y="449818"/>
            <a:ext cx="9894711" cy="890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Concertation sur l’aménagement intérieur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6B01E5A-66B3-4A57-A20C-886389BE167C}"/>
              </a:ext>
            </a:extLst>
          </p:cNvPr>
          <p:cNvSpPr txBox="1"/>
          <p:nvPr/>
        </p:nvSpPr>
        <p:spPr>
          <a:xfrm>
            <a:off x="1724025" y="4980067"/>
            <a:ext cx="10315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Bilan.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oncertation Aménagement intérieur permet </a:t>
            </a:r>
            <a:endParaRPr lang="fr-FR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d’informer les participants sur le projet (visuels, plans).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 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concilier tous les besoins exprimés avec la réalité des surfaces, moyens etc.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nscrit concrètement l’accessibilité (handicap notamment) au cœur du projet.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aux élus de trancher parmi des grandes orientations.</a:t>
            </a:r>
            <a:endParaRPr lang="fr-F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1B328027-561A-4602-8D46-D646B72E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1263597"/>
            <a:ext cx="6381751" cy="35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1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790699" y="449818"/>
            <a:ext cx="9828037" cy="104560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Janvier à juin 2021</a:t>
            </a:r>
          </a:p>
          <a:p>
            <a:pPr defTabSz="914400">
              <a:defRPr/>
            </a:pPr>
            <a:r>
              <a:rPr lang="fr-FR" dirty="0"/>
              <a:t>Concertation sur le parvis et les jardins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FA7C1DC1-2D0D-4654-9689-3FC63A12EA08}"/>
              </a:ext>
            </a:extLst>
          </p:cNvPr>
          <p:cNvSpPr txBox="1"/>
          <p:nvPr/>
        </p:nvSpPr>
        <p:spPr>
          <a:xfrm>
            <a:off x="1790699" y="1685925"/>
            <a:ext cx="4791076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apport au jardin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= 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axe fort du projet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900"/>
              </a:spcBef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oncertation menée par l’Atelier du Lieu, cabinet d’architectes urbanistes et Mme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Follin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paysagiste du Cabinet Tétrarc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Anime des ateliers en </a:t>
            </a:r>
            <a:r>
              <a:rPr lang="fr-F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visio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(logiciel Mural) et en présentiel. </a:t>
            </a:r>
            <a:b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Réunit les riverains du projet (maison de retraite, directeur de l’école, parents d’élèves), les utilisateurs (IME), les gestionnaires (service espaces verts, culture, bibliothécaires)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Propose un espace sur le parvis entièrement ouvert à la concertation.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EE1C8BB-5B39-4054-A098-90B24761B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717" y="1495425"/>
            <a:ext cx="5055689" cy="32085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0E59DB51-6AA8-43DA-98DC-AEF366917C61}"/>
              </a:ext>
            </a:extLst>
          </p:cNvPr>
          <p:cNvSpPr txBox="1"/>
          <p:nvPr/>
        </p:nvSpPr>
        <p:spPr>
          <a:xfrm>
            <a:off x="5429250" y="5362575"/>
            <a:ext cx="667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Bilan. La concertation a permis 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</a:t>
            </a:r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isiter le chantier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affiner les aménagements, inscrire la médiathèque dans son environnement </a:t>
            </a:r>
            <a:endParaRPr lang="fr-FR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7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92165" y="449818"/>
            <a:ext cx="6318360" cy="1245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Des collections participatives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B395A120-3A28-48DE-B3C5-8C2711C5601D}"/>
              </a:ext>
            </a:extLst>
          </p:cNvPr>
          <p:cNvSpPr txBox="1"/>
          <p:nvPr/>
        </p:nvSpPr>
        <p:spPr>
          <a:xfrm>
            <a:off x="1692165" y="1610713"/>
            <a:ext cx="4403835" cy="320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200"/>
              </a:spcBef>
              <a:buFontTx/>
              <a:buChar char="-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Encourager les suggestions des lecteurs, y donner suite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Tx/>
              <a:buChar char="-"/>
            </a:pPr>
            <a:r>
              <a:rPr lang="fr-FR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Accepter les dons (et en mettre en rayon !)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Tx/>
              <a:buChar char="-"/>
            </a:pPr>
            <a:r>
              <a:rPr lang="fr-FR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Emmener les lecteurs et les bénévoles, les enfants en librairie choisir des documents.</a:t>
            </a:r>
            <a:endParaRPr lang="fr-FR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fr-FR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B2D7CF8-8CD3-40D0-8BD1-0106C42D3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262501"/>
            <a:ext cx="52197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8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92165" y="449818"/>
            <a:ext cx="5280135" cy="1245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Janvier à mars 2021 </a:t>
            </a:r>
          </a:p>
          <a:p>
            <a:pPr defTabSz="914400">
              <a:defRPr/>
            </a:pPr>
            <a:r>
              <a:rPr lang="fr-FR" dirty="0"/>
              <a:t>Choix du nom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B395A120-3A28-48DE-B3C5-8C2711C5601D}"/>
              </a:ext>
            </a:extLst>
          </p:cNvPr>
          <p:cNvSpPr txBox="1"/>
          <p:nvPr/>
        </p:nvSpPr>
        <p:spPr>
          <a:xfrm>
            <a:off x="1692165" y="2109949"/>
            <a:ext cx="5118210" cy="47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fr-FR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fr-FR" sz="1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consultation « entonnoir » tous azimuts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fr-FR" sz="1800" b="1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Appel aux propositions et choix croisés de la population, des élus, des bénévoles, du panel citoyen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Appel à contribution auprès des bénévoles, abonnés de la bibliothèque et de toute la population (newsletter, magazine municipal): 101 propositions </a:t>
            </a:r>
            <a:r>
              <a:rPr lang="fr-FR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</a:t>
            </a:r>
            <a:r>
              <a:rPr lang="fr-FR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oogle </a:t>
            </a:r>
            <a:r>
              <a:rPr lang="fr-FR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fr-FR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et dans une urne à la bibliothèque</a:t>
            </a:r>
            <a:endParaRPr lang="fr-FR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bénévoles de la bibliothèque proposent des noms et choisissent leurs préférés lors d'un atelier créatif.</a:t>
            </a:r>
            <a:endParaRPr lang="fr-FR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5CF1A1C0-7400-4D83-A527-DD7C446B5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12" y="790898"/>
            <a:ext cx="3146975" cy="26381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4D0C62A-0382-4651-80CB-B0158AED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758921"/>
            <a:ext cx="4741687" cy="263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48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549291" y="449818"/>
            <a:ext cx="10069445" cy="89090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Choix du nom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B395A120-3A28-48DE-B3C5-8C2711C5601D}"/>
              </a:ext>
            </a:extLst>
          </p:cNvPr>
          <p:cNvSpPr txBox="1"/>
          <p:nvPr/>
        </p:nvSpPr>
        <p:spPr>
          <a:xfrm>
            <a:off x="1549292" y="1340727"/>
            <a:ext cx="3527534" cy="4090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élus du Comité de pilotage choisissent 9 noms (atelier </a:t>
            </a:r>
            <a:r>
              <a:rPr lang="fr-FR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avec </a:t>
            </a:r>
            <a:r>
              <a:rPr lang="fr-FR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Padlet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800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ureau Municipal réduit la liste (Google </a:t>
            </a:r>
            <a:r>
              <a:rPr lang="fr-FR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fr-FR" sz="1800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Panel réduit une nouvelle fois la liste (Google </a:t>
            </a:r>
            <a:r>
              <a:rPr lang="fr-FR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fr-FR" sz="1800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2 noms en tête de liste sont soumis à un vote final lors du Conseil municipal du 18 mars 2021.</a:t>
            </a:r>
            <a:endParaRPr lang="fr-FR" sz="1800" kern="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A97E8A2-6BEE-4824-957C-315E09B3E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50" y="745938"/>
            <a:ext cx="6227587" cy="44179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EF323924-9ADF-4A79-BDA5-F0B10CBCDBBD}"/>
              </a:ext>
            </a:extLst>
          </p:cNvPr>
          <p:cNvSpPr txBox="1"/>
          <p:nvPr/>
        </p:nvSpPr>
        <p:spPr>
          <a:xfrm>
            <a:off x="1619250" y="5791200"/>
            <a:ext cx="9999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 : un process qui imbrique fortement élus et </a:t>
            </a: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concert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ation citoyenne. Des consignes claires données dès le début (pas de nom de personnalité). Une volonté d’avoir un nom « façon marque » (le Puzzle, l’Alpha) et au final un nom assez classique : L’Échappée.</a:t>
            </a:r>
            <a:endParaRPr lang="fr-F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73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D7526C31-ED1E-4ECB-80D8-30F7A5BB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968" y="1295159"/>
            <a:ext cx="4223397" cy="5240716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Calibri"/>
                <a:cs typeface="Calibri"/>
              </a:rPr>
              <a:t>Une ville de près de 10000h au sein de la métropole nantaise</a:t>
            </a:r>
          </a:p>
          <a:p>
            <a:endParaRPr lang="fr-FR" sz="1800" dirty="0">
              <a:latin typeface="Calibri"/>
              <a:cs typeface="Calibri"/>
            </a:endParaRPr>
          </a:p>
          <a:p>
            <a:r>
              <a:rPr lang="fr-FR" sz="1800" dirty="0">
                <a:latin typeface="Calibri"/>
                <a:cs typeface="Calibri"/>
              </a:rPr>
              <a:t>2 établissements en un</a:t>
            </a:r>
          </a:p>
          <a:p>
            <a:r>
              <a:rPr lang="fr-FR" sz="1800" dirty="0">
                <a:latin typeface="Calibri"/>
                <a:cs typeface="Calibri"/>
              </a:rPr>
              <a:t>Un cœur vert et central</a:t>
            </a:r>
          </a:p>
          <a:p>
            <a:r>
              <a:rPr lang="fr-FR" sz="1800" dirty="0">
                <a:latin typeface="Calibri"/>
                <a:cs typeface="Calibri"/>
              </a:rPr>
              <a:t>Un environnement immédiat en contact avec le public et les partenaires</a:t>
            </a:r>
          </a:p>
          <a:p>
            <a:endParaRPr lang="fr-FR" sz="1800" b="1" dirty="0">
              <a:latin typeface="Calibri"/>
              <a:cs typeface="Calibri"/>
            </a:endParaRPr>
          </a:p>
          <a:p>
            <a:r>
              <a:rPr lang="fr-FR" sz="1800" dirty="0">
                <a:latin typeface="Calibri"/>
                <a:cs typeface="Calibri"/>
              </a:rPr>
              <a:t>Un premier vrai projet pour la lecture publique</a:t>
            </a:r>
          </a:p>
          <a:p>
            <a:r>
              <a:rPr lang="fr-FR" sz="1800" dirty="0">
                <a:latin typeface="Calibri"/>
                <a:cs typeface="Calibri"/>
              </a:rPr>
              <a:t>Une ambition « normative » affichée dès le départ</a:t>
            </a:r>
          </a:p>
          <a:p>
            <a:endParaRPr lang="fr-FR" sz="1800" dirty="0" smtClean="0">
              <a:latin typeface="Calibri"/>
              <a:cs typeface="Calibri"/>
            </a:endParaRPr>
          </a:p>
          <a:p>
            <a:r>
              <a:rPr lang="fr-FR" sz="1800" dirty="0" smtClean="0">
                <a:latin typeface="Calibri"/>
                <a:cs typeface="Calibri"/>
              </a:rPr>
              <a:t>Un projet échelonné sur 5 ans : 2017 - 2022</a:t>
            </a:r>
            <a:endParaRPr lang="fr-FR" sz="1800" dirty="0">
              <a:latin typeface="Calibri"/>
              <a:cs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B57B8041-8DF0-4A7A-B070-058D7E9A7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72" y="1218668"/>
            <a:ext cx="5724361" cy="48000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04F1445D-E213-4092-93E9-CD22C755561E}"/>
              </a:ext>
            </a:extLst>
          </p:cNvPr>
          <p:cNvSpPr txBox="1"/>
          <p:nvPr/>
        </p:nvSpPr>
        <p:spPr>
          <a:xfrm>
            <a:off x="1463412" y="6117315"/>
            <a:ext cx="4949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Projection cartographique : Atelier du Lieu DR</a:t>
            </a:r>
          </a:p>
        </p:txBody>
      </p:sp>
      <p:sp>
        <p:nvSpPr>
          <p:cNvPr id="10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476914" y="273011"/>
            <a:ext cx="9219302" cy="87445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Un projet du mandat : une médiathèque en 2022</a:t>
            </a:r>
          </a:p>
        </p:txBody>
      </p:sp>
    </p:spTree>
    <p:extLst>
      <p:ext uri="{BB962C8B-B14F-4D97-AF65-F5344CB8AC3E}">
        <p14:creationId xmlns:p14="http://schemas.microsoft.com/office/powerpoint/2010/main" val="384054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/>
        </p:nvSpPr>
        <p:spPr>
          <a:xfrm>
            <a:off x="4841720" y="5074283"/>
            <a:ext cx="3381343" cy="152075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Une boussole dans la conduite du projet au long terme</a:t>
            </a:r>
          </a:p>
        </p:txBody>
      </p:sp>
      <p:sp>
        <p:nvSpPr>
          <p:cNvPr id="6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75840" y="395407"/>
            <a:ext cx="9219302" cy="165472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Pourquoi inscrire la participation dans la conduite du projet culturel des </a:t>
            </a:r>
            <a:r>
              <a:rPr lang="fr-FR" dirty="0" err="1"/>
              <a:t>Sorinières</a:t>
            </a:r>
            <a:r>
              <a:rPr lang="fr-FR" dirty="0"/>
              <a:t> ? 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990765" y="1728836"/>
            <a:ext cx="3381343" cy="152075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Une commande de la municipalité et un enjeu de valeurs autant que de débat politique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799726" y="1728836"/>
            <a:ext cx="3381343" cy="15207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Des enjeux démocratiques et de respect des droits culturels des personnes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989522" y="3743399"/>
            <a:ext cx="3381343" cy="153131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La volonté que les utilisateurs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fr-FR" dirty="0">
                <a:latin typeface="Calibri"/>
                <a:cs typeface="Calibri"/>
              </a:rPr>
              <a:t> en particulier les services </a:t>
            </a:r>
            <a:r>
              <a:rPr lang="mr-IN" dirty="0">
                <a:latin typeface="Calibri"/>
                <a:cs typeface="Calibri"/>
              </a:rPr>
              <a:t>–</a:t>
            </a:r>
            <a:r>
              <a:rPr lang="fr-FR" dirty="0">
                <a:latin typeface="Calibri"/>
                <a:cs typeface="Calibri"/>
              </a:rPr>
              <a:t> s’approprient un équipement de taille importante pour la commune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851392" y="3746512"/>
            <a:ext cx="3381343" cy="152819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La conscience au sein de la collectivité d’une certaine méconnaissance au regard de la lecture publique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60" y="1978419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00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75840" y="299582"/>
            <a:ext cx="9219302" cy="9815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Qui participe ? « D’où chacun parle-t-il ? »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715521" y="1239262"/>
            <a:ext cx="1742768" cy="9638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Elus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730202" y="2464232"/>
            <a:ext cx="1742768" cy="77926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Agents de la bibliothèque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729581" y="3412205"/>
            <a:ext cx="1742768" cy="77926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Volontaires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1729581" y="4360773"/>
            <a:ext cx="1742768" cy="90225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Agents des services de la collectivité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729581" y="5630631"/>
            <a:ext cx="1742768" cy="77926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Futurs usagers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993680" y="5675934"/>
            <a:ext cx="1742768" cy="77926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Des personnes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5967662" y="5691234"/>
            <a:ext cx="1742768" cy="77926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Des habitants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941645" y="5691234"/>
            <a:ext cx="1742768" cy="77926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Une variété de publics</a:t>
            </a:r>
          </a:p>
        </p:txBody>
      </p:sp>
      <p:sp>
        <p:nvSpPr>
          <p:cNvPr id="13" name="Accolade fermante 12"/>
          <p:cNvSpPr/>
          <p:nvPr/>
        </p:nvSpPr>
        <p:spPr>
          <a:xfrm>
            <a:off x="3963261" y="2815108"/>
            <a:ext cx="672674" cy="2157229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911188" y="3533409"/>
            <a:ext cx="1742768" cy="77926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Utilisateurs de l’équipement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9930305" y="5690639"/>
            <a:ext cx="1742768" cy="77926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Une variété de partenaires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895263" y="1237890"/>
            <a:ext cx="1742768" cy="96523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Responsables de la mission / impact attendu</a:t>
            </a:r>
          </a:p>
        </p:txBody>
      </p:sp>
      <p:sp>
        <p:nvSpPr>
          <p:cNvPr id="17" name="Ellipse 16"/>
          <p:cNvSpPr/>
          <p:nvPr/>
        </p:nvSpPr>
        <p:spPr>
          <a:xfrm>
            <a:off x="7863425" y="1556792"/>
            <a:ext cx="3096343" cy="309634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anchor="ctr" anchorCtr="0"/>
          <a:lstStyle/>
          <a:p>
            <a:r>
              <a:rPr lang="fr-FR" sz="2000" dirty="0"/>
              <a:t>REPRESENTATIONS</a:t>
            </a:r>
          </a:p>
          <a:p>
            <a:endParaRPr lang="fr-FR" sz="2000" dirty="0"/>
          </a:p>
          <a:p>
            <a:pPr algn="ctr"/>
            <a:r>
              <a:rPr lang="fr-FR" sz="2000" dirty="0"/>
              <a:t>ATTENTES </a:t>
            </a:r>
          </a:p>
        </p:txBody>
      </p:sp>
    </p:spTree>
    <p:extLst>
      <p:ext uri="{BB962C8B-B14F-4D97-AF65-F5344CB8AC3E}">
        <p14:creationId xmlns:p14="http://schemas.microsoft.com/office/powerpoint/2010/main" val="3847074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75840" y="299582"/>
            <a:ext cx="9219302" cy="98154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Quels dispositifs ? Les outils de la concertation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426068" y="1200085"/>
            <a:ext cx="2509044" cy="5937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 comité de pilotage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3368204" y="1203325"/>
            <a:ext cx="8411046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Instance politique, il permet le suivi régulier du projet et la communication des informations auprès de l’opposition notamment</a:t>
            </a:r>
          </a:p>
        </p:txBody>
      </p:sp>
      <p:sp>
        <p:nvSpPr>
          <p:cNvPr id="19" name="Rectangle à coins arrondis 18"/>
          <p:cNvSpPr/>
          <p:nvPr/>
        </p:nvSpPr>
        <p:spPr>
          <a:xfrm>
            <a:off x="421481" y="2110222"/>
            <a:ext cx="2509044" cy="55677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 panel citoyen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3363616" y="2119491"/>
            <a:ext cx="6547309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Mobilisé dès l’origine du projet, il est actif dès les premières concertations en 2017 et accompagne les différentes phases du projet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431006" y="2989592"/>
            <a:ext cx="2509044" cy="56958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Les usagers « experts »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3371379" y="2982734"/>
            <a:ext cx="6547309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Mobilisés en fonction d’aspects privilégiés du programme, ils sont par exemple sollicités pour les questions d’accessibilité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434402" y="4710541"/>
            <a:ext cx="2509044" cy="56958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Les sondages ouverts</a:t>
            </a:r>
          </a:p>
        </p:txBody>
      </p:sp>
      <p:sp>
        <p:nvSpPr>
          <p:cNvPr id="25" name="Rectangle à coins arrondis 24"/>
          <p:cNvSpPr/>
          <p:nvPr/>
        </p:nvSpPr>
        <p:spPr>
          <a:xfrm>
            <a:off x="3374775" y="4721324"/>
            <a:ext cx="8411046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Utilisés à des moments particuliers du projet, ils permettent, bien que relativement peu efficaces de s’adresser à l’ensemble de la commune</a:t>
            </a:r>
          </a:p>
        </p:txBody>
      </p:sp>
      <p:sp>
        <p:nvSpPr>
          <p:cNvPr id="26" name="Rectangle à coins arrondis 25"/>
          <p:cNvSpPr/>
          <p:nvPr/>
        </p:nvSpPr>
        <p:spPr>
          <a:xfrm>
            <a:off x="428052" y="5609066"/>
            <a:ext cx="2509044" cy="56958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Les dispositifs de communication</a:t>
            </a:r>
          </a:p>
        </p:txBody>
      </p:sp>
      <p:sp>
        <p:nvSpPr>
          <p:cNvPr id="27" name="Rectangle à coins arrondis 26"/>
          <p:cNvSpPr/>
          <p:nvPr/>
        </p:nvSpPr>
        <p:spPr>
          <a:xfrm>
            <a:off x="3368425" y="5619849"/>
            <a:ext cx="8411046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De la présence sur une journée des associations au feuilleton régulier dans le magazine municipal jusqu’au blog du projet, la communication favorise le renouvellement des participants à la concertation</a:t>
            </a:r>
          </a:p>
        </p:txBody>
      </p:sp>
      <p:sp>
        <p:nvSpPr>
          <p:cNvPr id="28" name="Rectangle à coins arrondis 27"/>
          <p:cNvSpPr/>
          <p:nvPr/>
        </p:nvSpPr>
        <p:spPr>
          <a:xfrm>
            <a:off x="437003" y="3838728"/>
            <a:ext cx="2509044" cy="56958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dirty="0">
                <a:latin typeface="Calibri"/>
                <a:cs typeface="Calibri"/>
              </a:rPr>
              <a:t>Les réunions avec les volontaires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3382667" y="3837168"/>
            <a:ext cx="6547309" cy="5941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r>
              <a:rPr lang="fr-FR" sz="1400" dirty="0">
                <a:latin typeface="Calibri"/>
                <a:cs typeface="Calibri"/>
              </a:rPr>
              <a:t>Concertation régulière et animée sous de multiples formes, elle permet de porter le projet en gardant à l’esprit le fonctionnement concret de la bibliothèque</a:t>
            </a:r>
          </a:p>
        </p:txBody>
      </p:sp>
      <p:sp>
        <p:nvSpPr>
          <p:cNvPr id="15" name="Accolade fermante 14"/>
          <p:cNvSpPr/>
          <p:nvPr/>
        </p:nvSpPr>
        <p:spPr>
          <a:xfrm>
            <a:off x="10106352" y="2487403"/>
            <a:ext cx="258226" cy="1658270"/>
          </a:xfrm>
          <a:prstGeom prst="righ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0612029" y="2411105"/>
            <a:ext cx="1169896" cy="5349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sz="1400" dirty="0"/>
              <a:t>Visites</a:t>
            </a:r>
          </a:p>
        </p:txBody>
      </p:sp>
      <p:sp>
        <p:nvSpPr>
          <p:cNvPr id="21" name="Rectangle à coins arrondis 20"/>
          <p:cNvSpPr/>
          <p:nvPr/>
        </p:nvSpPr>
        <p:spPr>
          <a:xfrm>
            <a:off x="10623329" y="3092740"/>
            <a:ext cx="1169896" cy="5349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fr-FR" sz="1400" dirty="0"/>
              <a:t>Ateliers</a:t>
            </a:r>
          </a:p>
        </p:txBody>
      </p:sp>
      <p:sp>
        <p:nvSpPr>
          <p:cNvPr id="29" name="Rectangle à coins arrondis 28"/>
          <p:cNvSpPr/>
          <p:nvPr/>
        </p:nvSpPr>
        <p:spPr>
          <a:xfrm>
            <a:off x="10623328" y="3780745"/>
            <a:ext cx="1169896" cy="53496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rIns="36000" anchor="ctr" anchorCtr="0"/>
          <a:lstStyle/>
          <a:p>
            <a:pPr algn="ctr"/>
            <a:r>
              <a:rPr lang="fr-FR" sz="1400" dirty="0"/>
              <a:t>Présentations</a:t>
            </a:r>
          </a:p>
        </p:txBody>
      </p:sp>
    </p:spTree>
    <p:extLst>
      <p:ext uri="{BB962C8B-B14F-4D97-AF65-F5344CB8AC3E}">
        <p14:creationId xmlns:p14="http://schemas.microsoft.com/office/powerpoint/2010/main" val="141055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5120A41-8B9B-49AE-8FAB-C9A32172B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946383"/>
            <a:ext cx="4885103" cy="42870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71125AB-7579-4E2D-9BFD-442B1647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287" y="1946383"/>
            <a:ext cx="5125285" cy="444820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675840" y="299581"/>
            <a:ext cx="9849410" cy="15419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En amont du projet culturel, des concertations à différentes échelles</a:t>
            </a:r>
          </a:p>
        </p:txBody>
      </p:sp>
    </p:spTree>
    <p:extLst>
      <p:ext uri="{BB962C8B-B14F-4D97-AF65-F5344CB8AC3E}">
        <p14:creationId xmlns:p14="http://schemas.microsoft.com/office/powerpoint/2010/main" val="3997559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D227377F-0060-44DC-839E-768F6B120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21" y="953089"/>
            <a:ext cx="3119803" cy="1586911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fr-FR" sz="1800" b="1" dirty="0">
                <a:latin typeface="Calibri"/>
                <a:cs typeface="Calibri"/>
              </a:rPr>
              <a:t>PROJET 1 :  </a:t>
            </a:r>
          </a:p>
          <a:p>
            <a:pPr marL="82296" indent="0">
              <a:buNone/>
            </a:pPr>
            <a:r>
              <a:rPr lang="fr-FR" sz="1800" b="1" dirty="0">
                <a:latin typeface="Calibri"/>
                <a:cs typeface="Calibri"/>
              </a:rPr>
              <a:t>L’accès aux documents et ressources de la bibliothèque EST un jeu</a:t>
            </a:r>
            <a:endParaRPr lang="fr-FR" sz="1800" dirty="0">
              <a:latin typeface="Calibri"/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7DDC80C-6891-4421-B620-2EDC186B1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t="15249" r="-7641" b="-15249"/>
          <a:stretch/>
        </p:blipFill>
        <p:spPr>
          <a:xfrm>
            <a:off x="365125" y="2431678"/>
            <a:ext cx="4820058" cy="35953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1037681E-B86E-44FF-AAC3-B850CE2A4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4943" r="21265" b="14943"/>
          <a:stretch/>
        </p:blipFill>
        <p:spPr>
          <a:xfrm>
            <a:off x="5040345" y="2411195"/>
            <a:ext cx="2781044" cy="419910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D227377F-0060-44DC-839E-768F6B120071}"/>
              </a:ext>
            </a:extLst>
          </p:cNvPr>
          <p:cNvSpPr txBox="1">
            <a:spLocks/>
          </p:cNvSpPr>
          <p:nvPr/>
        </p:nvSpPr>
        <p:spPr>
          <a:xfrm>
            <a:off x="5021302" y="1008557"/>
            <a:ext cx="2689679" cy="1610817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None/>
            </a:pPr>
            <a:r>
              <a:rPr lang="fr-FR" sz="1800" b="1" dirty="0">
                <a:latin typeface="Calibri"/>
                <a:cs typeface="Calibri"/>
              </a:rPr>
              <a:t>PROJET 2 : </a:t>
            </a:r>
          </a:p>
          <a:p>
            <a:pPr marL="82296" indent="0" algn="ctr">
              <a:buNone/>
            </a:pPr>
            <a:r>
              <a:rPr lang="fr-FR" sz="1800" b="1" dirty="0">
                <a:latin typeface="Calibri"/>
                <a:cs typeface="Calibri"/>
              </a:rPr>
              <a:t>Un espace de la bibliothèque est confié aux usagers </a:t>
            </a:r>
          </a:p>
          <a:p>
            <a:pPr marL="0" indent="0" algn="ctr">
              <a:buFont typeface="Wingdings 2"/>
              <a:buNone/>
            </a:pPr>
            <a:endParaRPr lang="fr-FR" sz="18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92520" y="993471"/>
            <a:ext cx="251210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latin typeface="Calibri"/>
                <a:cs typeface="Calibri"/>
              </a:rPr>
              <a:t>PROJET 3 : </a:t>
            </a:r>
          </a:p>
          <a:p>
            <a:pPr algn="r"/>
            <a:r>
              <a:rPr lang="fr-FR" b="1" dirty="0">
                <a:latin typeface="Calibri"/>
                <a:cs typeface="Calibri"/>
              </a:rPr>
              <a:t>Le jardin est un espace de la bibliothèque à part entière</a:t>
            </a:r>
          </a:p>
          <a:p>
            <a:pPr algn="r"/>
            <a:endParaRPr lang="fr-FR" b="1" dirty="0">
              <a:latin typeface="Calibri"/>
              <a:cs typeface="Calibri"/>
            </a:endParaRPr>
          </a:p>
          <a:p>
            <a:pPr algn="r"/>
            <a:endParaRPr lang="fr-FR" dirty="0">
              <a:latin typeface="Calibri"/>
              <a:cs typeface="Calibri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405964" y="238125"/>
            <a:ext cx="10640525" cy="6968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Un temps fort du projet culturel : BIBLIOREMIX – 9 juin 2018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A0659F1-ADAE-426A-90F8-F29B16D236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1" r="22837"/>
          <a:stretch/>
        </p:blipFill>
        <p:spPr>
          <a:xfrm>
            <a:off x="8056428" y="2428874"/>
            <a:ext cx="4135572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4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>
            <a:extLst>
              <a:ext uri="{FF2B5EF4-FFF2-40B4-BE49-F238E27FC236}">
                <a16:creationId xmlns="" xmlns:a16="http://schemas.microsoft.com/office/drawing/2014/main" id="{D6FDD5EF-F97F-478A-87A9-1EA29EC15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024078"/>
              </p:ext>
            </p:extLst>
          </p:nvPr>
        </p:nvGraphicFramePr>
        <p:xfrm>
          <a:off x="1539875" y="1698624"/>
          <a:ext cx="9953625" cy="4675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re 1">
            <a:extLst>
              <a:ext uri="{FF2B5EF4-FFF2-40B4-BE49-F238E27FC236}">
                <a16:creationId xmlns="" xmlns:a16="http://schemas.microsoft.com/office/drawing/2014/main" id="{1CBA08E6-A678-4587-9B45-B23CFA780EC8}"/>
              </a:ext>
            </a:extLst>
          </p:cNvPr>
          <p:cNvSpPr txBox="1">
            <a:spLocks/>
          </p:cNvSpPr>
          <p:nvPr/>
        </p:nvSpPr>
        <p:spPr>
          <a:xfrm>
            <a:off x="1405965" y="238125"/>
            <a:ext cx="10230410" cy="1397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defRPr/>
            </a:pPr>
            <a:r>
              <a:rPr lang="fr-FR" dirty="0"/>
              <a:t>Les axes du projet culturel, votés en Conseil Municipal, sur la base des enjeux de la concertation</a:t>
            </a:r>
          </a:p>
        </p:txBody>
      </p:sp>
    </p:spTree>
    <p:extLst>
      <p:ext uri="{BB962C8B-B14F-4D97-AF65-F5344CB8AC3E}">
        <p14:creationId xmlns:p14="http://schemas.microsoft.com/office/powerpoint/2010/main" val="66582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A58DC37-6467-43F0-8A62-1B68C6D4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910595"/>
            <a:ext cx="12192001" cy="776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209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2377</TotalTime>
  <Words>942</Words>
  <Application>Microsoft Macintosh PowerPoint</Application>
  <PresentationFormat>Personnalisé</PresentationFormat>
  <Paragraphs>138</Paragraphs>
  <Slides>17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Solstice</vt:lpstr>
      <vt:lpstr>Concevoir la médiathèque en s’appuyant sur la participation des usagers.ères… entre autres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Ce que la Covid (et les élections) font à la concertation…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scientifique, culturel, éducatif et social</dc:title>
  <dc:creator>Damien GRELIER</dc:creator>
  <cp:lastModifiedBy>damien grelier</cp:lastModifiedBy>
  <cp:revision>105</cp:revision>
  <dcterms:created xsi:type="dcterms:W3CDTF">2018-08-19T10:49:21Z</dcterms:created>
  <dcterms:modified xsi:type="dcterms:W3CDTF">2021-06-15T05:24:22Z</dcterms:modified>
</cp:coreProperties>
</file>