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7" name="Shape 177"/>
          <p:cNvSpPr/>
          <p:nvPr>
            <p:ph type="sldImg"/>
          </p:nvPr>
        </p:nvSpPr>
        <p:spPr>
          <a:xfrm>
            <a:off x="1143000" y="685800"/>
            <a:ext cx="4572000" cy="3429000"/>
          </a:xfrm>
          <a:prstGeom prst="rect">
            <a:avLst/>
          </a:prstGeom>
        </p:spPr>
        <p:txBody>
          <a:bodyPr/>
          <a:lstStyle/>
          <a:p>
            <a:pPr/>
          </a:p>
        </p:txBody>
      </p:sp>
      <p:sp>
        <p:nvSpPr>
          <p:cNvPr id="178" name="Shape 17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p:spTree>
      <p:nvGrpSpPr>
        <p:cNvPr id="1" name=""/>
        <p:cNvGrpSpPr/>
        <p:nvPr/>
      </p:nvGrpSpPr>
      <p:grpSpPr>
        <a:xfrm>
          <a:off x="0" y="0"/>
          <a:ext cx="0" cy="0"/>
          <a:chOff x="0" y="0"/>
          <a:chExt cx="0" cy="0"/>
        </a:xfrm>
      </p:grpSpPr>
      <p:sp>
        <p:nvSpPr>
          <p:cNvPr id="11" name="Auteur et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Auteur et date</a:t>
            </a:r>
          </a:p>
        </p:txBody>
      </p:sp>
      <p:sp>
        <p:nvSpPr>
          <p:cNvPr id="12" name="Titre de présentation"/>
          <p:cNvSpPr txBox="1"/>
          <p:nvPr>
            <p:ph type="title" hasCustomPrompt="1"/>
          </p:nvPr>
        </p:nvSpPr>
        <p:spPr>
          <a:xfrm>
            <a:off x="1206496" y="2574991"/>
            <a:ext cx="21971004" cy="4648201"/>
          </a:xfrm>
          <a:prstGeom prst="rect">
            <a:avLst/>
          </a:prstGeom>
        </p:spPr>
        <p:txBody>
          <a:bodyPr anchor="b"/>
          <a:lstStyle>
            <a:lvl1pPr>
              <a:defRPr spc="-232" sz="11600"/>
            </a:lvl1pPr>
          </a:lstStyle>
          <a:p>
            <a:pPr/>
            <a:r>
              <a:t>Titre de présentation</a:t>
            </a:r>
          </a:p>
        </p:txBody>
      </p:sp>
      <p:sp>
        <p:nvSpPr>
          <p:cNvPr id="13" name="Texte niveau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Sous-titre de présentation</a:t>
            </a:r>
          </a:p>
          <a:p>
            <a:pPr lvl="1"/>
            <a:r>
              <a:t/>
            </a:r>
          </a:p>
          <a:p>
            <a:pPr lvl="2"/>
            <a:r>
              <a:t/>
            </a:r>
          </a:p>
          <a:p>
            <a:pPr lvl="3"/>
            <a:r>
              <a:t/>
            </a:r>
          </a:p>
          <a:p>
            <a:pPr lvl="4"/>
            <a:r>
              <a:t/>
            </a:r>
          </a:p>
        </p:txBody>
      </p:sp>
      <p:sp>
        <p:nvSpPr>
          <p:cNvPr id="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éclaration">
    <p:spTree>
      <p:nvGrpSpPr>
        <p:cNvPr id="1" name=""/>
        <p:cNvGrpSpPr/>
        <p:nvPr/>
      </p:nvGrpSpPr>
      <p:grpSpPr>
        <a:xfrm>
          <a:off x="0" y="0"/>
          <a:ext cx="0" cy="0"/>
          <a:chOff x="0" y="0"/>
          <a:chExt cx="0" cy="0"/>
        </a:xfrm>
      </p:grpSpPr>
      <p:sp>
        <p:nvSpPr>
          <p:cNvPr id="98" name="Texte niveau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Déclaration</a:t>
            </a:r>
          </a:p>
          <a:p>
            <a:pPr lvl="1"/>
            <a:r>
              <a:t/>
            </a:r>
          </a:p>
          <a:p>
            <a:pPr lvl="2"/>
            <a:r>
              <a:t/>
            </a:r>
          </a:p>
          <a:p>
            <a:pPr lvl="3"/>
            <a:r>
              <a:t/>
            </a:r>
          </a:p>
          <a:p>
            <a:pPr lvl="4"/>
            <a:r>
              <a:t/>
            </a:r>
          </a:p>
        </p:txBody>
      </p:sp>
      <p:sp>
        <p:nvSpPr>
          <p:cNvPr id="9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it important">
    <p:spTree>
      <p:nvGrpSpPr>
        <p:cNvPr id="1" name=""/>
        <p:cNvGrpSpPr/>
        <p:nvPr/>
      </p:nvGrpSpPr>
      <p:grpSpPr>
        <a:xfrm>
          <a:off x="0" y="0"/>
          <a:ext cx="0" cy="0"/>
          <a:chOff x="0" y="0"/>
          <a:chExt cx="0" cy="0"/>
        </a:xfrm>
      </p:grpSpPr>
      <p:sp>
        <p:nvSpPr>
          <p:cNvPr id="106" name="Texte niveau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7" name="Détails des faits"/>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Détails des faits</a:t>
            </a:r>
          </a:p>
        </p:txBody>
      </p:sp>
      <p:sp>
        <p:nvSpPr>
          <p:cNvPr id="10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Texte niveau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 Citation intéressante »</a:t>
            </a:r>
          </a:p>
          <a:p>
            <a:pPr lvl="1"/>
            <a:r>
              <a:t/>
            </a:r>
          </a:p>
          <a:p>
            <a:pPr lvl="2"/>
            <a:r>
              <a:t/>
            </a:r>
          </a:p>
          <a:p>
            <a:pPr lvl="3"/>
            <a:r>
              <a:t/>
            </a:r>
          </a:p>
          <a:p>
            <a:pPr lvl="4"/>
            <a:r>
              <a:t/>
            </a: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49"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50"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51" name="Texte niveau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5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9" name="Slide Title"/>
          <p:cNvSpPr txBox="1"/>
          <p:nvPr>
            <p:ph type="title" hasCustomPrompt="1"/>
          </p:nvPr>
        </p:nvSpPr>
        <p:spPr>
          <a:prstGeom prst="rect">
            <a:avLst/>
          </a:prstGeom>
        </p:spPr>
        <p:txBody>
          <a:bodyPr/>
          <a:lstStyle/>
          <a:p>
            <a:pPr/>
            <a:r>
              <a:t>Slide Title</a:t>
            </a:r>
          </a:p>
        </p:txBody>
      </p:sp>
      <p:sp>
        <p:nvSpPr>
          <p:cNvPr id="16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61" name="Texte niveau 1…"/>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1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7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itre de présentation"/>
          <p:cNvSpPr txBox="1"/>
          <p:nvPr>
            <p:ph type="title" hasCustomPrompt="1"/>
          </p:nvPr>
        </p:nvSpPr>
        <p:spPr>
          <a:xfrm>
            <a:off x="1206500" y="7124700"/>
            <a:ext cx="21971000" cy="4648200"/>
          </a:xfrm>
          <a:prstGeom prst="rect">
            <a:avLst/>
          </a:prstGeom>
        </p:spPr>
        <p:txBody>
          <a:bodyPr anchor="b"/>
          <a:lstStyle>
            <a:lvl1pPr>
              <a:defRPr spc="-232" sz="11600"/>
            </a:lvl1pPr>
          </a:lstStyle>
          <a:p>
            <a:pPr/>
            <a:r>
              <a:t>Titre de présentation</a:t>
            </a:r>
          </a:p>
        </p:txBody>
      </p:sp>
      <p:sp>
        <p:nvSpPr>
          <p:cNvPr id="23" name="Auteur et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Auteur et date</a:t>
            </a:r>
          </a:p>
        </p:txBody>
      </p:sp>
      <p:sp>
        <p:nvSpPr>
          <p:cNvPr id="24" name="Texte niveau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Sous-titre de présentation</a:t>
            </a:r>
          </a:p>
          <a:p>
            <a:pPr lvl="1"/>
            <a:r>
              <a:t/>
            </a:r>
          </a:p>
          <a:p>
            <a:pPr lvl="2"/>
            <a:r>
              <a:t/>
            </a:r>
          </a:p>
          <a:p>
            <a:pPr lvl="3"/>
            <a:r>
              <a:t/>
            </a:r>
          </a:p>
          <a:p>
            <a:pPr lvl="4"/>
            <a:r>
              <a:t/>
            </a:r>
          </a:p>
        </p:txBody>
      </p:sp>
      <p:sp>
        <p:nvSpPr>
          <p:cNvPr id="2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hoto - autre">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Titre de diapositive"/>
          <p:cNvSpPr txBox="1"/>
          <p:nvPr>
            <p:ph type="title" hasCustomPrompt="1"/>
          </p:nvPr>
        </p:nvSpPr>
        <p:spPr>
          <a:xfrm>
            <a:off x="1206500" y="1270000"/>
            <a:ext cx="9779000" cy="5882273"/>
          </a:xfrm>
          <a:prstGeom prst="rect">
            <a:avLst/>
          </a:prstGeom>
        </p:spPr>
        <p:txBody>
          <a:bodyPr anchor="b"/>
          <a:lstStyle/>
          <a:p>
            <a:pPr/>
            <a:r>
              <a:t>Titre de diapositive</a:t>
            </a:r>
          </a:p>
        </p:txBody>
      </p:sp>
      <p:sp>
        <p:nvSpPr>
          <p:cNvPr id="34" name="Texte niveau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Sous-titre de la diapositive</a:t>
            </a:r>
          </a:p>
          <a:p>
            <a:pPr lvl="1"/>
            <a:r>
              <a:t/>
            </a:r>
          </a:p>
          <a:p>
            <a:pPr lvl="2"/>
            <a:r>
              <a:t/>
            </a:r>
          </a:p>
          <a:p>
            <a:pPr lvl="3"/>
            <a:r>
              <a:t/>
            </a:r>
          </a:p>
          <a:p>
            <a:pPr lvl="4"/>
            <a:r>
              <a:t/>
            </a:r>
          </a:p>
        </p:txBody>
      </p:sp>
      <p:sp>
        <p:nvSpPr>
          <p:cNvPr id="35" name="Numéro de diapositive"/>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2" name="Titre de diapositive"/>
          <p:cNvSpPr txBox="1"/>
          <p:nvPr>
            <p:ph type="title" hasCustomPrompt="1"/>
          </p:nvPr>
        </p:nvSpPr>
        <p:spPr>
          <a:prstGeom prst="rect">
            <a:avLst/>
          </a:prstGeom>
        </p:spPr>
        <p:txBody>
          <a:bodyPr/>
          <a:lstStyle/>
          <a:p>
            <a:pPr/>
            <a:r>
              <a:t>Titre de diapositive</a:t>
            </a:r>
          </a:p>
        </p:txBody>
      </p:sp>
      <p:sp>
        <p:nvSpPr>
          <p:cNvPr id="43" name="Sous-titre de la diapositiv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Sous-titre de la diapositive</a:t>
            </a:r>
          </a:p>
        </p:txBody>
      </p:sp>
      <p:sp>
        <p:nvSpPr>
          <p:cNvPr id="44" name="Texte niveau 1…"/>
          <p:cNvSpPr txBox="1"/>
          <p:nvPr>
            <p:ph type="body" idx="1" hasCustomPrompt="1"/>
          </p:nvPr>
        </p:nvSpPr>
        <p:spPr>
          <a:prstGeom prst="rect">
            <a:avLst/>
          </a:prstGeom>
        </p:spPr>
        <p:txBody>
          <a:bodyPr/>
          <a:lstStyle/>
          <a:p>
            <a:pPr/>
            <a:r>
              <a:t>Texte de puce de diapositive</a:t>
            </a:r>
          </a:p>
          <a:p>
            <a:pPr lvl="1"/>
            <a:r>
              <a:t/>
            </a:r>
          </a:p>
          <a:p>
            <a:pPr lvl="2"/>
            <a:r>
              <a:t/>
            </a:r>
          </a:p>
          <a:p>
            <a:pPr lvl="3"/>
            <a:r>
              <a:t/>
            </a:r>
          </a:p>
          <a:p>
            <a:pPr lvl="4"/>
            <a:r>
              <a:t/>
            </a:r>
          </a:p>
        </p:txBody>
      </p:sp>
      <p:sp>
        <p:nvSpPr>
          <p:cNvPr id="4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52" name="Texte niveau 1…"/>
          <p:cNvSpPr txBox="1"/>
          <p:nvPr>
            <p:ph type="body" idx="1" hasCustomPrompt="1"/>
          </p:nvPr>
        </p:nvSpPr>
        <p:spPr>
          <a:prstGeom prst="rect">
            <a:avLst/>
          </a:prstGeom>
        </p:spPr>
        <p:txBody>
          <a:bodyPr numCol="2" spcCol="1098550"/>
          <a:lstStyle/>
          <a:p>
            <a:pPr/>
            <a:r>
              <a:t>Texte de puce de diapositive</a:t>
            </a:r>
          </a:p>
          <a:p>
            <a:pPr lvl="1"/>
            <a:r>
              <a:t/>
            </a:r>
          </a:p>
          <a:p>
            <a:pPr lvl="2"/>
            <a:r>
              <a:t/>
            </a:r>
          </a:p>
          <a:p>
            <a:pPr lvl="3"/>
            <a:r>
              <a:t/>
            </a:r>
          </a:p>
          <a:p>
            <a:pPr lvl="4"/>
            <a:r>
              <a:t/>
            </a:r>
          </a:p>
        </p:txBody>
      </p:sp>
      <p:sp>
        <p:nvSpPr>
          <p:cNvPr id="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0" name="Sous-titre de la diapositiv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Sous-titre de la diapositive</a:t>
            </a:r>
          </a:p>
        </p:txBody>
      </p:sp>
      <p:sp>
        <p:nvSpPr>
          <p:cNvPr id="61" name="Texte niveau 1…"/>
          <p:cNvSpPr txBox="1"/>
          <p:nvPr>
            <p:ph type="body" sz="half" idx="1" hasCustomPrompt="1"/>
          </p:nvPr>
        </p:nvSpPr>
        <p:spPr>
          <a:xfrm>
            <a:off x="1206500" y="4248504"/>
            <a:ext cx="9779000" cy="8256630"/>
          </a:xfrm>
          <a:prstGeom prst="rect">
            <a:avLst/>
          </a:prstGeom>
        </p:spPr>
        <p:txBody>
          <a:bodyPr/>
          <a:lstStyle/>
          <a:p>
            <a:pPr/>
            <a:r>
              <a:t>Texte de puce de diapositive</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Titre de diapositive"/>
          <p:cNvSpPr txBox="1"/>
          <p:nvPr>
            <p:ph type="title" hasCustomPrompt="1"/>
          </p:nvPr>
        </p:nvSpPr>
        <p:spPr>
          <a:xfrm>
            <a:off x="1206500" y="1079500"/>
            <a:ext cx="9779000" cy="1435100"/>
          </a:xfrm>
          <a:prstGeom prst="rect">
            <a:avLst/>
          </a:prstGeom>
        </p:spPr>
        <p:txBody>
          <a:bodyPr/>
          <a:lstStyle/>
          <a:p>
            <a:pPr/>
            <a:r>
              <a:t>Titre de diapositive</a:t>
            </a:r>
          </a:p>
        </p:txBody>
      </p:sp>
      <p:sp>
        <p:nvSpPr>
          <p:cNvPr id="6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Titre de section"/>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Titre de section</a:t>
            </a:r>
          </a:p>
        </p:txBody>
      </p:sp>
      <p:sp>
        <p:nvSpPr>
          <p:cNvPr id="72" name="Numéro de diapositive"/>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uniquement">
    <p:spTree>
      <p:nvGrpSpPr>
        <p:cNvPr id="1" name=""/>
        <p:cNvGrpSpPr/>
        <p:nvPr/>
      </p:nvGrpSpPr>
      <p:grpSpPr>
        <a:xfrm>
          <a:off x="0" y="0"/>
          <a:ext cx="0" cy="0"/>
          <a:chOff x="0" y="0"/>
          <a:chExt cx="0" cy="0"/>
        </a:xfrm>
      </p:grpSpPr>
      <p:sp>
        <p:nvSpPr>
          <p:cNvPr id="79" name="Titre de diapositive"/>
          <p:cNvSpPr txBox="1"/>
          <p:nvPr>
            <p:ph type="title" hasCustomPrompt="1"/>
          </p:nvPr>
        </p:nvSpPr>
        <p:spPr>
          <a:xfrm>
            <a:off x="1206500" y="1079500"/>
            <a:ext cx="21971000" cy="1434949"/>
          </a:xfrm>
          <a:prstGeom prst="rect">
            <a:avLst/>
          </a:prstGeom>
        </p:spPr>
        <p:txBody>
          <a:bodyPr/>
          <a:lstStyle/>
          <a:p>
            <a:pPr/>
            <a:r>
              <a:t>Titre de diapositive</a:t>
            </a:r>
          </a:p>
        </p:txBody>
      </p:sp>
      <p:sp>
        <p:nvSpPr>
          <p:cNvPr id="80" name="Sous-titre de la diapositiv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Sous-titre de la diapositive</a:t>
            </a:r>
          </a:p>
        </p:txBody>
      </p:sp>
      <p:sp>
        <p:nvSpPr>
          <p:cNvPr id="8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 titre"/>
          <p:cNvSpPr txBox="1"/>
          <p:nvPr>
            <p:ph type="title" hasCustomPrompt="1"/>
          </p:nvPr>
        </p:nvSpPr>
        <p:spPr>
          <a:xfrm>
            <a:off x="1206500" y="1079500"/>
            <a:ext cx="21971000" cy="1435100"/>
          </a:xfrm>
          <a:prstGeom prst="rect">
            <a:avLst/>
          </a:prstGeom>
        </p:spPr>
        <p:txBody>
          <a:bodyPr/>
          <a:lstStyle/>
          <a:p>
            <a:pPr/>
            <a:r>
              <a:t>Agenda - titre</a:t>
            </a:r>
          </a:p>
        </p:txBody>
      </p:sp>
      <p:sp>
        <p:nvSpPr>
          <p:cNvPr id="89" name="Agenda - sous-titr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 sous-titre</a:t>
            </a:r>
          </a:p>
        </p:txBody>
      </p:sp>
      <p:sp>
        <p:nvSpPr>
          <p:cNvPr id="90" name="Texte niveau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Points à l’ordre du jour</a:t>
            </a:r>
          </a:p>
          <a:p>
            <a:pPr lvl="1"/>
            <a:r>
              <a:t/>
            </a:r>
          </a:p>
          <a:p>
            <a:pPr lvl="2"/>
            <a:r>
              <a:t/>
            </a:r>
          </a:p>
          <a:p>
            <a:pPr lvl="3"/>
            <a:r>
              <a:t/>
            </a:r>
          </a:p>
          <a:p>
            <a:pPr lvl="4"/>
            <a:r>
              <a:t/>
            </a:r>
          </a:p>
        </p:txBody>
      </p:sp>
      <p:sp>
        <p:nvSpPr>
          <p:cNvPr id="9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re de diapositiv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Titre de diapositive</a:t>
            </a:r>
          </a:p>
        </p:txBody>
      </p:sp>
      <p:sp>
        <p:nvSpPr>
          <p:cNvPr id="3" name="Texte niveau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de puce de diapositive</a:t>
            </a:r>
          </a:p>
          <a:p>
            <a:pPr lvl="1"/>
            <a:r>
              <a:t/>
            </a:r>
          </a:p>
          <a:p>
            <a:pPr lvl="2"/>
            <a:r>
              <a:t/>
            </a:r>
          </a:p>
          <a:p>
            <a:pPr lvl="3"/>
            <a:r>
              <a:t/>
            </a:r>
          </a:p>
          <a:p>
            <a:pPr lvl="4"/>
            <a:r>
              <a:t/>
            </a:r>
          </a:p>
        </p:txBody>
      </p:sp>
      <p:sp>
        <p:nvSpPr>
          <p:cNvPr id="4" name="Numéro de diapositive"/>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tif"/><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www.gutenberg.org/files/37423/37423-h/37423-h.htm"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pdfs.semanticscholar.org/5891/53f23da6bf5cd3ce3c5971550781ddbc97fd.pdf" TargetMode="External"/><Relationship Id="rId3"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pdfs.semanticscholar.org/5891/53f23da6bf5cd3ce3c5971550781ddbc97fd.pdf"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doi.org/10.1080/01616846.2021.1918968"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66e congrès de l’ABF 2021…"/>
          <p:cNvSpPr txBox="1"/>
          <p:nvPr>
            <p:ph type="body" idx="21"/>
          </p:nvPr>
        </p:nvSpPr>
        <p:spPr>
          <a:xfrm>
            <a:off x="1206499" y="11677827"/>
            <a:ext cx="21971002" cy="959421"/>
          </a:xfrm>
          <a:prstGeom prst="rect">
            <a:avLst/>
          </a:prstGeom>
          <a:extLst>
            <a:ext uri="{C572A759-6A51-4108-AA02-DFA0A04FC94B}">
              <ma14:wrappingTextBoxFlag xmlns:ma14="http://schemas.microsoft.com/office/mac/drawingml/2011/main" val="1"/>
            </a:ext>
          </a:extLst>
        </p:spPr>
        <p:txBody>
          <a:bodyPr/>
          <a:lstStyle/>
          <a:p>
            <a:pPr defTabSz="330200">
              <a:defRPr b="0" sz="1440"/>
            </a:pPr>
            <a:r>
              <a:t>66e congrès de l’ABF 2021 </a:t>
            </a:r>
          </a:p>
          <a:p>
            <a:pPr defTabSz="330200">
              <a:defRPr b="0" sz="1440"/>
            </a:pPr>
            <a:r>
              <a:t>Bibliothèques inclusives, bibliothèques solidaires ?</a:t>
            </a:r>
          </a:p>
          <a:p>
            <a:pPr defTabSz="330200">
              <a:defRPr b="0" sz="1440"/>
            </a:pPr>
            <a:r>
              <a:t>Marie D. Martel, prof. adjointe, EBSI  et Bob White, prof. titulaire, anthropologie. UdeM</a:t>
            </a:r>
          </a:p>
          <a:p>
            <a:pPr defTabSz="330200">
              <a:defRPr b="0" sz="1440"/>
            </a:pPr>
            <a:r>
              <a:t>18 juin - en ligne</a:t>
            </a:r>
          </a:p>
        </p:txBody>
      </p:sp>
      <p:sp>
        <p:nvSpPr>
          <p:cNvPr id="181" name="Bibliothèques troisième lieu"/>
          <p:cNvSpPr txBox="1"/>
          <p:nvPr>
            <p:ph type="title"/>
          </p:nvPr>
        </p:nvSpPr>
        <p:spPr>
          <a:prstGeom prst="rect">
            <a:avLst/>
          </a:prstGeom>
        </p:spPr>
        <p:txBody>
          <a:bodyPr/>
          <a:lstStyle/>
          <a:p>
            <a:pPr/>
            <a:r>
              <a:t>Bibliothèques troisième lieu</a:t>
            </a:r>
          </a:p>
        </p:txBody>
      </p:sp>
      <p:sp>
        <p:nvSpPr>
          <p:cNvPr id="182" name="Des espaces interculturels et critiques"/>
          <p:cNvSpPr txBox="1"/>
          <p:nvPr>
            <p:ph type="body" sz="quarter" idx="1"/>
          </p:nvPr>
        </p:nvSpPr>
        <p:spPr>
          <a:xfrm>
            <a:off x="1552360" y="7196865"/>
            <a:ext cx="21971001" cy="1905001"/>
          </a:xfrm>
          <a:prstGeom prst="rect">
            <a:avLst/>
          </a:prstGeom>
        </p:spPr>
        <p:txBody>
          <a:bodyPr/>
          <a:lstStyle/>
          <a:p>
            <a:pPr/>
            <a:r>
              <a:t>Des espaces interculturels et critiques</a:t>
            </a:r>
          </a:p>
        </p:txBody>
      </p:sp>
      <p:pic>
        <p:nvPicPr>
          <p:cNvPr id="183" name="Image" descr="Image"/>
          <p:cNvPicPr>
            <a:picLocks noChangeAspect="1"/>
          </p:cNvPicPr>
          <p:nvPr/>
        </p:nvPicPr>
        <p:blipFill>
          <a:blip r:embed="rId2">
            <a:extLst/>
          </a:blip>
          <a:stretch>
            <a:fillRect/>
          </a:stretch>
        </p:blipFill>
        <p:spPr>
          <a:xfrm>
            <a:off x="12061660" y="11677827"/>
            <a:ext cx="2741201" cy="959421"/>
          </a:xfrm>
          <a:prstGeom prst="rect">
            <a:avLst/>
          </a:prstGeom>
          <a:ln w="12700">
            <a:miter lim="400000"/>
          </a:ln>
        </p:spPr>
      </p:pic>
      <p:sp>
        <p:nvSpPr>
          <p:cNvPr id="184" name="Numéro de diapositive"/>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5" name="Ecole_Bibliotheconomie_Sc_info-FAS-UdeM_officiel-RVB.png" descr="Ecole_Bibliotheconomie_Sc_info-FAS-UdeM_officiel-RVB.png"/>
          <p:cNvPicPr>
            <a:picLocks noChangeAspect="1"/>
          </p:cNvPicPr>
          <p:nvPr/>
        </p:nvPicPr>
        <p:blipFill>
          <a:blip r:embed="rId3">
            <a:extLst/>
          </a:blip>
          <a:stretch>
            <a:fillRect/>
          </a:stretch>
        </p:blipFill>
        <p:spPr>
          <a:xfrm>
            <a:off x="18499349" y="10939571"/>
            <a:ext cx="3270469" cy="136960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La pratique réflexive"/>
          <p:cNvSpPr txBox="1"/>
          <p:nvPr>
            <p:ph type="title"/>
          </p:nvPr>
        </p:nvSpPr>
        <p:spPr>
          <a:xfrm>
            <a:off x="1580918" y="1758133"/>
            <a:ext cx="21971001" cy="1433164"/>
          </a:xfrm>
          <a:prstGeom prst="rect">
            <a:avLst/>
          </a:prstGeom>
        </p:spPr>
        <p:txBody>
          <a:bodyPr/>
          <a:lstStyle/>
          <a:p>
            <a:pPr/>
            <a:r>
              <a:t>La pratique réflexive</a:t>
            </a:r>
          </a:p>
        </p:txBody>
      </p:sp>
      <p:sp>
        <p:nvSpPr>
          <p:cNvPr id="220" name="Réflexion sur l’action"/>
          <p:cNvSpPr txBox="1"/>
          <p:nvPr>
            <p:ph type="body" idx="21"/>
          </p:nvPr>
        </p:nvSpPr>
        <p:spPr>
          <a:xfrm>
            <a:off x="2095743" y="3449415"/>
            <a:ext cx="21971001" cy="934780"/>
          </a:xfrm>
          <a:prstGeom prst="rect">
            <a:avLst/>
          </a:prstGeom>
          <a:extLst>
            <a:ext uri="{C572A759-6A51-4108-AA02-DFA0A04FC94B}">
              <ma14:wrappingTextBoxFlag xmlns:ma14="http://schemas.microsoft.com/office/mac/drawingml/2011/main" val="1"/>
            </a:ext>
          </a:extLst>
        </p:spPr>
        <p:txBody>
          <a:bodyPr/>
          <a:lstStyle/>
          <a:p>
            <a:pPr/>
            <a:r>
              <a:t>Réflexion sur l’action</a:t>
            </a:r>
          </a:p>
        </p:txBody>
      </p:sp>
      <p:sp>
        <p:nvSpPr>
          <p:cNvPr id="221" name="Donald A. Schön, The Reflective Practitioner: How professionals think in action (1983).…"/>
          <p:cNvSpPr txBox="1"/>
          <p:nvPr>
            <p:ph type="body" sz="half" idx="1"/>
          </p:nvPr>
        </p:nvSpPr>
        <p:spPr>
          <a:xfrm>
            <a:off x="2048941" y="5582369"/>
            <a:ext cx="12189697" cy="8256012"/>
          </a:xfrm>
          <a:prstGeom prst="rect">
            <a:avLst/>
          </a:prstGeom>
        </p:spPr>
        <p:txBody>
          <a:bodyPr/>
          <a:lstStyle/>
          <a:p>
            <a:pPr marL="0" indent="0" defTabSz="825500">
              <a:lnSpc>
                <a:spcPct val="100000"/>
              </a:lnSpc>
              <a:spcBef>
                <a:spcPts val="0"/>
              </a:spcBef>
              <a:buSzTx/>
              <a:buNone/>
              <a:defRPr sz="2500"/>
            </a:pPr>
            <a:r>
              <a:t>Donald A. Schön, </a:t>
            </a:r>
            <a:r>
              <a:rPr i="1"/>
              <a:t>The Reflective Practitioner: How professionals think in action </a:t>
            </a:r>
            <a:r>
              <a:t>(1983).</a:t>
            </a:r>
          </a:p>
          <a:p>
            <a:pPr marL="0" indent="0" defTabSz="825500">
              <a:lnSpc>
                <a:spcPct val="100000"/>
              </a:lnSpc>
              <a:spcBef>
                <a:spcPts val="0"/>
              </a:spcBef>
              <a:buSzTx/>
              <a:buNone/>
              <a:defRPr sz="2500"/>
            </a:pPr>
          </a:p>
          <a:p>
            <a:pPr marL="0" indent="0" defTabSz="825500">
              <a:lnSpc>
                <a:spcPct val="100000"/>
              </a:lnSpc>
              <a:spcBef>
                <a:spcPts val="0"/>
              </a:spcBef>
              <a:buSzTx/>
              <a:buNone/>
              <a:defRPr sz="2500"/>
            </a:pPr>
            <a:r>
              <a:t>L’héritage de John Dewey. </a:t>
            </a:r>
            <a:r>
              <a:rPr i="1" u="sng">
                <a:solidFill>
                  <a:srgbClr val="1F3CFF"/>
                </a:solidFill>
                <a:hlinkClick r:id="rId2" invalidUrl="" action="" tgtFrame="" tooltip="" history="1" highlightClick="0" endSnd="0"/>
              </a:rPr>
              <a:t>How We Think</a:t>
            </a:r>
            <a:r>
              <a:rPr i="1">
                <a:solidFill>
                  <a:srgbClr val="1F3CFF"/>
                </a:solidFill>
              </a:rPr>
              <a:t> </a:t>
            </a:r>
            <a:r>
              <a:t>(1910).</a:t>
            </a:r>
          </a:p>
          <a:p>
            <a:pPr marL="0" indent="0" defTabSz="825500">
              <a:lnSpc>
                <a:spcPct val="100000"/>
              </a:lnSpc>
              <a:spcBef>
                <a:spcPts val="0"/>
              </a:spcBef>
              <a:buSzTx/>
              <a:buNone/>
              <a:defRPr sz="2500"/>
            </a:pPr>
          </a:p>
          <a:p>
            <a:pPr marL="0" indent="0" defTabSz="825500">
              <a:lnSpc>
                <a:spcPct val="100000"/>
              </a:lnSpc>
              <a:spcBef>
                <a:spcPts val="0"/>
              </a:spcBef>
              <a:buSzTx/>
              <a:buNone/>
              <a:defRPr sz="2500"/>
            </a:pPr>
            <a:r>
              <a:t>Schön explore</a:t>
            </a:r>
            <a:r>
              <a:rPr b="1"/>
              <a:t> l’épistémologie professionnelle </a:t>
            </a:r>
            <a:r>
              <a:t>: Épistémologie (de la pratique) professionnelle = épistémologie de la pratique réflexive. </a:t>
            </a:r>
          </a:p>
          <a:p>
            <a:pPr marL="0" indent="0" defTabSz="825500">
              <a:lnSpc>
                <a:spcPct val="100000"/>
              </a:lnSpc>
              <a:spcBef>
                <a:spcPts val="0"/>
              </a:spcBef>
              <a:buSzTx/>
              <a:buNone/>
              <a:defRPr sz="2500"/>
            </a:pPr>
          </a:p>
          <a:p>
            <a:pPr marL="0" indent="0" defTabSz="825500">
              <a:lnSpc>
                <a:spcPct val="100000"/>
              </a:lnSpc>
              <a:spcBef>
                <a:spcPts val="0"/>
              </a:spcBef>
              <a:buSzTx/>
              <a:buNone/>
              <a:defRPr sz="2500"/>
            </a:pPr>
            <a:r>
              <a:t>Modèle de l’épistémologie de la pratique professionnelle basée sur la distinction entre</a:t>
            </a:r>
            <a:r>
              <a:rPr b="1"/>
              <a:t> réflexion dans l’action et réflexion en action.</a:t>
            </a:r>
          </a:p>
        </p:txBody>
      </p:sp>
      <p:sp>
        <p:nvSpPr>
          <p:cNvPr id="22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La pratique réflexive"/>
          <p:cNvSpPr txBox="1"/>
          <p:nvPr>
            <p:ph type="title"/>
          </p:nvPr>
        </p:nvSpPr>
        <p:spPr>
          <a:xfrm>
            <a:off x="2072342" y="1684772"/>
            <a:ext cx="21971001" cy="1433164"/>
          </a:xfrm>
          <a:prstGeom prst="rect">
            <a:avLst/>
          </a:prstGeom>
        </p:spPr>
        <p:txBody>
          <a:bodyPr/>
          <a:lstStyle>
            <a:lvl1pPr>
              <a:defRPr spc="-158" sz="7900"/>
            </a:lvl1pPr>
          </a:lstStyle>
          <a:p>
            <a:pPr/>
            <a:r>
              <a:t>La pratique réflexive</a:t>
            </a:r>
          </a:p>
        </p:txBody>
      </p:sp>
      <p:sp>
        <p:nvSpPr>
          <p:cNvPr id="225" name="Modèle Borton-Rolfe"/>
          <p:cNvSpPr txBox="1"/>
          <p:nvPr>
            <p:ph type="body" idx="21"/>
          </p:nvPr>
        </p:nvSpPr>
        <p:spPr>
          <a:xfrm>
            <a:off x="3336004" y="3525243"/>
            <a:ext cx="21971001" cy="934779"/>
          </a:xfrm>
          <a:prstGeom prst="rect">
            <a:avLst/>
          </a:prstGeom>
          <a:extLst>
            <a:ext uri="{C572A759-6A51-4108-AA02-DFA0A04FC94B}">
              <ma14:wrappingTextBoxFlag xmlns:ma14="http://schemas.microsoft.com/office/mac/drawingml/2011/main" val="1"/>
            </a:ext>
          </a:extLst>
        </p:spPr>
        <p:txBody>
          <a:bodyPr/>
          <a:lstStyle>
            <a:lvl1pPr>
              <a:defRPr sz="5000"/>
            </a:lvl1pPr>
          </a:lstStyle>
          <a:p>
            <a:pPr/>
            <a:r>
              <a:t>Modèle Borton-Rolfe</a:t>
            </a:r>
          </a:p>
        </p:txBody>
      </p:sp>
      <p:sp>
        <p:nvSpPr>
          <p:cNvPr id="22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7" name="Source : Vong, S. (2017). Observe , Reflect , Action ! Transformation through Reflective Practice in Librarianship. Semantic Scholar. Repéré le 11 août 2020 à https://pdfs.semanticscholar.org/5891/53f23da6bf5cd3ce3c5971550781ddbc97fd.pdf, p. 463-464"/>
          <p:cNvSpPr txBox="1"/>
          <p:nvPr/>
        </p:nvSpPr>
        <p:spPr>
          <a:xfrm>
            <a:off x="1350705" y="11524809"/>
            <a:ext cx="19951914" cy="8969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457200" indent="0" algn="l" defTabSz="457200">
              <a:tabLst>
                <a:tab pos="139700" algn="l"/>
                <a:tab pos="457200" algn="l"/>
              </a:tabLst>
              <a:defRPr baseline="11138" sz="2375">
                <a:solidFill>
                  <a:srgbClr val="000000"/>
                </a:solidFill>
              </a:defRPr>
            </a:pPr>
            <a:r>
              <a:t>Source : Vong, S. (2017). Observe , Reflect , Action ! Transformation through Reflective Practice in Librarianship. </a:t>
            </a:r>
            <a:r>
              <a:rPr i="1"/>
              <a:t>Semantic Scholar</a:t>
            </a:r>
            <a:r>
              <a:t>. Repéré le 11 août 2020 à </a:t>
            </a:r>
            <a:r>
              <a:rPr u="sng">
                <a:solidFill>
                  <a:srgbClr val="0433FF"/>
                </a:solidFill>
                <a:hlinkClick r:id="rId2" invalidUrl="" action="" tgtFrame="" tooltip="" history="1" highlightClick="0" endSnd="0"/>
              </a:rPr>
              <a:t>https://pdfs.semanticscholar.org/5891/53f23da6bf5cd3ce3c5971550781ddbc97fd.pdf</a:t>
            </a:r>
            <a:r>
              <a:t>, p. 463-464</a:t>
            </a:r>
          </a:p>
        </p:txBody>
      </p:sp>
      <p:pic>
        <p:nvPicPr>
          <p:cNvPr id="228" name="Capture d’écran, le 2020-09-08 à 22.02.23.png" descr="Capture d’écran, le 2020-09-08 à 22.02.23.png"/>
          <p:cNvPicPr>
            <a:picLocks noChangeAspect="1"/>
          </p:cNvPicPr>
          <p:nvPr/>
        </p:nvPicPr>
        <p:blipFill>
          <a:blip r:embed="rId3">
            <a:extLst/>
          </a:blip>
          <a:stretch>
            <a:fillRect/>
          </a:stretch>
        </p:blipFill>
        <p:spPr>
          <a:xfrm>
            <a:off x="2074356" y="4363482"/>
            <a:ext cx="10734421" cy="6789844"/>
          </a:xfrm>
          <a:prstGeom prst="rect">
            <a:avLst/>
          </a:prstGeom>
          <a:ln w="12700">
            <a:miter lim="400000"/>
          </a:ln>
        </p:spPr>
      </p:pic>
      <p:grpSp>
        <p:nvGrpSpPr>
          <p:cNvPr id="231" name="« The study shows that many librarians may reflect on their work and practice but their method and quality of reflection is not clear. »…"/>
          <p:cNvGrpSpPr/>
          <p:nvPr/>
        </p:nvGrpSpPr>
        <p:grpSpPr>
          <a:xfrm>
            <a:off x="15008770" y="3302827"/>
            <a:ext cx="5804788" cy="4255412"/>
            <a:chOff x="0" y="0"/>
            <a:chExt cx="5804787" cy="4255411"/>
          </a:xfrm>
        </p:grpSpPr>
        <p:sp>
          <p:nvSpPr>
            <p:cNvPr id="230" name="« The study shows that many librarians may reflect on their work and practice but their method and quality of reflection is not clear. »…"/>
            <p:cNvSpPr txBox="1"/>
            <p:nvPr/>
          </p:nvSpPr>
          <p:spPr>
            <a:xfrm>
              <a:off x="50800" y="50800"/>
              <a:ext cx="5703188" cy="4153812"/>
            </a:xfrm>
            <a:prstGeom prst="rect">
              <a:avLst/>
            </a:prstGeom>
            <a:solidFill>
              <a:srgbClr val="FF7E79">
                <a:alpha val="43304"/>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000000"/>
                  </a:solidFill>
                  <a:latin typeface="Helvetica Neue Medium"/>
                  <a:ea typeface="Helvetica Neue Medium"/>
                  <a:cs typeface="Helvetica Neue Medium"/>
                  <a:sym typeface="Helvetica Neue Medium"/>
                </a:defRPr>
              </a:pPr>
            </a:p>
            <a:p>
              <a:pPr defTabSz="825500">
                <a:defRPr sz="3200">
                  <a:solidFill>
                    <a:srgbClr val="000000"/>
                  </a:solidFill>
                  <a:latin typeface="Helvetica Neue Medium"/>
                  <a:ea typeface="Helvetica Neue Medium"/>
                  <a:cs typeface="Helvetica Neue Medium"/>
                  <a:sym typeface="Helvetica Neue Medium"/>
                </a:defRPr>
              </a:pPr>
              <a:r>
                <a:t>« The study shows that many librarians may reflect on their work and practice but their method and quality of reflection is not clear. » </a:t>
              </a:r>
            </a:p>
            <a:p>
              <a:pPr lvl="2" defTabSz="825500">
                <a:defRPr sz="3200">
                  <a:solidFill>
                    <a:srgbClr val="000000"/>
                  </a:solidFill>
                  <a:latin typeface="Helvetica Neue Medium"/>
                  <a:ea typeface="Helvetica Neue Medium"/>
                  <a:cs typeface="Helvetica Neue Medium"/>
                  <a:sym typeface="Helvetica Neue Medium"/>
                </a:defRPr>
              </a:pPr>
              <a:r>
                <a:t>(Vong, 2017, 462)</a:t>
              </a:r>
            </a:p>
          </p:txBody>
        </p:sp>
        <p:pic>
          <p:nvPicPr>
            <p:cNvPr id="229" name="« The study shows that many librarians may reflect on their work and practice but their method and quality of reflection is not clear. »… « The study shows that many librarians may reflect on their work and practice but their method and quality of reflec" descr="« The study shows that many librarians may reflect on their work and practice but their method and quality of reflection is not clear. »… « The study shows that many librarians may reflect on their work and practice but their method and quality of reflection is not clear. » (Vong, 2017, 462)"/>
            <p:cNvPicPr>
              <a:picLocks noChangeAspect="0"/>
            </p:cNvPicPr>
            <p:nvPr/>
          </p:nvPicPr>
          <p:blipFill>
            <a:blip r:embed="rId4">
              <a:extLst/>
            </a:blip>
            <a:stretch>
              <a:fillRect/>
            </a:stretch>
          </p:blipFill>
          <p:spPr>
            <a:xfrm>
              <a:off x="0" y="0"/>
              <a:ext cx="5804788" cy="4255412"/>
            </a:xfrm>
            <a:prstGeom prst="rect">
              <a:avLst/>
            </a:prstGeom>
            <a:effectLst/>
          </p:spPr>
        </p:pic>
      </p:grpSp>
      <p:sp>
        <p:nvSpPr>
          <p:cNvPr id="232" name="Oups…"/>
          <p:cNvSpPr/>
          <p:nvPr/>
        </p:nvSpPr>
        <p:spPr>
          <a:xfrm>
            <a:off x="20165332" y="547837"/>
            <a:ext cx="2806981" cy="1707255"/>
          </a:xfrm>
          <a:prstGeom prst="wedgeEllipseCallout">
            <a:avLst>
              <a:gd name="adj1" fmla="val -95527"/>
              <a:gd name="adj2" fmla="val 135463"/>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i="1" sz="3200">
                <a:solidFill>
                  <a:srgbClr val="FFFFFF"/>
                </a:solidFill>
              </a:defRPr>
            </a:lvl1pPr>
          </a:lstStyle>
          <a:p>
            <a:pPr/>
            <a:r>
              <a:t>Oups…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La pratique réflexive"/>
          <p:cNvSpPr txBox="1"/>
          <p:nvPr>
            <p:ph type="title"/>
          </p:nvPr>
        </p:nvSpPr>
        <p:spPr>
          <a:xfrm>
            <a:off x="2563766" y="2013509"/>
            <a:ext cx="21971001" cy="1434949"/>
          </a:xfrm>
          <a:prstGeom prst="rect">
            <a:avLst/>
          </a:prstGeom>
        </p:spPr>
        <p:txBody>
          <a:bodyPr/>
          <a:lstStyle>
            <a:lvl1pPr>
              <a:defRPr spc="-158" sz="7900"/>
            </a:lvl1pPr>
          </a:lstStyle>
          <a:p>
            <a:pPr/>
            <a:r>
              <a:t>La pratique réflexive</a:t>
            </a:r>
          </a:p>
        </p:txBody>
      </p:sp>
      <p:sp>
        <p:nvSpPr>
          <p:cNvPr id="235" name="Modèle de Borton-Rolfe (traduit)"/>
          <p:cNvSpPr txBox="1"/>
          <p:nvPr>
            <p:ph type="body" idx="21"/>
          </p:nvPr>
        </p:nvSpPr>
        <p:spPr>
          <a:xfrm>
            <a:off x="2933586" y="3359104"/>
            <a:ext cx="21800046" cy="934780"/>
          </a:xfrm>
          <a:prstGeom prst="rect">
            <a:avLst/>
          </a:prstGeom>
          <a:extLst>
            <a:ext uri="{C572A759-6A51-4108-AA02-DFA0A04FC94B}">
              <ma14:wrappingTextBoxFlag xmlns:ma14="http://schemas.microsoft.com/office/mac/drawingml/2011/main" val="1"/>
            </a:ext>
          </a:extLst>
        </p:spPr>
        <p:txBody>
          <a:bodyPr/>
          <a:lstStyle>
            <a:lvl1pPr>
              <a:defRPr sz="4500"/>
            </a:lvl1pPr>
          </a:lstStyle>
          <a:p>
            <a:pPr/>
            <a:r>
              <a:t>Modèle de Borton-Rolfe (traduit)</a:t>
            </a:r>
          </a:p>
        </p:txBody>
      </p:sp>
      <p:sp>
        <p:nvSpPr>
          <p:cNvPr id="23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37" name="Tableau"/>
          <p:cNvGraphicFramePr/>
          <p:nvPr/>
        </p:nvGraphicFramePr>
        <p:xfrm>
          <a:off x="2660794" y="4404124"/>
          <a:ext cx="19075112" cy="817229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353818"/>
                <a:gridCol w="6354296"/>
                <a:gridCol w="6354296"/>
              </a:tblGrid>
              <a:tr h="939365">
                <a:tc gridSpan="3">
                  <a:txBody>
                    <a:bodyPr/>
                    <a:lstStyle/>
                    <a:p>
                      <a:pPr defTabSz="457200">
                        <a:lnSpc>
                          <a:spcPts val="6800"/>
                        </a:lnSpc>
                      </a:pPr>
                      <a:r>
                        <a:rPr b="1" sz="4100">
                          <a:latin typeface="Arial"/>
                          <a:ea typeface="Arial"/>
                          <a:cs typeface="Arial"/>
                          <a:sym typeface="Arial"/>
                        </a:rPr>
                        <a:t>Cadre développemental de Borton’s (développé par la suite par Rolfe et al.)</a:t>
                      </a:r>
                    </a:p>
                  </a:txBody>
                  <a:tcPr marL="84666" marR="84666" marT="84666" marB="84666" anchor="ctr" anchorCtr="0" horzOverflow="overflow"/>
                </a:tc>
                <a:tc hMerge="1">
                  <a:tcPr/>
                </a:tc>
                <a:tc hMerge="1">
                  <a:tcPr/>
                </a:tc>
              </a:tr>
              <a:tr h="881592">
                <a:tc>
                  <a:txBody>
                    <a:bodyPr/>
                    <a:lstStyle/>
                    <a:p>
                      <a:pPr defTabSz="457200">
                        <a:lnSpc>
                          <a:spcPts val="6500"/>
                        </a:lnSpc>
                      </a:pPr>
                      <a:r>
                        <a:rPr b="1" sz="4066">
                          <a:latin typeface="Arial"/>
                          <a:ea typeface="Arial"/>
                          <a:cs typeface="Arial"/>
                          <a:sym typeface="Arial"/>
                        </a:rPr>
                        <a:t>Description</a:t>
                      </a:r>
                    </a:p>
                  </a:txBody>
                  <a:tcPr marL="84666" marR="84666" marT="84666" marB="84666" anchor="ctr" anchorCtr="0" horzOverflow="overflow"/>
                </a:tc>
                <a:tc>
                  <a:txBody>
                    <a:bodyPr/>
                    <a:lstStyle/>
                    <a:p>
                      <a:pPr defTabSz="457200">
                        <a:lnSpc>
                          <a:spcPts val="6500"/>
                        </a:lnSpc>
                        <a:defRPr b="1" sz="4066">
                          <a:latin typeface="Arial"/>
                          <a:ea typeface="Arial"/>
                          <a:cs typeface="Arial"/>
                          <a:sym typeface="Arial"/>
                        </a:defRPr>
                      </a:pPr>
                      <a:r>
                        <a:t>Analyse </a:t>
                      </a:r>
                      <a:r>
                        <a:rPr sz="2866"/>
                        <a:t>(Théorie et savoir)</a:t>
                      </a:r>
                    </a:p>
                  </a:txBody>
                  <a:tcPr marL="84666" marR="84666" marT="84666" marB="84666" anchor="ctr" anchorCtr="0" horzOverflow="overflow"/>
                </a:tc>
                <a:tc>
                  <a:txBody>
                    <a:bodyPr/>
                    <a:lstStyle/>
                    <a:p>
                      <a:pPr defTabSz="457200">
                        <a:lnSpc>
                          <a:spcPts val="6500"/>
                        </a:lnSpc>
                      </a:pPr>
                      <a:r>
                        <a:rPr b="1" sz="4066">
                          <a:latin typeface="Arial"/>
                          <a:ea typeface="Arial"/>
                          <a:cs typeface="Arial"/>
                          <a:sym typeface="Arial"/>
                        </a:rPr>
                        <a:t>Action</a:t>
                      </a:r>
                    </a:p>
                  </a:txBody>
                  <a:tcPr marL="84666" marR="84666" marT="84666" marB="84666" anchor="ctr" anchorCtr="0" horzOverflow="overflow"/>
                </a:tc>
              </a:tr>
              <a:tr h="3748856">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r>
              <a:tr h="1127042">
                <a:tc>
                  <a:txBody>
                    <a:bodyPr/>
                    <a:lstStyle/>
                    <a:p>
                      <a:pPr marL="172678" indent="-172678" algn="l" defTabSz="457200">
                        <a:lnSpc>
                          <a:spcPts val="3900"/>
                        </a:lnSpc>
                        <a:buClr>
                          <a:srgbClr val="000000"/>
                        </a:buClr>
                        <a:buSzPct val="123000"/>
                        <a:buFont typeface="Arial"/>
                        <a:buChar char="•"/>
                        <a:defRPr b="1" sz="1933"/>
                      </a:pPr>
                      <a:r>
                        <a:t>Quel est le problème ou la raison de cet incident ?</a:t>
                      </a:r>
                    </a:p>
                    <a:p>
                      <a:pPr marL="172678" indent="-172678" algn="l" defTabSz="457200">
                        <a:lnSpc>
                          <a:spcPts val="3900"/>
                        </a:lnSpc>
                        <a:buClr>
                          <a:srgbClr val="000000"/>
                        </a:buClr>
                        <a:buSzPct val="123000"/>
                        <a:buFont typeface="Arial"/>
                        <a:buChar char="•"/>
                        <a:defRPr b="1" sz="1933"/>
                      </a:pPr>
                      <a:r>
                        <a:t>Quel est mon rôle</a:t>
                      </a:r>
                    </a:p>
                    <a:p>
                      <a:pPr marL="172678" indent="-172678" algn="l" defTabSz="457200">
                        <a:lnSpc>
                          <a:spcPts val="3900"/>
                        </a:lnSpc>
                        <a:buClr>
                          <a:srgbClr val="000000"/>
                        </a:buClr>
                        <a:buSzPct val="123000"/>
                        <a:buFont typeface="Arial"/>
                        <a:buChar char="•"/>
                        <a:defRPr b="1" sz="1933"/>
                      </a:pPr>
                      <a:r>
                        <a:t>Quels sont les résultats de mes actions?</a:t>
                      </a:r>
                    </a:p>
                  </a:txBody>
                  <a:tcPr marL="84666" marR="84666" marT="84666" marB="84666" anchor="t" anchorCtr="0" horzOverflow="overflow"/>
                </a:tc>
                <a:tc>
                  <a:txBody>
                    <a:bodyPr/>
                    <a:lstStyle/>
                    <a:p>
                      <a:pPr marL="171132" indent="-171132" algn="l" defTabSz="457200">
                        <a:lnSpc>
                          <a:spcPts val="4000"/>
                        </a:lnSpc>
                        <a:buClr>
                          <a:srgbClr val="000000"/>
                        </a:buClr>
                        <a:buSzPct val="123000"/>
                        <a:buFont typeface="Arial"/>
                        <a:buChar char="•"/>
                        <a:defRPr b="1" sz="2033"/>
                      </a:pPr>
                      <a:r>
                        <a:t>Et alors, qu’est-ce ceci m’apprend de la situation?</a:t>
                      </a:r>
                    </a:p>
                    <a:p>
                      <a:pPr marL="171132" indent="-171132" algn="l" defTabSz="457200">
                        <a:lnSpc>
                          <a:spcPts val="4000"/>
                        </a:lnSpc>
                        <a:buClr>
                          <a:srgbClr val="000000"/>
                        </a:buClr>
                        <a:buSzPct val="123000"/>
                        <a:buFont typeface="Arial"/>
                        <a:buChar char="•"/>
                        <a:defRPr b="1" sz="2033">
                          <a:solidFill>
                            <a:srgbClr val="FF2600"/>
                          </a:solidFill>
                        </a:defRPr>
                      </a:pPr>
                      <a:r>
                        <a:t>[Réponse émotionnelle]- &gt; Explicitation</a:t>
                      </a:r>
                    </a:p>
                  </a:txBody>
                  <a:tcPr marL="84666" marR="84666" marT="84666" marB="84666" anchor="t" anchorCtr="0" horzOverflow="overflow"/>
                </a:tc>
                <a:tc>
                  <a:txBody>
                    <a:bodyPr/>
                    <a:lstStyle/>
                    <a:p>
                      <a:pPr marL="160655" indent="-160655" algn="just" defTabSz="457200">
                        <a:lnSpc>
                          <a:spcPts val="4000"/>
                        </a:lnSpc>
                        <a:buClr>
                          <a:srgbClr val="000000"/>
                        </a:buClr>
                        <a:buSzPct val="123000"/>
                        <a:buFont typeface="Arial"/>
                        <a:buChar char="•"/>
                        <a:defRPr b="1" sz="2033"/>
                      </a:pPr>
                      <a:r>
                        <a:t>Maintenant, qu’est-ce que je dois faire ?</a:t>
                      </a:r>
                    </a:p>
                    <a:p>
                      <a:pPr marL="160655" indent="-160655" algn="just" defTabSz="457200">
                        <a:lnSpc>
                          <a:spcPts val="4000"/>
                        </a:lnSpc>
                        <a:buClr>
                          <a:srgbClr val="000000"/>
                        </a:buClr>
                        <a:buSzPct val="123000"/>
                        <a:buFont typeface="Arial"/>
                        <a:buChar char="•"/>
                        <a:defRPr b="1" sz="2033"/>
                      </a:pPr>
                      <a:r>
                        <a:t>Recherche de solution</a:t>
                      </a:r>
                    </a:p>
                    <a:p>
                      <a:pPr marL="160655" indent="-160655" algn="just" defTabSz="457200">
                        <a:lnSpc>
                          <a:spcPts val="4000"/>
                        </a:lnSpc>
                        <a:buClr>
                          <a:srgbClr val="000000"/>
                        </a:buClr>
                        <a:buSzPct val="123000"/>
                        <a:buFont typeface="Arial"/>
                        <a:buChar char="•"/>
                        <a:defRPr b="1" sz="2033">
                          <a:solidFill>
                            <a:srgbClr val="FF2600"/>
                          </a:solidFill>
                        </a:defRPr>
                      </a:pPr>
                      <a:r>
                        <a:t>Médiation / Négociation</a:t>
                      </a:r>
                    </a:p>
                  </a:txBody>
                  <a:tcPr marL="84666" marR="84666" marT="84666" marB="84666" anchor="t" anchorCtr="0" horzOverflow="overflow"/>
                </a:tc>
              </a:tr>
              <a:tr h="1024352">
                <a:tc gridSpan="3">
                  <a:txBody>
                    <a:bodyPr/>
                    <a:lstStyle/>
                    <a:p>
                      <a:pPr algn="l" defTabSz="457200">
                        <a:lnSpc>
                          <a:spcPts val="3500"/>
                        </a:lnSpc>
                        <a:defRPr>
                          <a:latin typeface="Arial"/>
                          <a:ea typeface="Arial"/>
                          <a:cs typeface="Arial"/>
                          <a:sym typeface="Arial"/>
                        </a:defRPr>
                      </a:pPr>
                      <a:r>
                        <a:t>Source : Melanie Jasper, </a:t>
                      </a:r>
                      <a:r>
                        <a:rPr i="1"/>
                        <a:t>Beginning Reflective Practice</a:t>
                      </a:r>
                      <a:r>
                        <a:t> (Hampshire UK: Cengage Learning, 2013), 102; dans Vong, S. (2017). Observe , Reflect , Action ! Transformation through Reflective Practice in Librarianship. </a:t>
                      </a:r>
                      <a:r>
                        <a:rPr i="1">
                          <a:latin typeface="+mn-lt"/>
                          <a:ea typeface="+mn-ea"/>
                          <a:cs typeface="+mn-cs"/>
                          <a:sym typeface="Helvetica Neue"/>
                        </a:rPr>
                        <a:t>Semantic Scholar</a:t>
                      </a:r>
                      <a:r>
                        <a:t>. Repéré le 11 août 2020 à </a:t>
                      </a:r>
                      <a:r>
                        <a:rPr u="sng">
                          <a:solidFill>
                            <a:srgbClr val="0433FF"/>
                          </a:solidFill>
                          <a:hlinkClick r:id="rId2" invalidUrl="" action="" tgtFrame="" tooltip="" history="1" highlightClick="0" endSnd="0"/>
                        </a:rPr>
                        <a:t>https://pdfs.semanticscholar.org/5891/53f23da6bf5cd3ce3c5971550781ddbc97fd.pdf</a:t>
                      </a:r>
                      <a:r>
                        <a:t>, p. 464. Traduction du tableau 3.</a:t>
                      </a:r>
                    </a:p>
                  </a:txBody>
                  <a:tcPr marL="84666" marR="84666" marT="84666" marB="84666" anchor="t" anchorCtr="0" horzOverflow="overflow"/>
                </a:tc>
                <a:tc hMerge="1">
                  <a:tcPr/>
                </a:tc>
                <a:tc hMerge="1">
                  <a:tcPr/>
                </a:tc>
              </a:tr>
            </a:tbl>
          </a:graphicData>
        </a:graphic>
      </p:graphicFrame>
      <p:sp>
        <p:nvSpPr>
          <p:cNvPr id="238" name="Texte"/>
          <p:cNvSpPr txBox="1"/>
          <p:nvPr/>
        </p:nvSpPr>
        <p:spPr>
          <a:xfrm>
            <a:off x="5959595" y="4623379"/>
            <a:ext cx="1270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200">
                <a:solidFill>
                  <a:srgbClr val="000000"/>
                </a:solidFill>
                <a:latin typeface="Times Roman"/>
                <a:ea typeface="Times Roman"/>
                <a:cs typeface="Times Roman"/>
                <a:sym typeface="Times Roman"/>
              </a:defRPr>
            </a:pPr>
          </a:p>
          <a:p>
            <a:pPr algn="l" defTabSz="457200">
              <a:defRPr sz="1200">
                <a:solidFill>
                  <a:srgbClr val="000000"/>
                </a:solidFill>
                <a:latin typeface="Times Roman"/>
                <a:ea typeface="Times Roman"/>
                <a:cs typeface="Times Roman"/>
                <a:sym typeface="Times Roman"/>
              </a:defRPr>
            </a:pPr>
          </a:p>
        </p:txBody>
      </p:sp>
      <p:sp>
        <p:nvSpPr>
          <p:cNvPr id="239" name="Flèche"/>
          <p:cNvSpPr/>
          <p:nvPr/>
        </p:nvSpPr>
        <p:spPr>
          <a:xfrm>
            <a:off x="4529837" y="6512216"/>
            <a:ext cx="2491221" cy="2022506"/>
          </a:xfrm>
          <a:prstGeom prst="rightArrow">
            <a:avLst>
              <a:gd name="adj1" fmla="val 32000"/>
              <a:gd name="adj2" fmla="val 48004"/>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0" name="Flèche"/>
          <p:cNvSpPr/>
          <p:nvPr/>
        </p:nvSpPr>
        <p:spPr>
          <a:xfrm>
            <a:off x="10597275" y="6683878"/>
            <a:ext cx="2611271" cy="2023397"/>
          </a:xfrm>
          <a:prstGeom prst="rightArrow">
            <a:avLst>
              <a:gd name="adj1" fmla="val 32000"/>
              <a:gd name="adj2" fmla="val 48788"/>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1" name="Flèche"/>
          <p:cNvSpPr/>
          <p:nvPr/>
        </p:nvSpPr>
        <p:spPr>
          <a:xfrm>
            <a:off x="16279891" y="6742579"/>
            <a:ext cx="2748637" cy="1986556"/>
          </a:xfrm>
          <a:prstGeom prst="rightArrow">
            <a:avLst>
              <a:gd name="adj1" fmla="val 32000"/>
              <a:gd name="adj2" fmla="val 57679"/>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2" name="Quoi?"/>
          <p:cNvSpPr/>
          <p:nvPr/>
        </p:nvSpPr>
        <p:spPr>
          <a:xfrm>
            <a:off x="6440546" y="7916412"/>
            <a:ext cx="2083953" cy="1270001"/>
          </a:xfrm>
          <a:prstGeom prst="roundRect">
            <a:avLst>
              <a:gd name="adj" fmla="val 15000"/>
            </a:avLst>
          </a:prstGeom>
          <a:solidFill>
            <a:srgbClr val="929292"/>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Quoi?</a:t>
            </a:r>
          </a:p>
        </p:txBody>
      </p:sp>
      <p:sp>
        <p:nvSpPr>
          <p:cNvPr id="243" name="Et quoi encore?"/>
          <p:cNvSpPr/>
          <p:nvPr/>
        </p:nvSpPr>
        <p:spPr>
          <a:xfrm>
            <a:off x="12507290" y="7916412"/>
            <a:ext cx="2083953" cy="1270001"/>
          </a:xfrm>
          <a:prstGeom prst="roundRect">
            <a:avLst>
              <a:gd name="adj" fmla="val 15000"/>
            </a:avLst>
          </a:prstGeom>
          <a:solidFill>
            <a:srgbClr val="929292"/>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Et quoi encore?</a:t>
            </a:r>
          </a:p>
        </p:txBody>
      </p:sp>
      <p:sp>
        <p:nvSpPr>
          <p:cNvPr id="244" name="Qu’est-ce qu’on fait?"/>
          <p:cNvSpPr/>
          <p:nvPr/>
        </p:nvSpPr>
        <p:spPr>
          <a:xfrm>
            <a:off x="18346222" y="7833937"/>
            <a:ext cx="2506147" cy="1434950"/>
          </a:xfrm>
          <a:prstGeom prst="roundRect">
            <a:avLst>
              <a:gd name="adj" fmla="val 15000"/>
            </a:avLst>
          </a:prstGeom>
          <a:solidFill>
            <a:srgbClr val="929292"/>
          </a:solidFill>
          <a:ln w="635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pPr/>
            <a:r>
              <a:t>Qu’est-ce qu’on fait?</a:t>
            </a:r>
          </a:p>
        </p:txBody>
      </p:sp>
      <p:sp>
        <p:nvSpPr>
          <p:cNvPr id="249" name="Ligne de connexion"/>
          <p:cNvSpPr/>
          <p:nvPr/>
        </p:nvSpPr>
        <p:spPr>
          <a:xfrm>
            <a:off x="7482522" y="8239524"/>
            <a:ext cx="4684223" cy="704878"/>
          </a:xfrm>
          <a:custGeom>
            <a:avLst/>
            <a:gdLst/>
            <a:ahLst/>
            <a:cxnLst>
              <a:cxn ang="0">
                <a:pos x="wd2" y="hd2"/>
              </a:cxn>
              <a:cxn ang="5400000">
                <a:pos x="wd2" y="hd2"/>
              </a:cxn>
              <a:cxn ang="10800000">
                <a:pos x="wd2" y="hd2"/>
              </a:cxn>
              <a:cxn ang="16200000">
                <a:pos x="wd2" y="hd2"/>
              </a:cxn>
            </a:cxnLst>
            <a:rect l="0" t="0" r="r" b="b"/>
            <a:pathLst>
              <a:path w="21600" h="16464" fill="norm" stroke="1" extrusionOk="0">
                <a:moveTo>
                  <a:pt x="21600" y="0"/>
                </a:moveTo>
                <a:cubicBezTo>
                  <a:pt x="14620" y="19172"/>
                  <a:pt x="7420" y="21600"/>
                  <a:pt x="0" y="7285"/>
                </a:cubicBezTo>
              </a:path>
            </a:pathLst>
          </a:custGeom>
          <a:ln w="25400">
            <a:solidFill>
              <a:srgbClr val="000000"/>
            </a:solidFill>
            <a:miter lim="400000"/>
          </a:ln>
        </p:spPr>
        <p:txBody>
          <a:bodyPr/>
          <a:lstStyle/>
          <a:p>
            <a:pPr/>
          </a:p>
        </p:txBody>
      </p:sp>
      <p:cxnSp>
        <p:nvCxnSpPr>
          <p:cNvPr id="246" name="Ligne de connexion"/>
          <p:cNvCxnSpPr>
            <a:stCxn id="244" idx="0"/>
            <a:endCxn id="242" idx="0"/>
          </p:cNvCxnSpPr>
          <p:nvPr/>
        </p:nvCxnSpPr>
        <p:spPr>
          <a:xfrm flipH="1" flipV="1">
            <a:off x="7482522" y="8551412"/>
            <a:ext cx="12116774" cy="1"/>
          </a:xfrm>
          <a:prstGeom prst="straightConnector1">
            <a:avLst/>
          </a:prstGeom>
          <a:ln w="190500">
            <a:solidFill>
              <a:srgbClr val="000000"/>
            </a:solidFill>
            <a:miter lim="400000"/>
            <a:tailEnd type="triangle"/>
          </a:ln>
        </p:spPr>
      </p:cxnSp>
      <p:sp>
        <p:nvSpPr>
          <p:cNvPr id="247" name="Approche interculturelle"/>
          <p:cNvSpPr/>
          <p:nvPr/>
        </p:nvSpPr>
        <p:spPr>
          <a:xfrm>
            <a:off x="15249903" y="1121594"/>
            <a:ext cx="4413525" cy="2061472"/>
          </a:xfrm>
          <a:prstGeom prst="wedgeEllipseCallout">
            <a:avLst>
              <a:gd name="adj1" fmla="val -72100"/>
              <a:gd name="adj2" fmla="val 159156"/>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r>
              <a:rPr>
                <a:solidFill>
                  <a:srgbClr val="FF2600"/>
                </a:solidFill>
              </a:rPr>
              <a:t>Approche</a:t>
            </a:r>
            <a:r>
              <a:t> </a:t>
            </a:r>
            <a:r>
              <a:rPr>
                <a:solidFill>
                  <a:srgbClr val="FF2600"/>
                </a:solidFill>
              </a:rPr>
              <a:t>interculturelle</a:t>
            </a:r>
          </a:p>
        </p:txBody>
      </p:sp>
      <p:graphicFrame>
        <p:nvGraphicFramePr>
          <p:cNvPr id="248" name="Tableau"/>
          <p:cNvGraphicFramePr/>
          <p:nvPr/>
        </p:nvGraphicFramePr>
        <p:xfrm>
          <a:off x="2682367" y="6294846"/>
          <a:ext cx="19062412" cy="37488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353818"/>
                <a:gridCol w="6354296"/>
                <a:gridCol w="6354296"/>
              </a:tblGrid>
              <a:tr h="3748856">
                <a:tc gridSpan="3">
                  <a:txBody>
                    <a:bodyPr/>
                    <a:lstStyle/>
                    <a:p>
                      <a:pPr algn="l" defTabSz="457200">
                        <a:lnSpc>
                          <a:spcPts val="3400"/>
                        </a:lnSpc>
                      </a:pPr>
                      <a:r>
                        <a:rPr sz="1466">
                          <a:latin typeface="Arial"/>
                          <a:ea typeface="Arial"/>
                          <a:cs typeface="Arial"/>
                          <a:sym typeface="Arial"/>
                        </a:rPr>
                        <a:t>                             
</a:t>
                      </a:r>
                    </a:p>
                  </a:txBody>
                  <a:tcPr marL="84666" marR="84666" marT="84666" marB="84666" anchor="t" anchorCtr="0" horzOverflow="overflow"/>
                </a:tc>
                <a:tc hMerge="1">
                  <a:tcPr/>
                </a:tc>
                <a:tc hMerge="1">
                  <a:tcPr/>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a pratique réflexive"/>
          <p:cNvSpPr txBox="1"/>
          <p:nvPr>
            <p:ph type="title"/>
          </p:nvPr>
        </p:nvSpPr>
        <p:spPr>
          <a:xfrm>
            <a:off x="1814929" y="2105993"/>
            <a:ext cx="21971001" cy="1433164"/>
          </a:xfrm>
          <a:prstGeom prst="rect">
            <a:avLst/>
          </a:prstGeom>
        </p:spPr>
        <p:txBody>
          <a:bodyPr/>
          <a:lstStyle>
            <a:lvl1pPr>
              <a:defRPr spc="-158" sz="7900"/>
            </a:lvl1pPr>
          </a:lstStyle>
          <a:p>
            <a:pPr/>
            <a:r>
              <a:t>La pratique réflexive</a:t>
            </a:r>
          </a:p>
        </p:txBody>
      </p:sp>
      <p:sp>
        <p:nvSpPr>
          <p:cNvPr id="252" name="Des moyens pour décrire, documenter et soutenir la réflexion"/>
          <p:cNvSpPr txBox="1"/>
          <p:nvPr>
            <p:ph type="body" idx="21"/>
          </p:nvPr>
        </p:nvSpPr>
        <p:spPr>
          <a:xfrm>
            <a:off x="2259551" y="3545025"/>
            <a:ext cx="12436372" cy="1086887"/>
          </a:xfrm>
          <a:prstGeom prst="rect">
            <a:avLst/>
          </a:prstGeom>
          <a:extLst>
            <a:ext uri="{C572A759-6A51-4108-AA02-DFA0A04FC94B}">
              <ma14:wrappingTextBoxFlag xmlns:ma14="http://schemas.microsoft.com/office/mac/drawingml/2011/main" val="1"/>
            </a:ext>
          </a:extLst>
        </p:spPr>
        <p:txBody>
          <a:bodyPr/>
          <a:lstStyle>
            <a:lvl1pPr defTabSz="511809">
              <a:defRPr sz="3286"/>
            </a:lvl1pPr>
          </a:lstStyle>
          <a:p>
            <a:pPr/>
            <a:r>
              <a:t>Des moyens pour décrire, documenter et soutenir la réflexion</a:t>
            </a:r>
          </a:p>
        </p:txBody>
      </p:sp>
      <p:sp>
        <p:nvSpPr>
          <p:cNvPr id="253" name="Journal réflexif (techniques textuelles, dialogue, narration, cartographie culturelle, carte conceptuelle, liste, dessin, blogue)…"/>
          <p:cNvSpPr txBox="1"/>
          <p:nvPr>
            <p:ph type="body" sz="half" idx="1"/>
          </p:nvPr>
        </p:nvSpPr>
        <p:spPr>
          <a:xfrm>
            <a:off x="3125394" y="5395160"/>
            <a:ext cx="12436371" cy="8256012"/>
          </a:xfrm>
          <a:prstGeom prst="rect">
            <a:avLst/>
          </a:prstGeom>
        </p:spPr>
        <p:txBody>
          <a:bodyPr/>
          <a:lstStyle/>
          <a:p>
            <a:pPr>
              <a:defRPr sz="3000"/>
            </a:pPr>
            <a:r>
              <a:t>Journal réflexif (techniques textuelles, dialogue, narration, cartographie culturelle, carte conceptuelle, liste, dessin, blogue)</a:t>
            </a:r>
          </a:p>
          <a:p>
            <a:pPr>
              <a:defRPr sz="3000"/>
            </a:pPr>
            <a:r>
              <a:t>En mode individuelle ou collectif ?</a:t>
            </a:r>
          </a:p>
          <a:p>
            <a:pPr>
              <a:defRPr sz="3000"/>
            </a:pPr>
            <a:r>
              <a:t>Conversation ou conception participative ?</a:t>
            </a:r>
          </a:p>
          <a:p>
            <a:pPr marL="0" indent="0">
              <a:buSzTx/>
              <a:buNone/>
              <a:defRPr sz="2000"/>
            </a:pPr>
            <a:r>
              <a:t>Source : Reale. M. (2017). Becoming a reflective librarian and teacher : Strategies for Mindful Academic Practice. (s.l.) : ALA. </a:t>
            </a:r>
          </a:p>
        </p:txBody>
      </p:sp>
      <p:sp>
        <p:nvSpPr>
          <p:cNvPr id="25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5" name="Image" descr="Image"/>
          <p:cNvPicPr>
            <a:picLocks noChangeAspect="1"/>
          </p:cNvPicPr>
          <p:nvPr/>
        </p:nvPicPr>
        <p:blipFill>
          <a:blip r:embed="rId2">
            <a:extLst/>
          </a:blip>
          <a:stretch>
            <a:fillRect/>
          </a:stretch>
        </p:blipFill>
        <p:spPr>
          <a:xfrm>
            <a:off x="17225759" y="3339602"/>
            <a:ext cx="4032006" cy="6041954"/>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Image" descr="Image"/>
          <p:cNvPicPr>
            <a:picLocks noChangeAspect="1"/>
          </p:cNvPicPr>
          <p:nvPr>
            <p:ph type="pic" idx="21"/>
          </p:nvPr>
        </p:nvPicPr>
        <p:blipFill>
          <a:blip r:embed="rId2">
            <a:alphaModFix amt="18186"/>
            <a:extLst/>
          </a:blip>
          <a:srcRect l="4929" t="25528" r="4929" b="11091"/>
          <a:stretch>
            <a:fillRect/>
          </a:stretch>
        </p:blipFill>
        <p:spPr>
          <a:xfrm>
            <a:off x="0" y="0"/>
            <a:ext cx="24384000" cy="13716000"/>
          </a:xfrm>
          <a:prstGeom prst="rect">
            <a:avLst/>
          </a:prstGeom>
        </p:spPr>
      </p:pic>
      <p:sp>
        <p:nvSpPr>
          <p:cNvPr id="258" name="Équité…"/>
          <p:cNvSpPr txBox="1"/>
          <p:nvPr/>
        </p:nvSpPr>
        <p:spPr>
          <a:xfrm>
            <a:off x="1343143" y="3528951"/>
            <a:ext cx="5530597" cy="66580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6000">
                <a:solidFill>
                  <a:srgbClr val="000000"/>
                </a:solidFill>
              </a:defRPr>
            </a:pPr>
            <a:r>
              <a:t>Équité</a:t>
            </a:r>
          </a:p>
          <a:p>
            <a:pPr algn="l">
              <a:defRPr b="1" sz="6000">
                <a:solidFill>
                  <a:srgbClr val="000000"/>
                </a:solidFill>
              </a:defRPr>
            </a:pPr>
          </a:p>
          <a:p>
            <a:pPr algn="l">
              <a:defRPr b="1" sz="6000">
                <a:solidFill>
                  <a:srgbClr val="000000"/>
                </a:solidFill>
              </a:defRPr>
            </a:pPr>
            <a:r>
              <a:t>Diversité</a:t>
            </a:r>
          </a:p>
          <a:p>
            <a:pPr algn="l">
              <a:defRPr b="1" sz="6000">
                <a:solidFill>
                  <a:srgbClr val="000000"/>
                </a:solidFill>
              </a:defRPr>
            </a:pPr>
          </a:p>
          <a:p>
            <a:pPr algn="l">
              <a:defRPr b="1" sz="6000">
                <a:solidFill>
                  <a:srgbClr val="000000"/>
                </a:solidFill>
              </a:defRPr>
            </a:pPr>
            <a:r>
              <a:t>Inclusion</a:t>
            </a:r>
          </a:p>
          <a:p>
            <a:pPr algn="l">
              <a:defRPr b="1" sz="6000">
                <a:solidFill>
                  <a:srgbClr val="000000"/>
                </a:solidFill>
              </a:defRPr>
            </a:pPr>
          </a:p>
          <a:p>
            <a:pPr algn="l">
              <a:defRPr b="1" sz="6000">
                <a:solidFill>
                  <a:srgbClr val="000000"/>
                </a:solidFill>
              </a:defRPr>
            </a:pPr>
            <a:r>
              <a:t>Justice sociale</a:t>
            </a:r>
          </a:p>
        </p:txBody>
      </p:sp>
      <p:sp>
        <p:nvSpPr>
          <p:cNvPr id="259" name="EDIJS"/>
          <p:cNvSpPr txBox="1"/>
          <p:nvPr/>
        </p:nvSpPr>
        <p:spPr>
          <a:xfrm>
            <a:off x="15871699" y="3797734"/>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0" name="EDIJS"/>
          <p:cNvSpPr txBox="1"/>
          <p:nvPr/>
        </p:nvSpPr>
        <p:spPr>
          <a:xfrm>
            <a:off x="10593033" y="3175897"/>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1" name="EDIJS"/>
          <p:cNvSpPr txBox="1"/>
          <p:nvPr/>
        </p:nvSpPr>
        <p:spPr>
          <a:xfrm>
            <a:off x="17449570" y="7832726"/>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2" name="EDIJS"/>
          <p:cNvSpPr txBox="1"/>
          <p:nvPr/>
        </p:nvSpPr>
        <p:spPr>
          <a:xfrm>
            <a:off x="13681985" y="5586216"/>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3" name="EDIJS"/>
          <p:cNvSpPr txBox="1"/>
          <p:nvPr/>
        </p:nvSpPr>
        <p:spPr>
          <a:xfrm>
            <a:off x="10078207" y="10172841"/>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4" name="EDIJS"/>
          <p:cNvSpPr txBox="1"/>
          <p:nvPr/>
        </p:nvSpPr>
        <p:spPr>
          <a:xfrm>
            <a:off x="21451167" y="1561217"/>
            <a:ext cx="1158622" cy="548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5" name="EDIJS"/>
          <p:cNvSpPr txBox="1"/>
          <p:nvPr/>
        </p:nvSpPr>
        <p:spPr>
          <a:xfrm>
            <a:off x="6661639" y="12138538"/>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
        <p:nvSpPr>
          <p:cNvPr id="266" name="EDIJS"/>
          <p:cNvSpPr txBox="1"/>
          <p:nvPr/>
        </p:nvSpPr>
        <p:spPr>
          <a:xfrm>
            <a:off x="3529130" y="2239851"/>
            <a:ext cx="115862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EDIJS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Capture d’écran, le 2021-06-12 à 09.30.58.png" descr="Capture d’écran, le 2021-06-12 à 09.30.58.png"/>
          <p:cNvPicPr>
            <a:picLocks noChangeAspect="1"/>
          </p:cNvPicPr>
          <p:nvPr/>
        </p:nvPicPr>
        <p:blipFill>
          <a:blip r:embed="rId2">
            <a:extLst/>
          </a:blip>
          <a:stretch>
            <a:fillRect/>
          </a:stretch>
        </p:blipFill>
        <p:spPr>
          <a:xfrm>
            <a:off x="4918117" y="1276032"/>
            <a:ext cx="17613633" cy="11163936"/>
          </a:xfrm>
          <a:prstGeom prst="rect">
            <a:avLst/>
          </a:prstGeom>
          <a:ln w="12700">
            <a:miter lim="400000"/>
          </a:ln>
        </p:spPr>
      </p:pic>
      <p:sp>
        <p:nvSpPr>
          <p:cNvPr id="269" name="Cadran…"/>
          <p:cNvSpPr txBox="1"/>
          <p:nvPr/>
        </p:nvSpPr>
        <p:spPr>
          <a:xfrm>
            <a:off x="622461" y="2360531"/>
            <a:ext cx="3854349" cy="36406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4600">
                <a:solidFill>
                  <a:srgbClr val="000000"/>
                </a:solidFill>
              </a:defRPr>
            </a:pPr>
            <a:r>
              <a:t>Cadran </a:t>
            </a:r>
          </a:p>
          <a:p>
            <a:pPr algn="l">
              <a:defRPr b="1" sz="4600">
                <a:solidFill>
                  <a:srgbClr val="000000"/>
                </a:solidFill>
              </a:defRPr>
            </a:pPr>
            <a:r>
              <a:t>des espaces </a:t>
            </a:r>
          </a:p>
          <a:p>
            <a:pPr algn="l">
              <a:defRPr b="1" sz="4600">
                <a:solidFill>
                  <a:srgbClr val="000000"/>
                </a:solidFill>
              </a:defRPr>
            </a:pPr>
            <a:r>
              <a:t>troisième lieu</a:t>
            </a:r>
          </a:p>
          <a:p>
            <a:pPr algn="l">
              <a:defRPr b="1" sz="4600">
                <a:solidFill>
                  <a:srgbClr val="000000"/>
                </a:solidFill>
              </a:defRPr>
            </a:pPr>
            <a:r>
              <a:t>en </a:t>
            </a:r>
          </a:p>
          <a:p>
            <a:pPr algn="l">
              <a:defRPr b="1" sz="4600">
                <a:solidFill>
                  <a:srgbClr val="000000"/>
                </a:solidFill>
              </a:defRPr>
            </a:pPr>
            <a:r>
              <a:t>bibliothèque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Bob White &amp; Marie D. Martel (2021) An Intercultural Framework for Theory and Practice…"/>
          <p:cNvSpPr txBox="1"/>
          <p:nvPr/>
        </p:nvSpPr>
        <p:spPr>
          <a:xfrm>
            <a:off x="2689245" y="3871358"/>
            <a:ext cx="18960915"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800">
                <a:solidFill>
                  <a:srgbClr val="333333"/>
                </a:solidFill>
                <a:latin typeface="Helvetica"/>
                <a:ea typeface="Helvetica"/>
                <a:cs typeface="Helvetica"/>
                <a:sym typeface="Helvetica"/>
              </a:defRPr>
            </a:pPr>
            <a:r>
              <a:t>Bob White &amp; Marie D. Martel (2021) An Intercultural Framework for Theory and Practice </a:t>
            </a:r>
          </a:p>
          <a:p>
            <a:pPr algn="l" defTabSz="457200">
              <a:defRPr sz="3800">
                <a:solidFill>
                  <a:srgbClr val="333333"/>
                </a:solidFill>
                <a:latin typeface="Helvetica"/>
                <a:ea typeface="Helvetica"/>
                <a:cs typeface="Helvetica"/>
                <a:sym typeface="Helvetica"/>
              </a:defRPr>
            </a:pPr>
            <a:r>
              <a:t>in Third Place Libraries, Public Library Quarterly, DOI: </a:t>
            </a:r>
            <a:r>
              <a:rPr u="sng">
                <a:hlinkClick r:id="rId2" invalidUrl="" action="" tgtFrame="" tooltip="" history="1" highlightClick="0" endSnd="0"/>
              </a:rPr>
              <a:t>10.1080/01616846.2021.1918968</a:t>
            </a:r>
          </a:p>
        </p:txBody>
      </p:sp>
      <p:sp>
        <p:nvSpPr>
          <p:cNvPr id="272" name="Merci…"/>
          <p:cNvSpPr txBox="1"/>
          <p:nvPr>
            <p:ph type="body" sz="half" idx="1"/>
          </p:nvPr>
        </p:nvSpPr>
        <p:spPr>
          <a:xfrm>
            <a:off x="1206499" y="5763285"/>
            <a:ext cx="21971001" cy="4478082"/>
          </a:xfrm>
          <a:prstGeom prst="rect">
            <a:avLst/>
          </a:prstGeom>
        </p:spPr>
        <p:txBody>
          <a:bodyPr/>
          <a:lstStyle/>
          <a:p>
            <a:pPr>
              <a:defRPr spc="-112" sz="5600"/>
            </a:pPr>
            <a:r>
              <a:t>Merci</a:t>
            </a:r>
          </a:p>
          <a:p>
            <a:pPr>
              <a:defRPr spc="-112" sz="5600"/>
            </a:pPr>
            <a:r>
              <a:t>marie.martel.1@umontreal.ca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1"/>
          <p:cNvSpPr txBox="1"/>
          <p:nvPr>
            <p:ph type="body" idx="1"/>
          </p:nvPr>
        </p:nvSpPr>
        <p:spPr>
          <a:prstGeom prst="rect">
            <a:avLst/>
          </a:prstGeom>
        </p:spPr>
        <p:txBody>
          <a:bodyPr/>
          <a:lstStyle/>
          <a:p>
            <a:pPr/>
            <a:r>
              <a:t>1</a:t>
            </a:r>
          </a:p>
        </p:txBody>
      </p:sp>
      <p:sp>
        <p:nvSpPr>
          <p:cNvPr id="188" name="« The New Third Places »"/>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The New Third Places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Image" descr="Image"/>
          <p:cNvPicPr>
            <a:picLocks noChangeAspect="1"/>
          </p:cNvPicPr>
          <p:nvPr>
            <p:ph type="pic" idx="21"/>
          </p:nvPr>
        </p:nvPicPr>
        <p:blipFill>
          <a:blip r:embed="rId2">
            <a:alphaModFix amt="24256"/>
            <a:extLst/>
          </a:blip>
          <a:srcRect l="4929" t="25528" r="4929" b="11091"/>
          <a:stretch>
            <a:fillRect/>
          </a:stretch>
        </p:blipFill>
        <p:spPr>
          <a:xfrm>
            <a:off x="0" y="0"/>
            <a:ext cx="24384000" cy="13716000"/>
          </a:xfrm>
          <a:prstGeom prst="rect">
            <a:avLst/>
          </a:prstGeom>
        </p:spPr>
      </p:pic>
      <p:sp>
        <p:nvSpPr>
          <p:cNvPr id="191" name="« New Third Places » ?"/>
          <p:cNvSpPr txBox="1"/>
          <p:nvPr/>
        </p:nvSpPr>
        <p:spPr>
          <a:xfrm>
            <a:off x="826713" y="5927187"/>
            <a:ext cx="9224697" cy="31252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6600">
                <a:solidFill>
                  <a:srgbClr val="000000"/>
                </a:solidFill>
              </a:defRPr>
            </a:pPr>
          </a:p>
          <a:p>
            <a:pPr>
              <a:defRPr b="1" sz="6600">
                <a:solidFill>
                  <a:srgbClr val="000000"/>
                </a:solidFill>
              </a:defRPr>
            </a:pPr>
            <a:r>
              <a:t>« New Third Places » ? </a:t>
            </a:r>
          </a:p>
        </p:txBody>
      </p:sp>
      <p:sp>
        <p:nvSpPr>
          <p:cNvPr id="192" name="Nouvelle diversité = superdiversité"/>
          <p:cNvSpPr txBox="1"/>
          <p:nvPr/>
        </p:nvSpPr>
        <p:spPr>
          <a:xfrm>
            <a:off x="2535227" y="8818714"/>
            <a:ext cx="9692260" cy="7958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600">
                <a:solidFill>
                  <a:srgbClr val="000000"/>
                </a:solidFill>
              </a:defRPr>
            </a:lvl1pPr>
          </a:lstStyle>
          <a:p>
            <a:pPr>
              <a:defRPr sz="2400"/>
            </a:pPr>
            <a:r>
              <a:rPr sz="4600"/>
              <a:t>Nouvelle diversité = superdiversité</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ource : Robert Putnam, (2003), Better Together, p. 49-51"/>
          <p:cNvSpPr txBox="1"/>
          <p:nvPr>
            <p:ph type="body" idx="21"/>
          </p:nvPr>
        </p:nvSpPr>
        <p:spPr>
          <a:xfrm>
            <a:off x="2593833" y="10672236"/>
            <a:ext cx="20200052" cy="636979"/>
          </a:xfrm>
          <a:prstGeom prst="rect">
            <a:avLst/>
          </a:prstGeom>
          <a:extLst>
            <a:ext uri="{C572A759-6A51-4108-AA02-DFA0A04FC94B}">
              <ma14:wrappingTextBoxFlag xmlns:ma14="http://schemas.microsoft.com/office/mac/drawingml/2011/main" val="1"/>
            </a:ext>
          </a:extLst>
        </p:spPr>
        <p:txBody>
          <a:bodyPr>
            <a:noAutofit/>
          </a:bodyPr>
          <a:lstStyle/>
          <a:p>
            <a:pPr>
              <a:defRPr b="0" sz="2800"/>
            </a:pPr>
            <a:r>
              <a:t>Source : Robert Putnam, (2003), </a:t>
            </a:r>
            <a:r>
              <a:rPr i="1"/>
              <a:t>Better Together</a:t>
            </a:r>
            <a:r>
              <a:t>, p. 49-51</a:t>
            </a:r>
          </a:p>
        </p:txBody>
      </p:sp>
      <p:sp>
        <p:nvSpPr>
          <p:cNvPr id="195" name="« Les gens vont peut-être à la bibliothèque pour chercher principalement des informations, mais ils se retrouvent… C'est l'occasion de se rencontrer et d'échanger. C'est un endroit où l'on peut découvrir ce qui se passe dans le quartier. Certes, la bibli"/>
          <p:cNvSpPr txBox="1"/>
          <p:nvPr>
            <p:ph type="body" sz="half" idx="1"/>
          </p:nvPr>
        </p:nvSpPr>
        <p:spPr>
          <a:prstGeom prst="rect">
            <a:avLst/>
          </a:prstGeom>
        </p:spPr>
        <p:txBody>
          <a:bodyPr/>
          <a:lstStyle>
            <a:lvl1pPr marL="255569" indent="-187960" defTabSz="975335">
              <a:defRPr spc="-68" sz="3400"/>
            </a:lvl1pPr>
          </a:lstStyle>
          <a:p>
            <a:pPr/>
            <a:r>
              <a:t>« Les gens vont peut-être à la bibliothèque pour chercher principalement des informations, mais ils se retrouvent… C'est l'occasion de se rencontrer et d'échanger. C'est un endroit où l'on peut découvrir ce qui se passe dans le quartier. Certes, la bibliothèque n'est pas un lieu aussi purement social que le café ou la taverne, [mais] elle peut être plus utile que le troisième lieu idéal […] la CPL [Chicago Public Library] a fait de ses antennes de quartier des lieux de rencontre pour la communauté. Se taire avec les yeux sur un livre ne représente plus ce qui se passe dans la bibliothèque. Et, comme d'autres tiers lieux, ces succursales de quartier reflètent leurs communautés, montrant aux résidents qui ils sont ». ssonjtsont .collectivement.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Image" descr="Image"/>
          <p:cNvPicPr>
            <a:picLocks noChangeAspect="1"/>
          </p:cNvPicPr>
          <p:nvPr>
            <p:ph type="pic" idx="21"/>
          </p:nvPr>
        </p:nvPicPr>
        <p:blipFill>
          <a:blip r:embed="rId2">
            <a:alphaModFix amt="22594"/>
            <a:extLst/>
          </a:blip>
          <a:srcRect l="4929" t="25528" r="4929" b="11091"/>
          <a:stretch>
            <a:fillRect/>
          </a:stretch>
        </p:blipFill>
        <p:spPr>
          <a:xfrm>
            <a:off x="0" y="0"/>
            <a:ext cx="24384000" cy="13716000"/>
          </a:xfrm>
          <a:prstGeom prst="rect">
            <a:avLst/>
          </a:prstGeom>
        </p:spPr>
      </p:pic>
      <p:sp>
        <p:nvSpPr>
          <p:cNvPr id="198" name="Le troisième lieu est une réponse au problème de la distance sociale,…"/>
          <p:cNvSpPr txBox="1"/>
          <p:nvPr/>
        </p:nvSpPr>
        <p:spPr>
          <a:xfrm>
            <a:off x="2135175" y="4824731"/>
            <a:ext cx="20113651" cy="40636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200"/>
            </a:pPr>
            <a:r>
              <a:rPr b="1">
                <a:solidFill>
                  <a:srgbClr val="000000"/>
                </a:solidFill>
              </a:rPr>
              <a:t>Le </a:t>
            </a:r>
            <a:r>
              <a:rPr b="1" sz="6200">
                <a:solidFill>
                  <a:srgbClr val="000000"/>
                </a:solidFill>
              </a:rPr>
              <a:t>troisième lieu</a:t>
            </a:r>
            <a:r>
              <a:rPr b="1">
                <a:solidFill>
                  <a:srgbClr val="000000"/>
                </a:solidFill>
              </a:rPr>
              <a:t> est une réponse au problème de la distance sociale, </a:t>
            </a:r>
            <a:endParaRPr b="1">
              <a:solidFill>
                <a:srgbClr val="000000"/>
              </a:solidFill>
            </a:endParaRPr>
          </a:p>
          <a:p>
            <a:pPr>
              <a:defRPr sz="4200"/>
            </a:pPr>
            <a:r>
              <a:rPr b="1">
                <a:solidFill>
                  <a:srgbClr val="000000"/>
                </a:solidFill>
              </a:rPr>
              <a:t>un dispositif socio-spatial supportant la possibilité </a:t>
            </a:r>
            <a:endParaRPr b="1">
              <a:solidFill>
                <a:srgbClr val="000000"/>
              </a:solidFill>
            </a:endParaRPr>
          </a:p>
          <a:p>
            <a:pPr>
              <a:defRPr sz="4200"/>
            </a:pPr>
            <a:r>
              <a:rPr b="1">
                <a:solidFill>
                  <a:srgbClr val="000000"/>
                </a:solidFill>
              </a:rPr>
              <a:t>d’</a:t>
            </a:r>
            <a:r>
              <a:rPr b="1" sz="8500">
                <a:solidFill>
                  <a:srgbClr val="000000"/>
                </a:solidFill>
              </a:rPr>
              <a:t>interactions significatives </a:t>
            </a:r>
            <a:r>
              <a:rPr b="1">
                <a:solidFill>
                  <a:srgbClr val="000000"/>
                </a:solidFill>
              </a:rPr>
              <a:t>et des rapprochements </a:t>
            </a:r>
            <a:endParaRPr b="1">
              <a:solidFill>
                <a:srgbClr val="000000"/>
              </a:solidFill>
            </a:endParaRPr>
          </a:p>
          <a:p>
            <a:pPr>
              <a:defRPr sz="4200"/>
            </a:pPr>
            <a:r>
              <a:rPr b="1">
                <a:solidFill>
                  <a:srgbClr val="000000"/>
                </a:solidFill>
              </a:rPr>
              <a:t>en contexte de </a:t>
            </a:r>
            <a:r>
              <a:rPr b="1" sz="7000">
                <a:solidFill>
                  <a:srgbClr val="000000"/>
                </a:solidFill>
              </a:rPr>
              <a:t>diversité</a:t>
            </a:r>
            <a:r>
              <a:rPr b="1">
                <a:solidFill>
                  <a:srgbClr val="000000"/>
                </a:solidFill>
              </a:rPr>
              <a:t>. </a:t>
            </a: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2"/>
          <p:cNvSpPr txBox="1"/>
          <p:nvPr>
            <p:ph type="body" idx="1"/>
          </p:nvPr>
        </p:nvSpPr>
        <p:spPr>
          <a:prstGeom prst="rect">
            <a:avLst/>
          </a:prstGeom>
        </p:spPr>
        <p:txBody>
          <a:bodyPr/>
          <a:lstStyle/>
          <a:p>
            <a:pPr/>
            <a:r>
              <a:t>2</a:t>
            </a:r>
          </a:p>
        </p:txBody>
      </p:sp>
      <p:sp>
        <p:nvSpPr>
          <p:cNvPr id="201" name="Le troisième lieu et l’approche interculturel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Le troisième lieu et l’approche interculturelle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L’approche interculturelle"/>
          <p:cNvSpPr txBox="1"/>
          <p:nvPr>
            <p:ph type="title"/>
          </p:nvPr>
        </p:nvSpPr>
        <p:spPr>
          <a:xfrm>
            <a:off x="1042691" y="1077359"/>
            <a:ext cx="6799742" cy="1433164"/>
          </a:xfrm>
          <a:prstGeom prst="rect">
            <a:avLst/>
          </a:prstGeom>
        </p:spPr>
        <p:txBody>
          <a:bodyPr/>
          <a:lstStyle>
            <a:lvl1pPr defTabSz="1365469">
              <a:defRPr spc="-95" sz="4760"/>
            </a:lvl1pPr>
          </a:lstStyle>
          <a:p>
            <a:pPr/>
            <a:r>
              <a:t>L’approche interculturelle</a:t>
            </a:r>
          </a:p>
        </p:txBody>
      </p:sp>
      <p:sp>
        <p:nvSpPr>
          <p:cNvPr id="204" name="Un modèle dynamique d’apprentissage pour…"/>
          <p:cNvSpPr txBox="1"/>
          <p:nvPr>
            <p:ph type="body" idx="21"/>
          </p:nvPr>
        </p:nvSpPr>
        <p:spPr>
          <a:xfrm>
            <a:off x="1042691" y="2911189"/>
            <a:ext cx="5200420" cy="2015998"/>
          </a:xfrm>
          <a:prstGeom prst="rect">
            <a:avLst/>
          </a:prstGeom>
          <a:extLst>
            <a:ext uri="{C572A759-6A51-4108-AA02-DFA0A04FC94B}">
              <ma14:wrappingTextBoxFlag xmlns:ma14="http://schemas.microsoft.com/office/mac/drawingml/2011/main" val="1"/>
            </a:ext>
          </a:extLst>
        </p:spPr>
        <p:txBody>
          <a:bodyPr/>
          <a:lstStyle/>
          <a:p>
            <a:pPr defTabSz="470534">
              <a:defRPr sz="3078"/>
            </a:pPr>
            <a:r>
              <a:t>Un modèle dynamique d’apprentissage pour </a:t>
            </a:r>
          </a:p>
          <a:p>
            <a:pPr defTabSz="470534">
              <a:defRPr sz="3078"/>
            </a:pPr>
            <a:r>
              <a:t>créer des interactions significatives, i.e. du sens.</a:t>
            </a:r>
          </a:p>
        </p:txBody>
      </p:sp>
      <p:sp>
        <p:nvSpPr>
          <p:cNvPr id="205" name="Réponse émotionnelle…"/>
          <p:cNvSpPr txBox="1"/>
          <p:nvPr>
            <p:ph type="body" sz="quarter" idx="1"/>
          </p:nvPr>
        </p:nvSpPr>
        <p:spPr>
          <a:xfrm>
            <a:off x="1076056" y="6421795"/>
            <a:ext cx="4701774" cy="5173092"/>
          </a:xfrm>
          <a:prstGeom prst="rect">
            <a:avLst/>
          </a:prstGeom>
        </p:spPr>
        <p:txBody>
          <a:bodyPr/>
          <a:lstStyle/>
          <a:p>
            <a:pPr marL="228600" indent="-228600">
              <a:buSzPct val="100000"/>
              <a:buAutoNum type="arabicPeriod" startAt="1"/>
              <a:defRPr b="1" sz="2600"/>
            </a:pPr>
            <a:r>
              <a:t> Réponse émotionnelle</a:t>
            </a:r>
          </a:p>
          <a:p>
            <a:pPr marL="228600" indent="-228600">
              <a:buSzPct val="100000"/>
              <a:buAutoNum type="arabicPeriod" startAt="1"/>
              <a:defRPr b="1" sz="2600"/>
            </a:pPr>
            <a:r>
              <a:t> Explicitation</a:t>
            </a:r>
          </a:p>
          <a:p>
            <a:pPr lvl="1" marL="1219199" indent="-609599">
              <a:defRPr sz="2600"/>
            </a:pPr>
            <a:r>
              <a:t> Soi (centration)</a:t>
            </a:r>
          </a:p>
          <a:p>
            <a:pPr lvl="1" marL="1219199" indent="-609599">
              <a:defRPr sz="2600"/>
            </a:pPr>
            <a:r>
              <a:t> L’Autre (décentration)</a:t>
            </a:r>
          </a:p>
          <a:p>
            <a:pPr marL="228600" indent="-228600">
              <a:buSzPct val="100000"/>
              <a:buAutoNum type="arabicPeriod" startAt="1"/>
              <a:defRPr b="1" sz="2600"/>
            </a:pPr>
            <a:r>
              <a:t> Médiation - négociation</a:t>
            </a:r>
          </a:p>
        </p:txBody>
      </p:sp>
      <p:grpSp>
        <p:nvGrpSpPr>
          <p:cNvPr id="208" name="IMG-2012.JPG"/>
          <p:cNvGrpSpPr/>
          <p:nvPr/>
        </p:nvGrpSpPr>
        <p:grpSpPr>
          <a:xfrm>
            <a:off x="6322020" y="-86147"/>
            <a:ext cx="18488195" cy="14005848"/>
            <a:chOff x="0" y="0"/>
            <a:chExt cx="18488193" cy="14005847"/>
          </a:xfrm>
        </p:grpSpPr>
        <p:pic>
          <p:nvPicPr>
            <p:cNvPr id="207" name="IMG-2012.JPG" descr="IMG-2012.JPG"/>
            <p:cNvPicPr>
              <a:picLocks noChangeAspect="1"/>
            </p:cNvPicPr>
            <p:nvPr/>
          </p:nvPicPr>
          <p:blipFill>
            <a:blip r:embed="rId2">
              <a:extLst/>
            </a:blip>
            <a:stretch>
              <a:fillRect/>
            </a:stretch>
          </p:blipFill>
          <p:spPr>
            <a:xfrm>
              <a:off x="126999" y="88900"/>
              <a:ext cx="18234195" cy="13675648"/>
            </a:xfrm>
            <a:prstGeom prst="rect">
              <a:avLst/>
            </a:prstGeom>
            <a:ln>
              <a:noFill/>
            </a:ln>
            <a:effectLst/>
          </p:spPr>
        </p:pic>
        <p:pic>
          <p:nvPicPr>
            <p:cNvPr id="206" name="IMG-2012.JPG" descr="IMG-2012.JPG"/>
            <p:cNvPicPr>
              <a:picLocks noChangeAspect="0"/>
            </p:cNvPicPr>
            <p:nvPr/>
          </p:nvPicPr>
          <p:blipFill>
            <a:blip r:embed="rId3">
              <a:extLst/>
            </a:blip>
            <a:stretch>
              <a:fillRect/>
            </a:stretch>
          </p:blipFill>
          <p:spPr>
            <a:xfrm>
              <a:off x="-1" y="0"/>
              <a:ext cx="18488195" cy="14005848"/>
            </a:xfrm>
            <a:prstGeom prst="rect">
              <a:avLst/>
            </a:prstGeom>
            <a:effectLst/>
          </p:spPr>
        </p:pic>
      </p:grpSp>
      <p:grpSp>
        <p:nvGrpSpPr>
          <p:cNvPr id="211" name="IMG-2010.JPG"/>
          <p:cNvGrpSpPr/>
          <p:nvPr/>
        </p:nvGrpSpPr>
        <p:grpSpPr>
          <a:xfrm>
            <a:off x="7201828" y="3510979"/>
            <a:ext cx="12039645" cy="9169434"/>
            <a:chOff x="0" y="0"/>
            <a:chExt cx="12039643" cy="9169432"/>
          </a:xfrm>
        </p:grpSpPr>
        <p:pic>
          <p:nvPicPr>
            <p:cNvPr id="210" name="IMG-2010.JPG" descr="IMG-2010.JPG"/>
            <p:cNvPicPr>
              <a:picLocks noChangeAspect="1"/>
            </p:cNvPicPr>
            <p:nvPr/>
          </p:nvPicPr>
          <p:blipFill>
            <a:blip r:embed="rId4">
              <a:extLst/>
            </a:blip>
            <a:stretch>
              <a:fillRect/>
            </a:stretch>
          </p:blipFill>
          <p:spPr>
            <a:xfrm>
              <a:off x="127000" y="88900"/>
              <a:ext cx="11785644" cy="8839233"/>
            </a:xfrm>
            <a:prstGeom prst="rect">
              <a:avLst/>
            </a:prstGeom>
            <a:ln>
              <a:noFill/>
            </a:ln>
            <a:effectLst/>
          </p:spPr>
        </p:pic>
        <p:pic>
          <p:nvPicPr>
            <p:cNvPr id="209" name="IMG-2010.JPG" descr="IMG-2010.JPG"/>
            <p:cNvPicPr>
              <a:picLocks noChangeAspect="0"/>
            </p:cNvPicPr>
            <p:nvPr/>
          </p:nvPicPr>
          <p:blipFill>
            <a:blip r:embed="rId5">
              <a:extLst/>
            </a:blip>
            <a:stretch>
              <a:fillRect/>
            </a:stretch>
          </p:blipFill>
          <p:spPr>
            <a:xfrm>
              <a:off x="0" y="0"/>
              <a:ext cx="12039644" cy="9169433"/>
            </a:xfrm>
            <a:prstGeom prst="rect">
              <a:avLst/>
            </a:prstGeom>
            <a:effectLst/>
          </p:spPr>
        </p:pic>
      </p:grpSp>
      <p:sp>
        <p:nvSpPr>
          <p:cNvPr id="212" name="Flèche"/>
          <p:cNvSpPr/>
          <p:nvPr/>
        </p:nvSpPr>
        <p:spPr>
          <a:xfrm rot="5400000">
            <a:off x="2654455" y="5245087"/>
            <a:ext cx="822923" cy="988456"/>
          </a:xfrm>
          <a:prstGeom prst="rightArrow">
            <a:avLst>
              <a:gd name="adj1" fmla="val 32000"/>
              <a:gd name="adj2" fmla="val 76874"/>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 L’approche interculturelle constitue un modèle théorique, éventuellement méthodologique, qui décrit une démarche visant à créer des savoirs interculturels, et partant du sens, permettant de réduire la distance sociale et le malaise en contexte de diver"/>
          <p:cNvSpPr txBox="1"/>
          <p:nvPr>
            <p:ph type="body" sz="half" idx="1"/>
          </p:nvPr>
        </p:nvSpPr>
        <p:spPr>
          <a:prstGeom prst="rect">
            <a:avLst/>
          </a:prstGeom>
        </p:spPr>
        <p:txBody>
          <a:bodyPr/>
          <a:lstStyle>
            <a:lvl1pPr marL="402521" indent="-296036" defTabSz="1536153">
              <a:defRPr spc="-107" sz="5355"/>
            </a:lvl1pPr>
          </a:lstStyle>
          <a:p>
            <a:pPr/>
            <a:r>
              <a:t>« L’approche interculturelle constitue un modèle théorique, éventuellement méthodologique, qui décrit une démarche visant à créer des savoirs interculturels, et partant du sens, permettant de réduire la distance sociale et le malaise en contexte de diversité.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3"/>
          <p:cNvSpPr txBox="1"/>
          <p:nvPr>
            <p:ph type="body" idx="1"/>
          </p:nvPr>
        </p:nvSpPr>
        <p:spPr>
          <a:prstGeom prst="rect">
            <a:avLst/>
          </a:prstGeom>
        </p:spPr>
        <p:txBody>
          <a:bodyPr/>
          <a:lstStyle/>
          <a:p>
            <a:pPr/>
            <a:r>
              <a:t>3</a:t>
            </a:r>
          </a:p>
        </p:txBody>
      </p:sp>
      <p:sp>
        <p:nvSpPr>
          <p:cNvPr id="217" name="Le troisième lieu comme espace [de réflexivité] interculturelle et critiqu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751205">
              <a:defRPr sz="5005"/>
            </a:lvl1pPr>
          </a:lstStyle>
          <a:p>
            <a:pPr/>
            <a:r>
              <a:t>Le troisième lieu comme espace [de réflexivité] interculturelle et critique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