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>
      <a:defRPr lang="fr-FR"/>
    </a:defPPr>
    <a:lvl1pPr marL="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9" d="100"/>
          <a:sy n="129" d="100"/>
        </p:scale>
        <p:origin x="-468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1530" y="297641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7193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92038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72546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11530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192038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72546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11530" y="315764"/>
            <a:ext cx="8519720" cy="38518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7193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11530" y="297641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7193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192038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72546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11530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192038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72546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311530" y="315764"/>
            <a:ext cx="8519720" cy="38518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7193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11530" y="297641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7193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192038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72546" y="122485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311530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192038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72546" y="2976410"/>
            <a:ext cx="274303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11530" y="315764"/>
            <a:ext cx="8519720" cy="38518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33532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7193" y="297641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7193" y="1224850"/>
            <a:ext cx="4157323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11530" y="2976410"/>
            <a:ext cx="8519720" cy="15993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2743683" y="756266"/>
            <a:ext cx="1081538" cy="1124603"/>
          </a:xfrm>
          <a:custGeom>
            <a:avLst/>
            <a:gdLst/>
            <a:ahLst/>
            <a:cxnLst/>
            <a:rect l="l" t="t" r="r" b="b"/>
            <a:pathLst>
              <a:path w="43265" h="44998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chemeClr val="l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 rot="10800000">
            <a:off x="5318212" y="3266377"/>
            <a:ext cx="1081538" cy="1124603"/>
          </a:xfrm>
          <a:custGeom>
            <a:avLst/>
            <a:gdLst/>
            <a:ahLst/>
            <a:cxnLst/>
            <a:rect l="l" t="t" r="r" b="b"/>
            <a:pathLst>
              <a:path w="43265" h="44998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440">
            <a:solidFill>
              <a:schemeClr val="l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044436" y="1443959"/>
            <a:ext cx="3053907" cy="1536696"/>
          </a:xfrm>
          <a:prstGeom prst="rect">
            <a:avLst/>
          </a:prstGeom>
        </p:spPr>
        <p:txBody>
          <a:bodyPr lIns="82936" tIns="82936" rIns="82936" bIns="82936" anchor="b">
            <a:normAutofit fontScale="49000"/>
          </a:bodyPr>
          <a:lstStyle/>
          <a:p>
            <a:pPr algn="ctr"/>
            <a:r>
              <a:rPr lang="fr-FR" sz="3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472044" y="4662335"/>
            <a:ext cx="548279" cy="393154"/>
          </a:xfrm>
          <a:prstGeom prst="rect">
            <a:avLst/>
          </a:prstGeom>
        </p:spPr>
        <p:txBody>
          <a:bodyPr lIns="82936" tIns="82936" rIns="82936" bIns="82936" anchor="ctr">
            <a:normAutofit/>
          </a:bodyPr>
          <a:lstStyle/>
          <a:p>
            <a:pPr algn="r">
              <a:tabLst>
                <a:tab pos="0" algn="l"/>
              </a:tabLst>
            </a:pPr>
            <a:fld id="{8FC560F0-EF96-47FE-9A71-B8757F347985}" type="slidenum">
              <a:rPr lang="fr-FR" sz="900" spc="-1" smtClean="0">
                <a:solidFill>
                  <a:srgbClr val="000000"/>
                </a:solidFill>
                <a:latin typeface="Economica"/>
                <a:ea typeface="Economica"/>
              </a:rPr>
              <a:pPr algn="r">
                <a:tabLst>
                  <a:tab pos="0" algn="l"/>
                </a:tabLst>
              </a:pPr>
              <a:t>‹N°›</a:t>
            </a:fld>
            <a:endParaRPr lang="fr-FR" sz="900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172" y="1203299"/>
            <a:ext cx="8228763" cy="29826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783648" lvl="1" indent="-293868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175472" lvl="2" indent="-261216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567296" lvl="3" indent="-195912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1959120" lvl="4" indent="-195912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350944" lvl="5" indent="-195912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2742768" lvl="6" indent="-195912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391824" indent="-293868">
        <a:spcBef>
          <a:spcPts val="1414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5045039"/>
            <a:ext cx="9143107" cy="976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82936" tIns="82936" rIns="82936" bIns="82936" anchor="b">
            <a:normAutofit fontScale="47000"/>
          </a:bodyPr>
          <a:lstStyle/>
          <a:p>
            <a:pPr algn="ctr"/>
            <a:r>
              <a:rPr lang="fr-FR" sz="3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11530" y="1224850"/>
            <a:ext cx="8519720" cy="3353237"/>
          </a:xfrm>
          <a:prstGeom prst="rect">
            <a:avLst/>
          </a:prstGeom>
        </p:spPr>
        <p:txBody>
          <a:bodyPr lIns="82936" tIns="82936" rIns="82936" bIns="82936">
            <a:normAutofit/>
          </a:bodyPr>
          <a:lstStyle/>
          <a:p>
            <a:pPr marL="432000" indent="-324000" algn="ctr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783648" lvl="1" indent="-293868" algn="ctr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175472" lvl="2" indent="-261216" algn="ctr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567296" lvl="3" indent="-195912" algn="ctr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1959120" lvl="4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350944" lvl="5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2742768" lvl="6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472044" y="4662335"/>
            <a:ext cx="548279" cy="393154"/>
          </a:xfrm>
          <a:prstGeom prst="rect">
            <a:avLst/>
          </a:prstGeom>
        </p:spPr>
        <p:txBody>
          <a:bodyPr lIns="82936" tIns="82936" rIns="82936" bIns="82936" anchor="ctr">
            <a:normAutofit/>
          </a:bodyPr>
          <a:lstStyle/>
          <a:p>
            <a:pPr algn="r">
              <a:tabLst>
                <a:tab pos="0" algn="l"/>
              </a:tabLst>
            </a:pPr>
            <a:fld id="{F06F1450-E245-42F6-92FD-683096F30A50}" type="slidenum">
              <a:rPr lang="fr-FR" sz="900" spc="-1" smtClean="0">
                <a:solidFill>
                  <a:srgbClr val="000000"/>
                </a:solidFill>
                <a:latin typeface="Economica"/>
                <a:ea typeface="Economica"/>
              </a:rPr>
              <a:pPr algn="r">
                <a:tabLst>
                  <a:tab pos="0" algn="l"/>
                </a:tabLst>
              </a:pPr>
              <a:t>‹N°›</a:t>
            </a:fld>
            <a:endParaRPr lang="fr-FR" sz="900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391824" indent="-293868" algn="ctr">
        <a:spcBef>
          <a:spcPts val="1414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530" y="315764"/>
            <a:ext cx="8519720" cy="830717"/>
          </a:xfrm>
          <a:prstGeom prst="rect">
            <a:avLst/>
          </a:prstGeom>
        </p:spPr>
        <p:txBody>
          <a:bodyPr lIns="82936" tIns="82936" rIns="82936" bIns="82936" anchor="b">
            <a:normAutofit fontScale="47000"/>
          </a:bodyPr>
          <a:lstStyle/>
          <a:p>
            <a:pPr algn="ctr"/>
            <a:r>
              <a:rPr lang="fr-FR" sz="3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11530" y="1224850"/>
            <a:ext cx="3999272" cy="3353237"/>
          </a:xfrm>
          <a:prstGeom prst="rect">
            <a:avLst/>
          </a:prstGeom>
        </p:spPr>
        <p:txBody>
          <a:bodyPr lIns="82936" tIns="82936" rIns="82936" bIns="82936">
            <a:normAutofit/>
          </a:bodyPr>
          <a:lstStyle/>
          <a:p>
            <a:pPr marL="432000" indent="-324000" algn="ctr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783648" lvl="1" indent="-293868" algn="ctr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175472" lvl="2" indent="-261216" algn="ctr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567296" lvl="3" indent="-195912" algn="ctr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1959120" lvl="4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350944" lvl="5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2742768" lvl="6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831978" y="1224850"/>
            <a:ext cx="3999272" cy="3353237"/>
          </a:xfrm>
          <a:prstGeom prst="rect">
            <a:avLst/>
          </a:prstGeom>
        </p:spPr>
        <p:txBody>
          <a:bodyPr lIns="82936" tIns="82936" rIns="82936" bIns="82936">
            <a:normAutofit/>
          </a:bodyPr>
          <a:lstStyle/>
          <a:p>
            <a:pPr marL="432000" indent="-324000" algn="ctr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783648" lvl="1" indent="-293868" algn="ctr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175472" lvl="2" indent="-261216" algn="ctr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567296" lvl="3" indent="-195912" algn="ctr">
              <a:spcBef>
                <a:spcPts val="56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1959120" lvl="4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350944" lvl="5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2742768" lvl="6" indent="-195912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sldNum"/>
          </p:nvPr>
        </p:nvSpPr>
        <p:spPr>
          <a:xfrm>
            <a:off x="8472044" y="4662335"/>
            <a:ext cx="548279" cy="393154"/>
          </a:xfrm>
          <a:prstGeom prst="rect">
            <a:avLst/>
          </a:prstGeom>
        </p:spPr>
        <p:txBody>
          <a:bodyPr lIns="82936" tIns="82936" rIns="82936" bIns="82936" anchor="ctr">
            <a:normAutofit/>
          </a:bodyPr>
          <a:lstStyle/>
          <a:p>
            <a:pPr algn="r">
              <a:tabLst>
                <a:tab pos="0" algn="l"/>
              </a:tabLst>
            </a:pPr>
            <a:fld id="{E69EB9A8-7C27-4DC5-88E6-D15D8EECCBBF}" type="slidenum">
              <a:rPr lang="fr-FR" sz="900" spc="-1" smtClean="0">
                <a:solidFill>
                  <a:srgbClr val="000000"/>
                </a:solidFill>
                <a:latin typeface="Economica"/>
                <a:ea typeface="Economica"/>
              </a:rPr>
              <a:pPr algn="r">
                <a:tabLst>
                  <a:tab pos="0" algn="l"/>
                </a:tabLst>
              </a:pPr>
              <a:t>‹N°›</a:t>
            </a:fld>
            <a:endParaRPr lang="fr-FR" sz="900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>
      <a:lvl1pPr marL="391824" indent="-293868" algn="ctr">
        <a:spcBef>
          <a:spcPts val="1414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771800" y="771550"/>
            <a:ext cx="4392488" cy="1080120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ctr">
            <a:normAutofit fontScale="97500"/>
          </a:bodyPr>
          <a:lstStyle/>
          <a:p>
            <a:pPr algn="ctr">
              <a:tabLst>
                <a:tab pos="0" algn="l"/>
              </a:tabLst>
            </a:pPr>
            <a:r>
              <a:rPr lang="fr-FR" sz="2500" spc="-1" dirty="0">
                <a:solidFill>
                  <a:srgbClr val="000000"/>
                </a:solidFill>
                <a:latin typeface="Economica"/>
                <a:ea typeface="Economica"/>
              </a:rPr>
              <a:t>Table ronde: “Des signaux de bienvenue en Bibliothèque”</a:t>
            </a:r>
            <a:endParaRPr lang="fr-FR" sz="25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971600" y="3363837"/>
            <a:ext cx="5400600" cy="989663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ctr">
            <a:normAutofit fontScale="93000"/>
          </a:bodyPr>
          <a:lstStyle/>
          <a:p>
            <a:pPr algn="ctr">
              <a:tabLst>
                <a:tab pos="0" algn="l"/>
              </a:tabLst>
            </a:pPr>
            <a:r>
              <a:rPr lang="fr-FR" sz="2500" spc="-1" dirty="0">
                <a:solidFill>
                  <a:srgbClr val="000000"/>
                </a:solidFill>
                <a:latin typeface="Economica"/>
                <a:ea typeface="Economica"/>
              </a:rPr>
              <a:t>Des espaces non </a:t>
            </a:r>
            <a:r>
              <a:rPr lang="fr-FR" sz="2500" spc="-1" dirty="0" err="1">
                <a:solidFill>
                  <a:srgbClr val="000000"/>
                </a:solidFill>
                <a:latin typeface="Economica"/>
                <a:ea typeface="Economica"/>
              </a:rPr>
              <a:t>genrés</a:t>
            </a:r>
            <a:r>
              <a:rPr lang="fr-FR" sz="2500" spc="-1" dirty="0">
                <a:solidFill>
                  <a:srgbClr val="000000"/>
                </a:solidFill>
                <a:latin typeface="Economica"/>
                <a:ea typeface="Economica"/>
              </a:rPr>
              <a:t> et des </a:t>
            </a:r>
            <a:r>
              <a:rPr lang="fr-FR" sz="2500" spc="-1" dirty="0" err="1">
                <a:solidFill>
                  <a:srgbClr val="000000"/>
                </a:solidFill>
                <a:latin typeface="Economica"/>
                <a:ea typeface="Economica"/>
              </a:rPr>
              <a:t>safes</a:t>
            </a:r>
            <a:r>
              <a:rPr lang="fr-FR" sz="2500" spc="-1" dirty="0">
                <a:solidFill>
                  <a:srgbClr val="000000"/>
                </a:solidFill>
                <a:latin typeface="Economica"/>
                <a:ea typeface="Economica"/>
              </a:rPr>
              <a:t> </a:t>
            </a:r>
            <a:r>
              <a:rPr lang="fr-FR" sz="2500" spc="-1" dirty="0" err="1">
                <a:solidFill>
                  <a:srgbClr val="000000"/>
                </a:solidFill>
                <a:latin typeface="Economica"/>
                <a:ea typeface="Economica"/>
              </a:rPr>
              <a:t>spaces</a:t>
            </a:r>
            <a:r>
              <a:rPr lang="fr-FR" sz="2500" spc="-1" dirty="0">
                <a:solidFill>
                  <a:srgbClr val="000000"/>
                </a:solidFill>
                <a:latin typeface="Economica"/>
                <a:ea typeface="Economica"/>
              </a:rPr>
              <a:t> en bibliothèques ?</a:t>
            </a:r>
            <a:endParaRPr lang="fr-FR" sz="25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11530" y="444747"/>
            <a:ext cx="8519720" cy="95904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76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Focus: quelques actions à mener pour interroger le genre en bibliothèque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11530" y="1579146"/>
            <a:ext cx="8519720" cy="2988165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 fontScale="91000"/>
          </a:bodyPr>
          <a:lstStyle/>
          <a:p>
            <a:pPr marL="414680" indent="-295174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Les journées du matrimoine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295174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Les sans pages, Noircir Wikipédia = penser une EMI spécifiquement orientée sur ces sujets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295174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Heures du conte pour enfants effectués par des Drag Queens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295174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Bingo du genre / de la diversité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11530" y="315764"/>
            <a:ext cx="8519720" cy="83071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89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Conditions, freins, limites… et opportunités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11530" y="1224850"/>
            <a:ext cx="8519720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les conditions: un portage politique fort.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Les freins : une question de “grandes villes”?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Les limites : le découragement face à des réactions négatives  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11530" y="444747"/>
            <a:ext cx="8519720" cy="1111215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91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 dirty="0">
                <a:solidFill>
                  <a:srgbClr val="000000"/>
                </a:solidFill>
                <a:latin typeface="Economica"/>
                <a:ea typeface="Economica"/>
              </a:rPr>
              <a:t>Aux origines : une mission sur l’espace public.</a:t>
            </a:r>
            <a:endParaRPr lang="fr-FR" sz="3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11530" y="1707476"/>
            <a:ext cx="4648130" cy="2860488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Rennes 2019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L’espace public en France reste un des enjeux de la lutte pour l’égalité femme/homme et la lutte contre les discriminations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Enjeux propres aux médiathèques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Google Shape;70;p14"/>
          <p:cNvPicPr/>
          <p:nvPr/>
        </p:nvPicPr>
        <p:blipFill>
          <a:blip r:embed="rId2"/>
          <a:srcRect l="5079" r="10383"/>
          <a:stretch/>
        </p:blipFill>
        <p:spPr>
          <a:xfrm>
            <a:off x="5147620" y="1636780"/>
            <a:ext cx="3794851" cy="300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311530" y="444747"/>
            <a:ext cx="8519720" cy="990722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625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La mission de Rennes: Imaginer une feuille de route pour des projets d’aménagement de l’espace non genré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311530" y="1662087"/>
            <a:ext cx="8519720" cy="2905551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L’espace non genré, qu’est-ce que c’est?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829361" lvl="1" indent="-293541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z="1400" spc="-1">
                <a:solidFill>
                  <a:srgbClr val="000000"/>
                </a:solidFill>
                <a:latin typeface="Open Sans"/>
                <a:ea typeface="Open Sans"/>
              </a:rPr>
              <a:t>Une autre approche de l’égalité femme-homme</a:t>
            </a: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 marL="829361" lvl="1" indent="-293541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z="1400" spc="-1">
                <a:solidFill>
                  <a:srgbClr val="000000"/>
                </a:solidFill>
                <a:latin typeface="Open Sans"/>
                <a:ea typeface="Open Sans"/>
              </a:rPr>
              <a:t>un appui sur la recherche universitaire (recherche action)</a:t>
            </a: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 marL="829361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Une mission tournée vers la transversalité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829361" lvl="1" indent="-293541">
              <a:lnSpc>
                <a:spcPct val="115000"/>
              </a:lnSpc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z="1400" spc="-1">
                <a:solidFill>
                  <a:srgbClr val="000000"/>
                </a:solidFill>
                <a:latin typeface="Open Sans"/>
                <a:ea typeface="Open Sans"/>
              </a:rPr>
              <a:t>Le dialogue entre les services et la sensibilisation des agents </a:t>
            </a: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 marL="829361" lvl="1" indent="-293541">
              <a:lnSpc>
                <a:spcPct val="115000"/>
              </a:lnSpc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z="1400" spc="-1">
                <a:solidFill>
                  <a:srgbClr val="000000"/>
                </a:solidFill>
                <a:latin typeface="Open Sans"/>
                <a:ea typeface="Open Sans"/>
              </a:rPr>
              <a:t>Une politique nécessairement transversale</a:t>
            </a: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 marL="829361" lvl="1" indent="-293541">
              <a:lnSpc>
                <a:spcPct val="115000"/>
              </a:lnSpc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z="1400" spc="-1">
                <a:solidFill>
                  <a:srgbClr val="000000"/>
                </a:solidFill>
                <a:latin typeface="Open Sans"/>
                <a:ea typeface="Open Sans"/>
              </a:rPr>
              <a:t>L’espace c’est aussi l’animation de l’espace</a:t>
            </a:r>
            <a:endParaRPr lang="fr-FR" sz="14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11530" y="444747"/>
            <a:ext cx="8519720" cy="929006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75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Focus : l’aménagement non genré: quelques exemples concrets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11530" y="1522002"/>
            <a:ext cx="8519720" cy="3045963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La végétalisation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La multisensorialité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Le design de service/ design UX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Intégration de la démarche citoyenne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La notion de “seconde peau” (</a:t>
            </a:r>
            <a:r>
              <a:rPr lang="fr-FR" spc="-1">
                <a:solidFill>
                  <a:srgbClr val="4D5156"/>
                </a:solidFill>
                <a:highlight>
                  <a:srgbClr val="FFFFFF"/>
                </a:highlight>
                <a:latin typeface="Open Sans"/>
                <a:ea typeface="Open Sans"/>
              </a:rPr>
              <a:t>Sonia Lavadinho )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11530" y="315764"/>
            <a:ext cx="8519720" cy="83071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70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Focus : l’aménagement non genré: quelques exemples concrets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311530" y="1224850"/>
            <a:ext cx="3999272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endParaRPr lang="fr-FR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4831978" y="1224850"/>
            <a:ext cx="3999272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>
              <a:lnSpc>
                <a:spcPct val="115000"/>
              </a:lnSpc>
              <a:spcAft>
                <a:spcPts val="1087"/>
              </a:spcAft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Exemple d’une étude de micro-géographie dans l’agglomération bordelaise pilotée par Cécile Rasselet (2011)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Google Shape;90;p17"/>
          <p:cNvPicPr/>
          <p:nvPr/>
        </p:nvPicPr>
        <p:blipFill>
          <a:blip r:embed="rId2"/>
          <a:stretch/>
        </p:blipFill>
        <p:spPr>
          <a:xfrm>
            <a:off x="311530" y="1066805"/>
            <a:ext cx="3734113" cy="36696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11530" y="315764"/>
            <a:ext cx="8519720" cy="83071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70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Focus : l’aménagement non genré: quelques exemples concrets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311530" y="1224850"/>
            <a:ext cx="3999272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endParaRPr lang="fr-FR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5653254" y="1224850"/>
            <a:ext cx="3177996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fr-FR" sz="1300" spc="-1">
                <a:solidFill>
                  <a:srgbClr val="000000"/>
                </a:solidFill>
                <a:latin typeface="Open Sans"/>
                <a:ea typeface="Open Sans"/>
              </a:rPr>
              <a:t>Exemple d’un atelier de recherche action à la ville de Mérignac (2007, Genre et Ville)</a:t>
            </a:r>
            <a:endParaRPr lang="fr-FR" sz="13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spcAft>
                <a:spcPts val="1087"/>
              </a:spcAft>
              <a:tabLst>
                <a:tab pos="0" algn="l"/>
              </a:tabLst>
            </a:pPr>
            <a:r>
              <a:rPr lang="fr-FR" sz="1300" spc="-1">
                <a:solidFill>
                  <a:srgbClr val="000000"/>
                </a:solidFill>
                <a:latin typeface="Open Sans"/>
                <a:ea typeface="Open Sans"/>
              </a:rPr>
              <a:t>A droite le résultat des mobilités des femmes et à gauche celles des hommes.</a:t>
            </a:r>
            <a:endParaRPr lang="fr-FR" sz="13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oogle Shape;98;p18"/>
          <p:cNvPicPr/>
          <p:nvPr/>
        </p:nvPicPr>
        <p:blipFill>
          <a:blip r:embed="rId2"/>
          <a:stretch/>
        </p:blipFill>
        <p:spPr>
          <a:xfrm>
            <a:off x="152173" y="1320853"/>
            <a:ext cx="2647350" cy="3161558"/>
          </a:xfrm>
          <a:prstGeom prst="rect">
            <a:avLst/>
          </a:prstGeom>
          <a:ln>
            <a:noFill/>
          </a:ln>
        </p:spPr>
      </p:pic>
      <p:pic>
        <p:nvPicPr>
          <p:cNvPr id="138" name="Google Shape;99;p18"/>
          <p:cNvPicPr/>
          <p:nvPr/>
        </p:nvPicPr>
        <p:blipFill>
          <a:blip r:embed="rId3"/>
          <a:stretch/>
        </p:blipFill>
        <p:spPr>
          <a:xfrm>
            <a:off x="2800176" y="1334894"/>
            <a:ext cx="2676087" cy="31331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311530" y="315764"/>
            <a:ext cx="8519720" cy="83071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/>
          </a:bodyPr>
          <a:lstStyle/>
          <a:p>
            <a:endParaRPr lang="fr-FR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11530" y="1224850"/>
            <a:ext cx="3999272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z="14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r>
              <a:rPr lang="fr-FR" sz="1300" spc="-1">
                <a:solidFill>
                  <a:srgbClr val="000000"/>
                </a:solidFill>
                <a:latin typeface="Open Sans"/>
                <a:ea typeface="Open Sans"/>
              </a:rPr>
              <a:t>Ci dessus : Cour d’école Charles Hermits, Paris </a:t>
            </a:r>
            <a:endParaRPr lang="fr-FR" sz="13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spcAft>
                <a:spcPts val="1087"/>
              </a:spcAft>
              <a:tabLst>
                <a:tab pos="0" algn="l"/>
              </a:tabLst>
            </a:pPr>
            <a:r>
              <a:rPr lang="fr-FR" sz="1300" spc="-1">
                <a:solidFill>
                  <a:srgbClr val="000000"/>
                </a:solidFill>
                <a:latin typeface="Open Sans"/>
                <a:ea typeface="Open Sans"/>
              </a:rPr>
              <a:t>Travail de végétalisation, cour d’école “Oasis”</a:t>
            </a:r>
            <a:endParaRPr lang="fr-FR" sz="13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5977519" y="1224850"/>
            <a:ext cx="2853404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>
              <a:lnSpc>
                <a:spcPct val="115000"/>
              </a:lnSpc>
              <a:spcAft>
                <a:spcPts val="1087"/>
              </a:spcAft>
              <a:tabLst>
                <a:tab pos="0" algn="l"/>
              </a:tabLst>
            </a:pPr>
            <a:r>
              <a:rPr lang="fr-FR" sz="1300" spc="-1">
                <a:solidFill>
                  <a:srgbClr val="000000"/>
                </a:solidFill>
                <a:latin typeface="Open Sans"/>
                <a:ea typeface="Open Sans"/>
              </a:rPr>
              <a:t>Ci dessous, une expérimentation à Rennes: le Jardin des émotions, école primaire Sonia Delaunay	</a:t>
            </a:r>
            <a:endParaRPr lang="fr-FR" sz="13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Google Shape;107;p19"/>
          <p:cNvPicPr/>
          <p:nvPr/>
        </p:nvPicPr>
        <p:blipFill>
          <a:blip r:embed="rId2"/>
          <a:stretch/>
        </p:blipFill>
        <p:spPr>
          <a:xfrm>
            <a:off x="311530" y="1224851"/>
            <a:ext cx="2704497" cy="180903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08;p19"/>
          <p:cNvPicPr/>
          <p:nvPr/>
        </p:nvPicPr>
        <p:blipFill>
          <a:blip r:embed="rId3"/>
          <a:stretch/>
        </p:blipFill>
        <p:spPr>
          <a:xfrm>
            <a:off x="3144688" y="1229749"/>
            <a:ext cx="2704497" cy="1799887"/>
          </a:xfrm>
          <a:prstGeom prst="rect">
            <a:avLst/>
          </a:prstGeom>
          <a:ln>
            <a:noFill/>
          </a:ln>
        </p:spPr>
      </p:pic>
      <p:pic>
        <p:nvPicPr>
          <p:cNvPr id="144" name="Google Shape;109;p19"/>
          <p:cNvPicPr/>
          <p:nvPr/>
        </p:nvPicPr>
        <p:blipFill>
          <a:blip r:embed="rId4"/>
          <a:stretch/>
        </p:blipFill>
        <p:spPr>
          <a:xfrm>
            <a:off x="6320071" y="3094944"/>
            <a:ext cx="2723437" cy="20474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11530" y="315764"/>
            <a:ext cx="8519720" cy="83071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 fontScale="74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Au delà de l’espace: penser le genre en bibliothèque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11530" y="1224850"/>
            <a:ext cx="8519720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 marL="414680" indent="-310847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la bibliothèque comme espace du féminin?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Quelles actions mener?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310847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Vers une poldoc sensible au genre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11530" y="315764"/>
            <a:ext cx="8519720" cy="83071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 anchor="b">
            <a:normAutofit/>
          </a:bodyPr>
          <a:lstStyle/>
          <a:p>
            <a:pPr>
              <a:tabLst>
                <a:tab pos="0" algn="l"/>
              </a:tabLst>
            </a:pPr>
            <a:r>
              <a:rPr lang="fr-FR" sz="3800" spc="-1">
                <a:solidFill>
                  <a:srgbClr val="000000"/>
                </a:solidFill>
                <a:latin typeface="Economica"/>
                <a:ea typeface="Economica"/>
              </a:rPr>
              <a:t>Une pol-doc sensible au genre?</a:t>
            </a:r>
            <a:endParaRPr lang="fr-FR" sz="38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311530" y="1224850"/>
            <a:ext cx="8519720" cy="3353237"/>
          </a:xfrm>
          <a:prstGeom prst="rect">
            <a:avLst/>
          </a:prstGeom>
          <a:noFill/>
          <a:ln>
            <a:noFill/>
          </a:ln>
        </p:spPr>
        <p:txBody>
          <a:bodyPr lIns="82936" tIns="82936" rIns="82936" bIns="82936">
            <a:normAutofit/>
          </a:bodyPr>
          <a:lstStyle/>
          <a:p>
            <a:pPr marL="414680" indent="-295174">
              <a:lnSpc>
                <a:spcPct val="115000"/>
              </a:lnSpc>
              <a:buClr>
                <a:srgbClr val="000000"/>
              </a:buClr>
              <a:buFont typeface="Open Sans"/>
              <a:buChar char="-"/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intégrer la notion de genre dans les réflexions globales sur les collections et les animations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295174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Quelle place laisser aux femmes / aux hommes / aux minorités de genre?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295174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Assumer de viser un public plus qu’un autre ? et dans quelle but ?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>
              <a:lnSpc>
                <a:spcPct val="115000"/>
              </a:lnSpc>
              <a:spcBef>
                <a:spcPts val="1087"/>
              </a:spcBef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14680" indent="-295174">
              <a:lnSpc>
                <a:spcPct val="115000"/>
              </a:lnSpc>
              <a:spcBef>
                <a:spcPts val="1087"/>
              </a:spcBef>
              <a:buClr>
                <a:srgbClr val="000000"/>
              </a:buClr>
              <a:buFont typeface="Open Sans"/>
              <a:buChar char="-"/>
              <a:tabLst>
                <a:tab pos="0" algn="l"/>
              </a:tabLst>
            </a:pPr>
            <a:r>
              <a:rPr lang="fr-FR" spc="-1">
                <a:solidFill>
                  <a:srgbClr val="000000"/>
                </a:solidFill>
                <a:latin typeface="Open Sans"/>
                <a:ea typeface="Open Sans"/>
              </a:rPr>
              <a:t>Rendre visible cette réflexion (la question des collections et des fonds spécialisés)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87"/>
              </a:spcBef>
              <a:spcAft>
                <a:spcPts val="1087"/>
              </a:spcAft>
              <a:tabLst>
                <a:tab pos="0" algn="l"/>
              </a:tabLst>
            </a:pPr>
            <a:endParaRPr lang="fr-FR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436</Words>
  <Application>Microsoft Office PowerPoint</Application>
  <PresentationFormat>Affichage à l'écran (16:9)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</dc:creator>
  <cp:lastModifiedBy>ABF</cp:lastModifiedBy>
  <cp:revision>2</cp:revision>
  <dcterms:modified xsi:type="dcterms:W3CDTF">2021-06-14T19:46:43Z</dcterms:modified>
  <dc:language>fr-FR</dc:language>
</cp:coreProperties>
</file>