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7A7"/>
    <a:srgbClr val="941F93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/>
    <p:restoredTop sz="86450"/>
  </p:normalViewPr>
  <p:slideViewPr>
    <p:cSldViewPr snapToGrid="0" snapToObjects="1">
      <p:cViewPr>
        <p:scale>
          <a:sx n="90" d="100"/>
          <a:sy n="90" d="100"/>
        </p:scale>
        <p:origin x="-1524" y="-1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F8097C3A-022A-B04E-9228-F9813C3B8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E9EE37E-132D-1240-8C8B-FBF48B71C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7D06-9C85-3246-AF3C-778C409B02FF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8480A5F-A714-E640-9B21-58328E211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13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D8C9D-0815-7848-8532-AF7C774C6AA7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CFA5-4DBF-2341-86CA-90CCF9955E0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33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41340"/>
            <a:ext cx="6270922" cy="1573670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67210"/>
            <a:ext cx="5123755" cy="81467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4840039"/>
            <a:ext cx="1205958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4840039"/>
            <a:ext cx="5267533" cy="30346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558352"/>
            <a:ext cx="8005588" cy="401225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941F9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941F9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21644"/>
            <a:ext cx="7200900" cy="267890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468117"/>
            <a:ext cx="1174325" cy="39324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468117"/>
            <a:ext cx="6134731" cy="39324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97A7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36" indent="-288036">
              <a:buFont typeface="Tipo de letra del sistema"/>
              <a:buChar char="-"/>
              <a:defRPr/>
            </a:lvl1pPr>
            <a:lvl2pPr marL="685800" indent="-288036">
              <a:buFont typeface="Tipo de letra del sistema"/>
              <a:buChar char="→"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976020"/>
            <a:ext cx="7209728" cy="2139553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rgbClr val="941F9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3162246"/>
            <a:ext cx="7209728" cy="857493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4840039"/>
            <a:ext cx="1216807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4840039"/>
            <a:ext cx="5267533" cy="3034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264239"/>
            <a:ext cx="2456260" cy="330636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rgbClr val="941F93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14500"/>
            <a:ext cx="3335840" cy="268605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14500"/>
            <a:ext cx="3335840" cy="26860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3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1755648"/>
            <a:ext cx="3332988" cy="617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3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2478906"/>
            <a:ext cx="3332988" cy="19216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514351"/>
            <a:ext cx="3909060" cy="3881438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2258"/>
            <a:ext cx="2891790" cy="225829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282"/>
            <a:ext cx="3977640" cy="5143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2891790" cy="161841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51434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141976"/>
            <a:ext cx="2891790" cy="225857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4840039"/>
            <a:ext cx="90342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4840039"/>
            <a:ext cx="1780256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4840039"/>
            <a:ext cx="1197219" cy="30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282"/>
            <a:ext cx="17145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111442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14500"/>
            <a:ext cx="7200900" cy="2686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4840039"/>
            <a:ext cx="4710623" cy="30346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4840039"/>
            <a:ext cx="1197219" cy="30346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282"/>
            <a:ext cx="171450" cy="5143500"/>
          </a:xfrm>
          <a:prstGeom prst="rect">
            <a:avLst/>
          </a:prstGeom>
          <a:solidFill>
            <a:srgbClr val="941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1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pa.fundacionbibliotecasocial.org/" TargetMode="External"/><Relationship Id="rId2" Type="http://schemas.openxmlformats.org/officeDocument/2006/relationships/hyperlink" Target="https://fundacionbibliotecasoci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cbiblio.es/mapa-sello-ccb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87D5EF-8433-A44C-9F0E-AF998C7E1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539" y="1627875"/>
            <a:ext cx="6270922" cy="1887751"/>
          </a:xfrm>
        </p:spPr>
        <p:txBody>
          <a:bodyPr/>
          <a:lstStyle/>
          <a:p>
            <a:r>
              <a:rPr lang="es-ES" sz="45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Libraries</a:t>
            </a:r>
            <a:r>
              <a:rPr lang="es-ES" sz="45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 and social </a:t>
            </a:r>
            <a:r>
              <a:rPr lang="es-ES" sz="45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inclusion</a:t>
            </a:r>
            <a:r>
              <a:rPr lang="es-ES" sz="45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 in </a:t>
            </a:r>
            <a:r>
              <a:rPr lang="es-ES" sz="45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spain</a:t>
            </a:r>
            <a:endParaRPr lang="es-ES" sz="4500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C8EE267-2378-9D44-B614-54056FBF2958}"/>
              </a:ext>
            </a:extLst>
          </p:cNvPr>
          <p:cNvSpPr txBox="1"/>
          <p:nvPr/>
        </p:nvSpPr>
        <p:spPr>
          <a:xfrm>
            <a:off x="1" y="3984172"/>
            <a:ext cx="3156857" cy="11079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1800" dirty="0">
                <a:latin typeface="American Typewriter" panose="02090604020004020304" pitchFamily="18" charset="77"/>
              </a:rPr>
              <a:t>Alicia </a:t>
            </a:r>
            <a:r>
              <a:rPr lang="es-ES" sz="1800" dirty="0" err="1">
                <a:latin typeface="American Typewriter" panose="02090604020004020304" pitchFamily="18" charset="77"/>
              </a:rPr>
              <a:t>Sellés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Carot</a:t>
            </a:r>
            <a:endParaRPr lang="es-ES" sz="1800" dirty="0">
              <a:latin typeface="American Typewriter" panose="02090604020004020304" pitchFamily="18" charset="77"/>
            </a:endParaRPr>
          </a:p>
          <a:p>
            <a:pPr algn="ctr"/>
            <a:r>
              <a:rPr lang="es-ES" sz="1800" dirty="0">
                <a:latin typeface="American Typewriter" panose="02090604020004020304" pitchFamily="18" charset="77"/>
              </a:rPr>
              <a:t>       @</a:t>
            </a:r>
            <a:r>
              <a:rPr lang="es-ES" sz="1800" dirty="0" err="1">
                <a:latin typeface="American Typewriter" panose="02090604020004020304" pitchFamily="18" charset="77"/>
              </a:rPr>
              <a:t>aliciaselles</a:t>
            </a:r>
            <a:endParaRPr lang="es-ES" sz="1800" dirty="0">
              <a:latin typeface="American Typewriter" panose="02090604020004020304" pitchFamily="18" charset="77"/>
            </a:endParaRPr>
          </a:p>
          <a:p>
            <a:pPr algn="ctr"/>
            <a:r>
              <a:rPr lang="es-ES" sz="1800" dirty="0">
                <a:latin typeface="American Typewriter" panose="02090604020004020304" pitchFamily="18" charset="77"/>
              </a:rPr>
              <a:t>      @FESABID</a:t>
            </a:r>
          </a:p>
          <a:p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F2D14E-D20C-B74B-A75E-17948943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5" y="4398371"/>
            <a:ext cx="734797" cy="5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B3358C-150B-734B-BD6F-1CCE0782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Library and social </a:t>
            </a:r>
            <a:r>
              <a:rPr lang="es-ES" b="1" dirty="0" err="1"/>
              <a:t>inclusion</a:t>
            </a:r>
            <a:endParaRPr lang="es-ES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8B22C1-19A8-F143-A79F-A60CA7C5D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practice</a:t>
            </a:r>
            <a:endParaRPr lang="es-ES" sz="2700" dirty="0">
              <a:solidFill>
                <a:srgbClr val="2F9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4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B45B1-7EE2-5D45-8D9D-1D3C9A6E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6" y="223157"/>
            <a:ext cx="7200900" cy="519793"/>
          </a:xfrm>
        </p:spPr>
        <p:txBody>
          <a:bodyPr/>
          <a:lstStyle/>
          <a:p>
            <a:r>
              <a:rPr lang="es-ES" dirty="0" err="1"/>
              <a:t>Libraries</a:t>
            </a:r>
            <a:r>
              <a:rPr lang="es-ES" dirty="0"/>
              <a:t> 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social </a:t>
            </a:r>
            <a:r>
              <a:rPr lang="es-ES" dirty="0" err="1"/>
              <a:t>inclusion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311571-6EAF-8441-926F-CDF5F7BE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262743"/>
            <a:ext cx="7200900" cy="3137807"/>
          </a:xfrm>
        </p:spPr>
        <p:txBody>
          <a:bodyPr/>
          <a:lstStyle/>
          <a:p>
            <a:pPr marL="0" indent="0">
              <a:buNone/>
            </a:pPr>
            <a:r>
              <a:rPr lang="es-ES" sz="2100" dirty="0" err="1"/>
              <a:t>Main</a:t>
            </a:r>
            <a:r>
              <a:rPr lang="es-ES" sz="2100" dirty="0"/>
              <a:t> </a:t>
            </a:r>
            <a:r>
              <a:rPr lang="es-ES" sz="2100" dirty="0" err="1"/>
              <a:t>focus</a:t>
            </a:r>
            <a:r>
              <a:rPr lang="es-ES" sz="2100" dirty="0"/>
              <a:t> </a:t>
            </a:r>
            <a:r>
              <a:rPr lang="es-ES" sz="2100" dirty="0" err="1"/>
              <a:t>areas</a:t>
            </a:r>
            <a:r>
              <a:rPr lang="es-ES" sz="2100" dirty="0"/>
              <a:t>:</a:t>
            </a:r>
          </a:p>
          <a:p>
            <a:r>
              <a:rPr lang="es-ES" sz="2100" dirty="0" err="1"/>
              <a:t>Easy</a:t>
            </a:r>
            <a:r>
              <a:rPr lang="es-ES" sz="2100" dirty="0"/>
              <a:t>-to-</a:t>
            </a:r>
            <a:r>
              <a:rPr lang="es-ES" sz="2100" dirty="0" err="1"/>
              <a:t>Read</a:t>
            </a:r>
            <a:r>
              <a:rPr lang="es-ES" sz="2100" dirty="0"/>
              <a:t> /</a:t>
            </a:r>
            <a:r>
              <a:rPr lang="es-ES" sz="2100" dirty="0" err="1"/>
              <a:t>Accesibility</a:t>
            </a:r>
            <a:r>
              <a:rPr lang="es-ES" sz="2100" dirty="0"/>
              <a:t> </a:t>
            </a:r>
          </a:p>
          <a:p>
            <a:r>
              <a:rPr lang="es-ES" sz="2100" dirty="0" err="1"/>
              <a:t>Migrants</a:t>
            </a:r>
            <a:r>
              <a:rPr lang="es-ES" sz="2100" dirty="0"/>
              <a:t> /</a:t>
            </a:r>
            <a:r>
              <a:rPr lang="es-ES" sz="2100" dirty="0" err="1"/>
              <a:t>multiculturality</a:t>
            </a:r>
            <a:endParaRPr lang="es-ES" sz="2100" dirty="0"/>
          </a:p>
          <a:p>
            <a:r>
              <a:rPr lang="es-ES" sz="2100" dirty="0" err="1"/>
              <a:t>Children</a:t>
            </a:r>
            <a:r>
              <a:rPr lang="es-ES" sz="2100" dirty="0"/>
              <a:t> and </a:t>
            </a:r>
            <a:r>
              <a:rPr lang="es-ES" sz="2100" dirty="0" err="1"/>
              <a:t>young</a:t>
            </a:r>
            <a:r>
              <a:rPr lang="es-ES" sz="2100" dirty="0"/>
              <a:t> </a:t>
            </a:r>
            <a:r>
              <a:rPr lang="es-ES" sz="2100" dirty="0" err="1"/>
              <a:t>people</a:t>
            </a:r>
            <a:r>
              <a:rPr lang="es-ES" sz="2100" dirty="0"/>
              <a:t> :</a:t>
            </a:r>
          </a:p>
          <a:p>
            <a:pPr lvl="1"/>
            <a:r>
              <a:rPr lang="es-ES" sz="2100" dirty="0"/>
              <a:t>at </a:t>
            </a:r>
            <a:r>
              <a:rPr lang="es-ES" sz="2100" dirty="0" err="1"/>
              <a:t>risk</a:t>
            </a:r>
            <a:r>
              <a:rPr lang="es-ES" sz="2100" dirty="0"/>
              <a:t> of social </a:t>
            </a:r>
            <a:r>
              <a:rPr lang="es-ES" sz="2100" dirty="0" err="1"/>
              <a:t>exclusion</a:t>
            </a:r>
            <a:r>
              <a:rPr lang="es-ES" sz="2100" dirty="0"/>
              <a:t> </a:t>
            </a:r>
            <a:r>
              <a:rPr lang="es-ES" sz="2100" dirty="0" err="1"/>
              <a:t>or</a:t>
            </a:r>
            <a:r>
              <a:rPr lang="es-ES" sz="2100" dirty="0"/>
              <a:t> digital </a:t>
            </a:r>
            <a:r>
              <a:rPr lang="es-ES" sz="2100" dirty="0" err="1"/>
              <a:t>exclusion</a:t>
            </a:r>
            <a:r>
              <a:rPr lang="es-ES" sz="2100" dirty="0"/>
              <a:t>.</a:t>
            </a:r>
          </a:p>
          <a:p>
            <a:pPr lvl="1"/>
            <a:r>
              <a:rPr lang="es-ES" sz="2100" dirty="0" err="1"/>
              <a:t>with</a:t>
            </a:r>
            <a:r>
              <a:rPr lang="es-ES" sz="2100" dirty="0"/>
              <a:t> </a:t>
            </a:r>
            <a:r>
              <a:rPr lang="es-ES" sz="2100" dirty="0" err="1"/>
              <a:t>long-term</a:t>
            </a:r>
            <a:r>
              <a:rPr lang="es-ES" sz="2100" dirty="0"/>
              <a:t> </a:t>
            </a:r>
            <a:r>
              <a:rPr lang="es-ES" sz="2100" dirty="0" err="1"/>
              <a:t>illnesses</a:t>
            </a:r>
            <a:endParaRPr lang="es-ES" sz="2100" dirty="0"/>
          </a:p>
          <a:p>
            <a:pPr lvl="1"/>
            <a:r>
              <a:rPr lang="es-ES" sz="2100" dirty="0"/>
              <a:t> </a:t>
            </a:r>
            <a:r>
              <a:rPr lang="es-ES" sz="2100" dirty="0" err="1"/>
              <a:t>unaccompanied</a:t>
            </a:r>
            <a:r>
              <a:rPr lang="es-ES" sz="2100" dirty="0"/>
              <a:t> </a:t>
            </a:r>
            <a:r>
              <a:rPr lang="es-ES" sz="2100" dirty="0" err="1"/>
              <a:t>migrant</a:t>
            </a:r>
            <a:r>
              <a:rPr lang="es-ES" sz="2100" dirty="0"/>
              <a:t> </a:t>
            </a:r>
            <a:r>
              <a:rPr lang="es-ES" sz="2100" dirty="0" err="1"/>
              <a:t>children</a:t>
            </a:r>
            <a:endParaRPr lang="es-ES" sz="2100" dirty="0"/>
          </a:p>
          <a:p>
            <a:r>
              <a:rPr lang="es-ES" sz="2100" dirty="0" err="1"/>
              <a:t>elderly</a:t>
            </a:r>
            <a:r>
              <a:rPr lang="es-ES" sz="2100" dirty="0"/>
              <a:t> </a:t>
            </a:r>
            <a:r>
              <a:rPr lang="es-ES" sz="2100" dirty="0" err="1"/>
              <a:t>people</a:t>
            </a:r>
            <a:r>
              <a:rPr lang="es-ES" sz="2100" dirty="0"/>
              <a:t> </a:t>
            </a:r>
          </a:p>
          <a:p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538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1E1B99-50DE-7746-893C-5ED94144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2" y="263979"/>
            <a:ext cx="7200900" cy="628650"/>
          </a:xfrm>
        </p:spPr>
        <p:txBody>
          <a:bodyPr/>
          <a:lstStyle/>
          <a:p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Biblioteca fácil =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Easy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library</a:t>
            </a:r>
            <a:endParaRPr lang="es-ES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65F039-7E06-0C41-8D65-7877729A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45" y="1012371"/>
            <a:ext cx="4340510" cy="39633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A521A7C-FB5C-5442-A756-5A771D170186}"/>
              </a:ext>
            </a:extLst>
          </p:cNvPr>
          <p:cNvSpPr txBox="1"/>
          <p:nvPr/>
        </p:nvSpPr>
        <p:spPr>
          <a:xfrm>
            <a:off x="6880735" y="4537102"/>
            <a:ext cx="2263265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dirty="0" err="1">
                <a:latin typeface="American Typewriter" panose="02090604020004020304" pitchFamily="18" charset="77"/>
              </a:rPr>
              <a:t>Llíra</a:t>
            </a:r>
            <a:r>
              <a:rPr lang="es-ES" sz="2400" dirty="0">
                <a:latin typeface="American Typewriter" panose="02090604020004020304" pitchFamily="18" charset="77"/>
              </a:rPr>
              <a:t>, Valencia</a:t>
            </a:r>
          </a:p>
        </p:txBody>
      </p:sp>
    </p:spTree>
    <p:extLst>
      <p:ext uri="{BB962C8B-B14F-4D97-AF65-F5344CB8AC3E}">
        <p14:creationId xmlns:p14="http://schemas.microsoft.com/office/powerpoint/2010/main" val="290275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711B43-794B-3549-AA06-751EECBE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4" y="263979"/>
            <a:ext cx="7200900" cy="1114425"/>
          </a:xfrm>
        </p:spPr>
        <p:txBody>
          <a:bodyPr/>
          <a:lstStyle/>
          <a:p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Multicultural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library</a:t>
            </a:r>
            <a:endParaRPr lang="es-ES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EB26AF4-D2AB-C644-BB5C-2CF53A5F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8" y="1047503"/>
            <a:ext cx="4974091" cy="37245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86B9B29-3F7D-034C-A002-12E95A62EBF9}"/>
              </a:ext>
            </a:extLst>
          </p:cNvPr>
          <p:cNvSpPr txBox="1"/>
          <p:nvPr/>
        </p:nvSpPr>
        <p:spPr>
          <a:xfrm>
            <a:off x="6616972" y="4660231"/>
            <a:ext cx="2593883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dirty="0" err="1">
                <a:latin typeface="American Typewriter" panose="02090604020004020304" pitchFamily="18" charset="77"/>
              </a:rPr>
              <a:t>Gandia</a:t>
            </a:r>
            <a:r>
              <a:rPr lang="es-ES" sz="2400" dirty="0">
                <a:latin typeface="American Typewriter" panose="02090604020004020304" pitchFamily="18" charset="77"/>
              </a:rPr>
              <a:t>, Valencia</a:t>
            </a:r>
          </a:p>
        </p:txBody>
      </p:sp>
    </p:spTree>
    <p:extLst>
      <p:ext uri="{BB962C8B-B14F-4D97-AF65-F5344CB8AC3E}">
        <p14:creationId xmlns:p14="http://schemas.microsoft.com/office/powerpoint/2010/main" val="253829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711B43-794B-3549-AA06-751EECBE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4" y="263979"/>
            <a:ext cx="8430986" cy="1114425"/>
          </a:xfrm>
        </p:spPr>
        <p:txBody>
          <a:bodyPr/>
          <a:lstStyle/>
          <a:p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Tejiendo una red de oportunidades =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Weaving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a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network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of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opportunities</a:t>
            </a:r>
            <a:endParaRPr lang="es-ES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9ADE351-97A7-EA47-AB92-BE950D1A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02" y="1378404"/>
            <a:ext cx="5829131" cy="32384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AEA69EA-773E-884A-85CB-2BFFC76678A6}"/>
              </a:ext>
            </a:extLst>
          </p:cNvPr>
          <p:cNvSpPr txBox="1"/>
          <p:nvPr/>
        </p:nvSpPr>
        <p:spPr>
          <a:xfrm>
            <a:off x="4116105" y="4669291"/>
            <a:ext cx="493418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dirty="0">
                <a:latin typeface="American Typewriter" panose="02090604020004020304" pitchFamily="18" charset="77"/>
              </a:rPr>
              <a:t>Barcelona, Biblioteca Bon Pastor</a:t>
            </a:r>
          </a:p>
        </p:txBody>
      </p:sp>
    </p:spTree>
    <p:extLst>
      <p:ext uri="{BB962C8B-B14F-4D97-AF65-F5344CB8AC3E}">
        <p14:creationId xmlns:p14="http://schemas.microsoft.com/office/powerpoint/2010/main" val="25156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711B43-794B-3549-AA06-751EECBE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4" y="263979"/>
            <a:ext cx="8223818" cy="1114425"/>
          </a:xfrm>
        </p:spPr>
        <p:txBody>
          <a:bodyPr/>
          <a:lstStyle/>
          <a:p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Bibliotecas que dan vida=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Libraries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that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bring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life</a:t>
            </a:r>
            <a:endParaRPr lang="es-ES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AEA69EA-773E-884A-85CB-2BFFC76678A6}"/>
              </a:ext>
            </a:extLst>
          </p:cNvPr>
          <p:cNvSpPr txBox="1"/>
          <p:nvPr/>
        </p:nvSpPr>
        <p:spPr>
          <a:xfrm>
            <a:off x="4116104" y="4669291"/>
            <a:ext cx="4941161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dirty="0">
                <a:latin typeface="American Typewriter" panose="02090604020004020304" pitchFamily="18" charset="77"/>
              </a:rPr>
              <a:t>Madrid, Biblioteca Eugenio Trías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D35D7D-D692-C849-93B0-EF8F6F19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86" y="1864519"/>
            <a:ext cx="5343587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711B43-794B-3549-AA06-751EECBE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4" y="263979"/>
            <a:ext cx="8223818" cy="1114425"/>
          </a:xfrm>
        </p:spPr>
        <p:txBody>
          <a:bodyPr/>
          <a:lstStyle/>
          <a:p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Biblioteca de acogida= Hosting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library</a:t>
            </a:r>
            <a:endParaRPr lang="es-ES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AEA69EA-773E-884A-85CB-2BFFC76678A6}"/>
              </a:ext>
            </a:extLst>
          </p:cNvPr>
          <p:cNvSpPr txBox="1"/>
          <p:nvPr/>
        </p:nvSpPr>
        <p:spPr>
          <a:xfrm>
            <a:off x="6026323" y="4660231"/>
            <a:ext cx="291050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dirty="0" err="1">
                <a:latin typeface="American Typewriter" panose="02090604020004020304" pitchFamily="18" charset="77"/>
              </a:rPr>
              <a:t>Purchena</a:t>
            </a:r>
            <a:r>
              <a:rPr lang="es-ES" sz="2400" dirty="0">
                <a:latin typeface="American Typewriter" panose="02090604020004020304" pitchFamily="18" charset="77"/>
              </a:rPr>
              <a:t>, Almería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F6B76B-B4DF-1246-823A-78C3E349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946346"/>
            <a:ext cx="4941161" cy="36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C1F682-0227-764D-B8C9-C1DCE063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587"/>
            <a:ext cx="8197454" cy="985838"/>
          </a:xfrm>
        </p:spPr>
        <p:txBody>
          <a:bodyPr/>
          <a:lstStyle/>
          <a:p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Te haré de la vida un cuento =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I'll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make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life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a tale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for</a:t>
            </a:r>
            <a:r>
              <a:rPr lang="es-ES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you</a:t>
            </a:r>
            <a:endParaRPr lang="es-ES" dirty="0">
              <a:solidFill>
                <a:srgbClr val="2F97A7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25D25F7-FDE6-6340-BD88-1D2B2E91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37" y="1243013"/>
            <a:ext cx="5636720" cy="32849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59A37CD-BB4D-6646-8A95-68DD534F94A5}"/>
              </a:ext>
            </a:extLst>
          </p:cNvPr>
          <p:cNvSpPr txBox="1"/>
          <p:nvPr/>
        </p:nvSpPr>
        <p:spPr>
          <a:xfrm>
            <a:off x="5769148" y="4704919"/>
            <a:ext cx="3284890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2400" dirty="0">
                <a:latin typeface="American Typewriter" panose="02090604020004020304" pitchFamily="18" charset="77"/>
              </a:rPr>
              <a:t>Soto del Real, Madrid</a:t>
            </a:r>
          </a:p>
        </p:txBody>
      </p:sp>
    </p:spTree>
    <p:extLst>
      <p:ext uri="{BB962C8B-B14F-4D97-AF65-F5344CB8AC3E}">
        <p14:creationId xmlns:p14="http://schemas.microsoft.com/office/powerpoint/2010/main" val="36133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B3358C-150B-734B-BD6F-1CCE0782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recognition</a:t>
            </a:r>
            <a:endParaRPr lang="es-ES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8B22C1-19A8-F143-A79F-A60CA7C5D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seal</a:t>
            </a:r>
            <a:endParaRPr lang="es-ES" sz="2700" dirty="0">
              <a:solidFill>
                <a:srgbClr val="2F9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3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B04C78-D5C7-3543-A992-61EFDECA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American Typewriter" panose="02090604020004020304" pitchFamily="18" charset="77"/>
              </a:rPr>
              <a:t>One</a:t>
            </a:r>
            <a:r>
              <a:rPr lang="es-ES" dirty="0">
                <a:latin typeface="American Typewriter" panose="02090604020004020304" pitchFamily="18" charset="77"/>
              </a:rPr>
              <a:t> </a:t>
            </a:r>
            <a:r>
              <a:rPr lang="es-ES" dirty="0" err="1">
                <a:latin typeface="American Typewriter" panose="02090604020004020304" pitchFamily="18" charset="77"/>
              </a:rPr>
              <a:t>Award</a:t>
            </a:r>
            <a:endParaRPr lang="es-ES" dirty="0">
              <a:latin typeface="American Typewriter" panose="02090604020004020304" pitchFamily="18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FC1EA8-F095-A54F-8CED-0D971C7E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100" dirty="0" err="1">
                <a:latin typeface="American Typewriter" panose="02090604020004020304" pitchFamily="18" charset="77"/>
              </a:rPr>
              <a:t>Annual</a:t>
            </a:r>
            <a:r>
              <a:rPr lang="es-ES" sz="2100" dirty="0">
                <a:latin typeface="American Typewriter" panose="02090604020004020304" pitchFamily="18" charset="77"/>
              </a:rPr>
              <a:t> "</a:t>
            </a:r>
            <a:r>
              <a:rPr lang="es-ES" sz="2100" dirty="0" err="1">
                <a:latin typeface="American Typewriter" panose="02090604020004020304" pitchFamily="18" charset="77"/>
              </a:rPr>
              <a:t>Public</a:t>
            </a:r>
            <a:r>
              <a:rPr lang="es-ES" sz="2100" dirty="0">
                <a:latin typeface="American Typewriter" panose="02090604020004020304" pitchFamily="18" charset="77"/>
              </a:rPr>
              <a:t> Library and Social </a:t>
            </a:r>
            <a:r>
              <a:rPr lang="es-ES" sz="2100" dirty="0" err="1">
                <a:latin typeface="American Typewriter" panose="02090604020004020304" pitchFamily="18" charset="77"/>
              </a:rPr>
              <a:t>Engagement</a:t>
            </a:r>
            <a:r>
              <a:rPr lang="es-ES" sz="2100" dirty="0">
                <a:latin typeface="American Typewriter" panose="02090604020004020304" pitchFamily="18" charset="77"/>
              </a:rPr>
              <a:t>" </a:t>
            </a:r>
            <a:r>
              <a:rPr lang="es-ES" sz="2100" dirty="0" err="1">
                <a:latin typeface="American Typewriter" panose="02090604020004020304" pitchFamily="18" charset="77"/>
              </a:rPr>
              <a:t>Award</a:t>
            </a:r>
            <a:endParaRPr lang="es-ES" sz="21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es-ES" sz="2100" dirty="0" err="1">
                <a:latin typeface="American Typewriter" panose="02090604020004020304" pitchFamily="18" charset="77"/>
              </a:rPr>
              <a:t>From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>
                <a:latin typeface="American Typewriter" panose="02090604020004020304" pitchFamily="18" charset="77"/>
                <a:hlinkClick r:id="rId2"/>
              </a:rPr>
              <a:t>Social Library Foundation</a:t>
            </a:r>
            <a:endParaRPr lang="es-ES" sz="21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s-ES" sz="2100" dirty="0">
              <a:latin typeface="American Typewriter" panose="02090604020004020304" pitchFamily="18" charset="77"/>
            </a:endParaRPr>
          </a:p>
          <a:p>
            <a:pPr>
              <a:buFontTx/>
              <a:buChar char="-"/>
            </a:pPr>
            <a:r>
              <a:rPr lang="es-ES" sz="2100" dirty="0">
                <a:latin typeface="American Typewriter" panose="02090604020004020304" pitchFamily="18" charset="77"/>
              </a:rPr>
              <a:t>6 </a:t>
            </a:r>
            <a:r>
              <a:rPr lang="es-ES" sz="2100" dirty="0" err="1">
                <a:latin typeface="American Typewriter" panose="02090604020004020304" pitchFamily="18" charset="77"/>
              </a:rPr>
              <a:t>editions</a:t>
            </a:r>
            <a:endParaRPr lang="es-ES" sz="2100" dirty="0">
              <a:latin typeface="American Typewriter" panose="02090604020004020304" pitchFamily="18" charset="77"/>
            </a:endParaRPr>
          </a:p>
          <a:p>
            <a:pPr>
              <a:buFontTx/>
              <a:buChar char="-"/>
            </a:pPr>
            <a:r>
              <a:rPr lang="es-ES" sz="2100" dirty="0">
                <a:latin typeface="American Typewriter" panose="02090604020004020304" pitchFamily="18" charset="77"/>
              </a:rPr>
              <a:t>Social </a:t>
            </a:r>
            <a:r>
              <a:rPr lang="es-ES" sz="2100" dirty="0">
                <a:latin typeface="American Typewriter" panose="02090604020004020304" pitchFamily="18" charset="77"/>
                <a:hlinkClick r:id="rId3"/>
              </a:rPr>
              <a:t>library projects map </a:t>
            </a:r>
            <a:endParaRPr lang="es-ES" sz="2100" dirty="0">
              <a:latin typeface="American Typewriter" panose="02090604020004020304" pitchFamily="18" charset="77"/>
            </a:endParaRPr>
          </a:p>
          <a:p>
            <a:pPr>
              <a:buFontTx/>
              <a:buChar char="-"/>
            </a:pPr>
            <a:r>
              <a:rPr lang="es-ES" sz="2100" dirty="0">
                <a:latin typeface="American Typewriter" panose="02090604020004020304" pitchFamily="18" charset="77"/>
              </a:rPr>
              <a:t>Inclusive and Social </a:t>
            </a:r>
            <a:r>
              <a:rPr lang="es-ES" sz="2100" dirty="0" err="1">
                <a:latin typeface="American Typewriter" panose="02090604020004020304" pitchFamily="18" charset="77"/>
              </a:rPr>
              <a:t>project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tools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for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libraries</a:t>
            </a:r>
            <a:endParaRPr lang="es-ES" sz="2100" dirty="0">
              <a:latin typeface="American Typewriter" panose="02090604020004020304" pitchFamily="18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4B7E4F8-7673-D543-BBF5-B3DC05E84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790"/>
          <a:stretch/>
        </p:blipFill>
        <p:spPr>
          <a:xfrm>
            <a:off x="6900863" y="94035"/>
            <a:ext cx="1928813" cy="12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3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CA8578-F7F1-814F-9E69-E4C857E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talk</a:t>
            </a:r>
            <a:r>
              <a:rPr lang="es-ES" dirty="0"/>
              <a:t> to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07F65E-5371-1942-9076-66CCF1D8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03577"/>
            <a:ext cx="8066315" cy="3739923"/>
          </a:xfrm>
        </p:spPr>
        <p:txBody>
          <a:bodyPr>
            <a:noAutofit/>
          </a:bodyPr>
          <a:lstStyle/>
          <a:p>
            <a:r>
              <a:rPr lang="es-ES" sz="2700" dirty="0" err="1">
                <a:latin typeface="American Typewriter" panose="02090604020004020304" pitchFamily="18" charset="77"/>
              </a:rPr>
              <a:t>Spanish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Context</a:t>
            </a:r>
            <a:endParaRPr lang="es-ES" sz="2700" dirty="0">
              <a:latin typeface="American Typewriter" panose="02090604020004020304" pitchFamily="18" charset="77"/>
            </a:endParaRPr>
          </a:p>
          <a:p>
            <a:r>
              <a:rPr lang="es-ES" sz="2700" dirty="0" err="1"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Theory</a:t>
            </a:r>
            <a:r>
              <a:rPr lang="es-ES" sz="2700" dirty="0">
                <a:latin typeface="American Typewriter" panose="02090604020004020304" pitchFamily="18" charset="77"/>
              </a:rPr>
              <a:t>:  (</a:t>
            </a:r>
            <a:r>
              <a:rPr lang="es-ES" sz="2700" dirty="0" err="1">
                <a:latin typeface="American Typewriter" panose="02090604020004020304" pitchFamily="18" charset="77"/>
              </a:rPr>
              <a:t>National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Strategy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about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libraries</a:t>
            </a:r>
            <a:r>
              <a:rPr lang="es-ES" sz="2700" dirty="0">
                <a:latin typeface="American Typewriter" panose="02090604020004020304" pitchFamily="18" charset="77"/>
              </a:rPr>
              <a:t> and información as a </a:t>
            </a:r>
            <a:r>
              <a:rPr lang="es-ES" sz="2700" dirty="0" err="1">
                <a:latin typeface="American Typewriter" panose="02090604020004020304" pitchFamily="18" charset="77"/>
              </a:rPr>
              <a:t>framework</a:t>
            </a:r>
            <a:r>
              <a:rPr lang="es-ES" sz="2700" dirty="0">
                <a:latin typeface="American Typewriter" panose="02090604020004020304" pitchFamily="18" charset="77"/>
              </a:rPr>
              <a:t>)</a:t>
            </a:r>
          </a:p>
          <a:p>
            <a:r>
              <a:rPr lang="es-ES" sz="2700" dirty="0" err="1"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Practice</a:t>
            </a:r>
            <a:r>
              <a:rPr lang="es-ES" sz="2700" dirty="0">
                <a:latin typeface="American Typewriter" panose="02090604020004020304" pitchFamily="18" charset="77"/>
              </a:rPr>
              <a:t> (</a:t>
            </a:r>
            <a:r>
              <a:rPr lang="es-ES" sz="2700" dirty="0" err="1">
                <a:latin typeface="American Typewriter" panose="02090604020004020304" pitchFamily="18" charset="77"/>
              </a:rPr>
              <a:t>Stories</a:t>
            </a:r>
            <a:r>
              <a:rPr lang="es-ES" sz="2700" dirty="0">
                <a:latin typeface="American Typewriter" panose="02090604020004020304" pitchFamily="18" charset="77"/>
              </a:rPr>
              <a:t> and </a:t>
            </a:r>
            <a:r>
              <a:rPr lang="es-ES" sz="2700" dirty="0" err="1">
                <a:latin typeface="American Typewriter" panose="02090604020004020304" pitchFamily="18" charset="77"/>
              </a:rPr>
              <a:t>projects</a:t>
            </a:r>
            <a:r>
              <a:rPr lang="es-ES" sz="2700" dirty="0">
                <a:latin typeface="American Typewriter" panose="02090604020004020304" pitchFamily="18" charset="77"/>
              </a:rPr>
              <a:t>) </a:t>
            </a:r>
          </a:p>
          <a:p>
            <a:r>
              <a:rPr lang="es-ES" sz="2700" dirty="0" err="1"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Recognition</a:t>
            </a:r>
            <a:r>
              <a:rPr lang="es-ES" sz="2700" dirty="0">
                <a:latin typeface="American Typewriter" panose="02090604020004020304" pitchFamily="18" charset="77"/>
              </a:rPr>
              <a:t>  (</a:t>
            </a:r>
            <a:r>
              <a:rPr lang="es-ES" sz="2700" dirty="0" err="1"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seal</a:t>
            </a:r>
            <a:r>
              <a:rPr lang="es-ES" sz="2700" dirty="0">
                <a:latin typeface="American Typewriter" panose="02090604020004020304" pitchFamily="18" charset="77"/>
              </a:rPr>
              <a:t>)  </a:t>
            </a:r>
          </a:p>
          <a:p>
            <a:r>
              <a:rPr lang="es-ES" sz="2700" dirty="0" err="1">
                <a:latin typeface="American Typewriter" panose="02090604020004020304" pitchFamily="18" charset="77"/>
              </a:rPr>
              <a:t>Thoughts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or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confessions</a:t>
            </a:r>
            <a:r>
              <a:rPr lang="es-ES" sz="2700" dirty="0">
                <a:latin typeface="American Typewriter" panose="02090604020004020304" pitchFamily="18" charset="77"/>
              </a:rPr>
              <a:t> (</a:t>
            </a:r>
            <a:r>
              <a:rPr lang="es-ES" sz="2700" dirty="0" err="1">
                <a:latin typeface="American Typewriter" panose="02090604020004020304" pitchFamily="18" charset="77"/>
              </a:rPr>
              <a:t>not</a:t>
            </a:r>
            <a:r>
              <a:rPr lang="es-ES" sz="2700" dirty="0"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latin typeface="American Typewriter" panose="02090604020004020304" pitchFamily="18" charset="77"/>
              </a:rPr>
              <a:t>conclusions</a:t>
            </a:r>
            <a:r>
              <a:rPr lang="es-ES" sz="2700" dirty="0">
                <a:latin typeface="American Typewriter" panose="02090604020004020304" pitchFamily="18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26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B04C78-D5C7-3543-A992-61EFDECA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American Typewriter" panose="02090604020004020304" pitchFamily="18" charset="77"/>
              </a:rPr>
              <a:t>One</a:t>
            </a:r>
            <a:r>
              <a:rPr lang="es-ES" dirty="0">
                <a:latin typeface="American Typewriter" panose="02090604020004020304" pitchFamily="18" charset="77"/>
              </a:rPr>
              <a:t> </a:t>
            </a:r>
            <a:r>
              <a:rPr lang="es-ES" dirty="0" err="1">
                <a:latin typeface="American Typewriter" panose="02090604020004020304" pitchFamily="18" charset="77"/>
              </a:rPr>
              <a:t>Seal</a:t>
            </a:r>
            <a:endParaRPr lang="es-ES" dirty="0">
              <a:latin typeface="American Typewriter" panose="02090604020004020304" pitchFamily="18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FC1EA8-F095-A54F-8CED-0D971C7E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100" dirty="0" err="1">
                <a:latin typeface="American Typewriter" panose="02090604020004020304" pitchFamily="18" charset="77"/>
              </a:rPr>
              <a:t>Annual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seal</a:t>
            </a:r>
            <a:r>
              <a:rPr lang="es-ES" sz="2100" dirty="0">
                <a:latin typeface="American Typewriter" panose="02090604020004020304" pitchFamily="18" charset="77"/>
              </a:rPr>
              <a:t>   (</a:t>
            </a:r>
            <a:r>
              <a:rPr lang="es-ES" sz="2100" dirty="0" err="1">
                <a:latin typeface="American Typewriter" panose="02090604020004020304" pitchFamily="18" charset="77"/>
              </a:rPr>
              <a:t>one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for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library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type</a:t>
            </a:r>
            <a:r>
              <a:rPr lang="es-ES" sz="2100" dirty="0">
                <a:latin typeface="American Typewriter" panose="02090604020004020304" pitchFamily="18" charset="77"/>
              </a:rPr>
              <a:t>)</a:t>
            </a:r>
          </a:p>
          <a:p>
            <a:pPr marL="0" indent="0">
              <a:buNone/>
            </a:pPr>
            <a:endParaRPr lang="es-ES" sz="2100" dirty="0">
              <a:latin typeface="American Typewriter" panose="02090604020004020304" pitchFamily="18" charset="77"/>
            </a:endParaRPr>
          </a:p>
          <a:p>
            <a:pPr>
              <a:buFontTx/>
              <a:buChar char="-"/>
            </a:pPr>
            <a:r>
              <a:rPr lang="es-ES" sz="2100" dirty="0">
                <a:latin typeface="American Typewriter" panose="02090604020004020304" pitchFamily="18" charset="77"/>
              </a:rPr>
              <a:t> 4 </a:t>
            </a:r>
            <a:r>
              <a:rPr lang="es-ES" sz="2100" dirty="0" err="1">
                <a:latin typeface="American Typewriter" panose="02090604020004020304" pitchFamily="18" charset="77"/>
              </a:rPr>
              <a:t>editions</a:t>
            </a:r>
            <a:endParaRPr lang="es-ES" sz="2100" dirty="0">
              <a:latin typeface="American Typewriter" panose="02090604020004020304" pitchFamily="18" charset="77"/>
            </a:endParaRPr>
          </a:p>
          <a:p>
            <a:pPr>
              <a:buFontTx/>
              <a:buChar char="-"/>
            </a:pPr>
            <a:r>
              <a:rPr lang="es-ES" sz="2100" dirty="0">
                <a:latin typeface="American Typewriter" panose="02090604020004020304" pitchFamily="18" charset="77"/>
              </a:rPr>
              <a:t>  </a:t>
            </a:r>
            <a:r>
              <a:rPr lang="es-ES" sz="2100" dirty="0">
                <a:latin typeface="American Typewriter" panose="02090604020004020304" pitchFamily="18" charset="77"/>
                <a:hlinkClick r:id="rId2"/>
              </a:rPr>
              <a:t>Seal map (with SDGs </a:t>
            </a:r>
            <a:r>
              <a:rPr lang="es-ES" sz="2100" dirty="0" err="1">
                <a:latin typeface="American Typewriter" panose="02090604020004020304" pitchFamily="18" charset="77"/>
              </a:rPr>
              <a:t>perspective</a:t>
            </a:r>
            <a:r>
              <a:rPr lang="es-ES" sz="2100" dirty="0">
                <a:latin typeface="American Typewriter" panose="02090604020004020304" pitchFamily="18" charset="77"/>
              </a:rPr>
              <a:t>)</a:t>
            </a:r>
          </a:p>
          <a:p>
            <a:pPr marL="0" indent="0">
              <a:buNone/>
            </a:pPr>
            <a:endParaRPr lang="es-ES" sz="2100" dirty="0">
              <a:latin typeface="American Typewriter" panose="02090604020004020304" pitchFamily="18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EF03835-4AF2-6B49-8A24-B1819DD9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97" y="183611"/>
            <a:ext cx="5314950" cy="14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DBC46-3F21-564C-83A6-A0C62A6F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latin typeface="American Typewriter" panose="02090604020004020304" pitchFamily="18" charset="77"/>
              </a:rPr>
              <a:t>Thoughts</a:t>
            </a:r>
            <a:r>
              <a:rPr lang="es-ES" dirty="0">
                <a:latin typeface="American Typewriter" panose="02090604020004020304" pitchFamily="18" charset="77"/>
              </a:rPr>
              <a:t> </a:t>
            </a:r>
            <a:r>
              <a:rPr lang="es-ES" dirty="0" err="1">
                <a:latin typeface="American Typewriter" panose="02090604020004020304" pitchFamily="18" charset="77"/>
              </a:rPr>
              <a:t>or</a:t>
            </a:r>
            <a:r>
              <a:rPr lang="es-ES" dirty="0">
                <a:latin typeface="American Typewriter" panose="02090604020004020304" pitchFamily="18" charset="77"/>
              </a:rPr>
              <a:t> </a:t>
            </a:r>
            <a:r>
              <a:rPr lang="es-ES" dirty="0" err="1">
                <a:latin typeface="American Typewriter" panose="02090604020004020304" pitchFamily="18" charset="77"/>
              </a:rPr>
              <a:t>confessions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B0109D-6D05-A24A-9AEF-1F7F907CC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(</a:t>
            </a:r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not</a:t>
            </a:r>
            <a: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conclusions</a:t>
            </a:r>
            <a: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)</a:t>
            </a:r>
            <a:b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</a:br>
            <a:endParaRPr lang="es-ES" sz="2700" dirty="0">
              <a:solidFill>
                <a:srgbClr val="2F9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9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98272F-FEDD-E04D-A426-15E54D87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6" y="185737"/>
            <a:ext cx="7200900" cy="1114425"/>
          </a:xfrm>
        </p:spPr>
        <p:txBody>
          <a:bodyPr/>
          <a:lstStyle/>
          <a:p>
            <a:r>
              <a:rPr lang="es-ES" dirty="0"/>
              <a:t>In </a:t>
            </a:r>
            <a:r>
              <a:rPr lang="es-ES" dirty="0" err="1"/>
              <a:t>confidence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D4B36F-DA9F-2C4C-A2BC-3A55A608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100" dirty="0" err="1">
                <a:latin typeface="American Typewriter" panose="02090604020004020304" pitchFamily="18" charset="77"/>
              </a:rPr>
              <a:t>Good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practices</a:t>
            </a:r>
            <a:r>
              <a:rPr lang="es-ES" sz="2100" dirty="0">
                <a:latin typeface="American Typewriter" panose="02090604020004020304" pitchFamily="18" charset="77"/>
              </a:rPr>
              <a:t> and </a:t>
            </a:r>
            <a:r>
              <a:rPr lang="es-ES" sz="2100" dirty="0" err="1">
                <a:latin typeface="American Typewriter" panose="02090604020004020304" pitchFamily="18" charset="77"/>
              </a:rPr>
              <a:t>micropolicies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</a:p>
          <a:p>
            <a:r>
              <a:rPr lang="es-ES" sz="2100" dirty="0">
                <a:latin typeface="American Typewriter" panose="02090604020004020304" pitchFamily="18" charset="77"/>
              </a:rPr>
              <a:t>Professional </a:t>
            </a:r>
            <a:r>
              <a:rPr lang="es-ES" sz="2100" dirty="0" err="1">
                <a:latin typeface="American Typewriter" panose="02090604020004020304" pitchFamily="18" charset="77"/>
              </a:rPr>
              <a:t>Commitment</a:t>
            </a:r>
            <a:r>
              <a:rPr lang="es-ES" sz="2100" dirty="0">
                <a:latin typeface="American Typewriter" panose="02090604020004020304" pitchFamily="18" charset="77"/>
              </a:rPr>
              <a:t> and </a:t>
            </a:r>
            <a:r>
              <a:rPr lang="es-ES" sz="2100" dirty="0" err="1">
                <a:latin typeface="American Typewriter" panose="02090604020004020304" pitchFamily="18" charset="77"/>
              </a:rPr>
              <a:t>volunteering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</a:p>
          <a:p>
            <a:r>
              <a:rPr lang="es-ES" sz="2100" dirty="0" err="1">
                <a:latin typeface="American Typewriter" panose="02090604020004020304" pitchFamily="18" charset="77"/>
              </a:rPr>
              <a:t>Collaborations</a:t>
            </a:r>
            <a:r>
              <a:rPr lang="es-ES" sz="2100" dirty="0">
                <a:latin typeface="American Typewriter" panose="02090604020004020304" pitchFamily="18" charset="77"/>
              </a:rPr>
              <a:t> and </a:t>
            </a:r>
            <a:r>
              <a:rPr lang="es-ES" sz="2100" dirty="0" err="1">
                <a:latin typeface="American Typewriter" panose="02090604020004020304" pitchFamily="18" charset="77"/>
              </a:rPr>
              <a:t>Partnership</a:t>
            </a:r>
            <a:endParaRPr lang="es-ES" sz="2100" dirty="0">
              <a:latin typeface="American Typewriter" panose="02090604020004020304" pitchFamily="18" charset="77"/>
            </a:endParaRPr>
          </a:p>
          <a:p>
            <a:r>
              <a:rPr lang="es-ES" sz="2100" dirty="0">
                <a:latin typeface="American Typewriter" panose="02090604020004020304" pitchFamily="18" charset="77"/>
              </a:rPr>
              <a:t>Data, data, data </a:t>
            </a:r>
          </a:p>
          <a:p>
            <a:r>
              <a:rPr lang="es-ES" sz="2100" dirty="0" err="1">
                <a:latin typeface="American Typewriter" panose="02090604020004020304" pitchFamily="18" charset="77"/>
              </a:rPr>
              <a:t>Impact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  <a:r>
              <a:rPr lang="es-ES" sz="2100" dirty="0" err="1">
                <a:latin typeface="American Typewriter" panose="02090604020004020304" pitchFamily="18" charset="77"/>
              </a:rPr>
              <a:t>studies</a:t>
            </a:r>
            <a:r>
              <a:rPr lang="es-ES" sz="2100" dirty="0">
                <a:latin typeface="American Typewriter" panose="02090604020004020304" pitchFamily="18" charset="77"/>
              </a:rPr>
              <a:t> </a:t>
            </a:r>
          </a:p>
          <a:p>
            <a:endParaRPr lang="es-ES" sz="21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213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87D5EF-8433-A44C-9F0E-AF998C7E1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724" y="1159329"/>
            <a:ext cx="6270922" cy="1887751"/>
          </a:xfrm>
        </p:spPr>
        <p:txBody>
          <a:bodyPr/>
          <a:lstStyle/>
          <a:p>
            <a:r>
              <a:rPr lang="es-ES" sz="45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Thanks</a:t>
            </a:r>
            <a:r>
              <a:rPr lang="es-ES" sz="45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C8EE267-2378-9D44-B614-54056FBF2958}"/>
              </a:ext>
            </a:extLst>
          </p:cNvPr>
          <p:cNvSpPr txBox="1"/>
          <p:nvPr/>
        </p:nvSpPr>
        <p:spPr>
          <a:xfrm>
            <a:off x="1" y="3984172"/>
            <a:ext cx="3156857" cy="11079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1800" dirty="0">
                <a:latin typeface="American Typewriter" panose="02090604020004020304" pitchFamily="18" charset="77"/>
              </a:rPr>
              <a:t>Alicia </a:t>
            </a:r>
            <a:r>
              <a:rPr lang="es-ES" sz="1800" dirty="0" err="1">
                <a:latin typeface="American Typewriter" panose="02090604020004020304" pitchFamily="18" charset="77"/>
              </a:rPr>
              <a:t>Sellés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Carot</a:t>
            </a:r>
            <a:endParaRPr lang="es-ES" sz="1800" dirty="0">
              <a:latin typeface="American Typewriter" panose="02090604020004020304" pitchFamily="18" charset="77"/>
            </a:endParaRPr>
          </a:p>
          <a:p>
            <a:pPr algn="ctr"/>
            <a:r>
              <a:rPr lang="es-ES" sz="1800" dirty="0">
                <a:latin typeface="American Typewriter" panose="02090604020004020304" pitchFamily="18" charset="77"/>
              </a:rPr>
              <a:t>       @</a:t>
            </a:r>
            <a:r>
              <a:rPr lang="es-ES" sz="1800" dirty="0" err="1">
                <a:latin typeface="American Typewriter" panose="02090604020004020304" pitchFamily="18" charset="77"/>
              </a:rPr>
              <a:t>aliciaselles</a:t>
            </a:r>
            <a:endParaRPr lang="es-ES" sz="1800" dirty="0">
              <a:latin typeface="American Typewriter" panose="02090604020004020304" pitchFamily="18" charset="77"/>
            </a:endParaRPr>
          </a:p>
          <a:p>
            <a:pPr algn="ctr"/>
            <a:r>
              <a:rPr lang="es-ES" sz="1800" dirty="0">
                <a:latin typeface="American Typewriter" panose="02090604020004020304" pitchFamily="18" charset="77"/>
              </a:rPr>
              <a:t>      @FESABID</a:t>
            </a:r>
          </a:p>
          <a:p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F2D14E-D20C-B74B-A75E-17948943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95" y="4398371"/>
            <a:ext cx="734797" cy="5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>
            <a:extLst>
              <a:ext uri="{FF2B5EF4-FFF2-40B4-BE49-F238E27FC236}">
                <a16:creationId xmlns:a16="http://schemas.microsoft.com/office/drawing/2014/main" xmlns="" id="{D9084419-E989-F140-A322-851789B9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7982"/>
            <a:ext cx="7200900" cy="541565"/>
          </a:xfrm>
        </p:spPr>
        <p:txBody>
          <a:bodyPr>
            <a:noAutofit/>
          </a:bodyPr>
          <a:lstStyle/>
          <a:p>
            <a:r>
              <a:rPr lang="es-ES" sz="4100" b="1" dirty="0" err="1"/>
              <a:t>Context</a:t>
            </a:r>
            <a:r>
              <a:rPr lang="es-ES" sz="4100" b="1" dirty="0"/>
              <a:t>: </a:t>
            </a:r>
            <a:r>
              <a:rPr lang="es-ES" sz="4100" b="1" dirty="0" err="1"/>
              <a:t>library</a:t>
            </a:r>
            <a:r>
              <a:rPr lang="es-ES" sz="4100" b="1" dirty="0"/>
              <a:t> </a:t>
            </a:r>
            <a:r>
              <a:rPr lang="es-ES" sz="4100" b="1" dirty="0" err="1"/>
              <a:t>framework</a:t>
            </a:r>
            <a:endParaRPr lang="es-ES" sz="41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99F8C6A3-FCD9-BF42-BF23-28CE8E02F30B}"/>
              </a:ext>
            </a:extLst>
          </p:cNvPr>
          <p:cNvSpPr txBox="1"/>
          <p:nvPr/>
        </p:nvSpPr>
        <p:spPr>
          <a:xfrm>
            <a:off x="877005" y="1143001"/>
            <a:ext cx="7711824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3300" dirty="0">
                <a:latin typeface="American Typewriter" panose="02090604020004020304" pitchFamily="18" charset="77"/>
              </a:rPr>
              <a:t>Library </a:t>
            </a:r>
            <a:r>
              <a:rPr lang="es-ES" sz="3300" dirty="0" err="1">
                <a:latin typeface="American Typewriter" panose="02090604020004020304" pitchFamily="18" charset="77"/>
              </a:rPr>
              <a:t>Authorities</a:t>
            </a:r>
            <a:r>
              <a:rPr lang="es-ES" sz="3300" dirty="0">
                <a:latin typeface="American Typewriter" panose="02090604020004020304" pitchFamily="18" charset="77"/>
              </a:rPr>
              <a:t> in 3 </a:t>
            </a:r>
            <a:r>
              <a:rPr lang="es-ES" sz="3300" dirty="0" err="1">
                <a:latin typeface="American Typewriter" panose="02090604020004020304" pitchFamily="18" charset="77"/>
              </a:rPr>
              <a:t>levels</a:t>
            </a:r>
            <a:r>
              <a:rPr lang="es-ES" sz="3300" dirty="0">
                <a:latin typeface="American Typewriter" panose="02090604020004020304" pitchFamily="18" charset="77"/>
              </a:rPr>
              <a:t>: </a:t>
            </a:r>
            <a:r>
              <a:rPr lang="es-ES" sz="3300" dirty="0" err="1">
                <a:latin typeface="American Typewriter" panose="02090604020004020304" pitchFamily="18" charset="77"/>
              </a:rPr>
              <a:t>national</a:t>
            </a:r>
            <a:r>
              <a:rPr lang="es-ES" sz="3300" dirty="0">
                <a:latin typeface="American Typewriter" panose="02090604020004020304" pitchFamily="18" charset="77"/>
              </a:rPr>
              <a:t>, regional and local</a:t>
            </a:r>
          </a:p>
          <a:p>
            <a:endParaRPr lang="es-ES" sz="3300" dirty="0">
              <a:latin typeface="American Typewriter" panose="02090604020004020304" pitchFamily="18" charset="77"/>
            </a:endParaRPr>
          </a:p>
          <a:p>
            <a:r>
              <a:rPr lang="es-ES" sz="3300" dirty="0">
                <a:latin typeface="American Typewriter" panose="02090604020004020304" pitchFamily="18" charset="77"/>
              </a:rPr>
              <a:t>CCB: Council of </a:t>
            </a:r>
            <a:r>
              <a:rPr lang="es-ES" sz="3300" dirty="0" err="1">
                <a:latin typeface="American Typewriter" panose="02090604020004020304" pitchFamily="18" charset="77"/>
              </a:rPr>
              <a:t>cooperation</a:t>
            </a:r>
            <a:r>
              <a:rPr lang="es-ES" sz="3300" dirty="0">
                <a:latin typeface="American Typewriter" panose="02090604020004020304" pitchFamily="18" charset="77"/>
              </a:rPr>
              <a:t>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5EC2B47E-1ACD-F846-8B05-B173DD73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05" y="3350794"/>
            <a:ext cx="3815624" cy="9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>
            <a:extLst>
              <a:ext uri="{FF2B5EF4-FFF2-40B4-BE49-F238E27FC236}">
                <a16:creationId xmlns:a16="http://schemas.microsoft.com/office/drawing/2014/main" xmlns="" id="{D9084419-E989-F140-A322-851789B9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7982"/>
            <a:ext cx="8267700" cy="541565"/>
          </a:xfrm>
        </p:spPr>
        <p:txBody>
          <a:bodyPr>
            <a:noAutofit/>
          </a:bodyPr>
          <a:lstStyle/>
          <a:p>
            <a:r>
              <a:rPr lang="es-ES" sz="4100" b="1" dirty="0" err="1"/>
              <a:t>Context</a:t>
            </a:r>
            <a:r>
              <a:rPr lang="es-ES" sz="4100" b="1" dirty="0"/>
              <a:t>: </a:t>
            </a:r>
            <a:r>
              <a:rPr lang="es-ES" sz="4100" b="1" dirty="0" err="1"/>
              <a:t>Libraries</a:t>
            </a:r>
            <a:r>
              <a:rPr lang="es-ES" sz="4100" b="1" dirty="0"/>
              <a:t> and </a:t>
            </a:r>
            <a:r>
              <a:rPr lang="es-ES" sz="4100" b="1" dirty="0" err="1"/>
              <a:t>development</a:t>
            </a:r>
            <a:endParaRPr lang="es-ES" sz="41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99F8C6A3-FCD9-BF42-BF23-28CE8E02F30B}"/>
              </a:ext>
            </a:extLst>
          </p:cNvPr>
          <p:cNvSpPr txBox="1"/>
          <p:nvPr/>
        </p:nvSpPr>
        <p:spPr>
          <a:xfrm>
            <a:off x="1698167" y="1577574"/>
            <a:ext cx="5902427" cy="2608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3300" dirty="0">
                <a:latin typeface="American Typewriter" panose="02090604020004020304" pitchFamily="18" charset="77"/>
              </a:rPr>
              <a:t>IAP- Programe      FESABID</a:t>
            </a:r>
          </a:p>
          <a:p>
            <a:endParaRPr lang="es-ES" sz="3300" dirty="0">
              <a:latin typeface="American Typewriter" panose="02090604020004020304" pitchFamily="18" charset="77"/>
            </a:endParaRPr>
          </a:p>
          <a:p>
            <a:endParaRPr lang="es-ES" sz="3300" dirty="0">
              <a:latin typeface="American Typewriter" panose="02090604020004020304" pitchFamily="18" charset="77"/>
            </a:endParaRPr>
          </a:p>
          <a:p>
            <a:pPr algn="ctr"/>
            <a:r>
              <a:rPr lang="es-ES" sz="3300" dirty="0">
                <a:latin typeface="American Typewriter" panose="02090604020004020304" pitchFamily="18" charset="77"/>
              </a:rPr>
              <a:t>Library and  2030 Agenda </a:t>
            </a:r>
          </a:p>
          <a:p>
            <a:pPr algn="ctr"/>
            <a:r>
              <a:rPr lang="es-ES" sz="3300" dirty="0" err="1">
                <a:latin typeface="American Typewriter" panose="02090604020004020304" pitchFamily="18" charset="77"/>
              </a:rPr>
              <a:t>Working</a:t>
            </a:r>
            <a:r>
              <a:rPr lang="es-ES" sz="3300" dirty="0">
                <a:latin typeface="American Typewriter" panose="02090604020004020304" pitchFamily="18" charset="77"/>
              </a:rPr>
              <a:t> </a:t>
            </a:r>
            <a:r>
              <a:rPr lang="es-ES" sz="3300" dirty="0" err="1">
                <a:latin typeface="American Typewriter" panose="02090604020004020304" pitchFamily="18" charset="77"/>
              </a:rPr>
              <a:t>Group</a:t>
            </a:r>
            <a:r>
              <a:rPr lang="es-ES" sz="3300" dirty="0">
                <a:latin typeface="American Typewriter" panose="02090604020004020304" pitchFamily="18" charset="77"/>
              </a:rPr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12A176-C73F-8141-8205-A8FF3C8F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680" y="1577574"/>
            <a:ext cx="734797" cy="5253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633AA5D-C628-444D-A41F-53B89605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577574"/>
            <a:ext cx="910318" cy="9103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86AACD3-6FDD-984E-AFC8-1EEFF1D42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195" y="3593735"/>
            <a:ext cx="1801766" cy="448155"/>
          </a:xfrm>
          <a:prstGeom prst="rect">
            <a:avLst/>
          </a:prstGeom>
        </p:spPr>
      </p:pic>
      <p:sp>
        <p:nvSpPr>
          <p:cNvPr id="3" name="Flecha derecha 2">
            <a:extLst>
              <a:ext uri="{FF2B5EF4-FFF2-40B4-BE49-F238E27FC236}">
                <a16:creationId xmlns:a16="http://schemas.microsoft.com/office/drawing/2014/main" xmlns="" id="{58633EFB-2045-5942-AAAF-D697888C0F2D}"/>
              </a:ext>
            </a:extLst>
          </p:cNvPr>
          <p:cNvSpPr/>
          <p:nvPr/>
        </p:nvSpPr>
        <p:spPr>
          <a:xfrm>
            <a:off x="4780093" y="1770079"/>
            <a:ext cx="419281" cy="368096"/>
          </a:xfrm>
          <a:prstGeom prst="rightArrow">
            <a:avLst/>
          </a:prstGeom>
          <a:solidFill>
            <a:srgbClr val="941F93"/>
          </a:solidFill>
          <a:ln>
            <a:solidFill>
              <a:srgbClr val="941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dirty="0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xmlns="" id="{E491FBD6-5A3C-3240-8C7A-FE114ADF858C}"/>
              </a:ext>
            </a:extLst>
          </p:cNvPr>
          <p:cNvSpPr/>
          <p:nvPr/>
        </p:nvSpPr>
        <p:spPr>
          <a:xfrm rot="5400000">
            <a:off x="4784419" y="2697729"/>
            <a:ext cx="419281" cy="368096"/>
          </a:xfrm>
          <a:prstGeom prst="rightArrow">
            <a:avLst/>
          </a:prstGeom>
          <a:solidFill>
            <a:srgbClr val="941F93"/>
          </a:solidFill>
          <a:ln>
            <a:solidFill>
              <a:srgbClr val="941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834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B3358C-150B-734B-BD6F-1CCE0782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Library and social </a:t>
            </a:r>
            <a:r>
              <a:rPr lang="es-ES" b="1" dirty="0" err="1"/>
              <a:t>inclusion</a:t>
            </a:r>
            <a:endParaRPr lang="es-ES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8B22C1-19A8-F143-A79F-A60CA7C5D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The</a:t>
            </a:r>
            <a:r>
              <a:rPr lang="es-ES" sz="2700" dirty="0">
                <a:solidFill>
                  <a:srgbClr val="2F97A7"/>
                </a:solidFill>
                <a:latin typeface="American Typewriter" panose="02090604020004020304" pitchFamily="18" charset="77"/>
              </a:rPr>
              <a:t> </a:t>
            </a:r>
            <a:r>
              <a:rPr lang="es-ES" sz="2700" dirty="0" err="1">
                <a:solidFill>
                  <a:srgbClr val="2F97A7"/>
                </a:solidFill>
                <a:latin typeface="American Typewriter" panose="02090604020004020304" pitchFamily="18" charset="77"/>
              </a:rPr>
              <a:t>Theory</a:t>
            </a:r>
            <a:endParaRPr lang="es-ES" sz="2700" dirty="0">
              <a:solidFill>
                <a:srgbClr val="2F9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50B06-5E26-1B42-A921-7C518300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185737"/>
            <a:ext cx="7200900" cy="1114425"/>
          </a:xfrm>
        </p:spPr>
        <p:txBody>
          <a:bodyPr/>
          <a:lstStyle/>
          <a:p>
            <a:r>
              <a:rPr lang="en-GB" dirty="0"/>
              <a:t>National Strategy for Information and Libraries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71E362-45AC-E64A-8F4C-04CC654D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300163"/>
            <a:ext cx="7628165" cy="2270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American Typewriter" panose="02090604020004020304" pitchFamily="18" charset="77"/>
              </a:rPr>
              <a:t>A </a:t>
            </a:r>
            <a:r>
              <a:rPr lang="es-ES" sz="1800" dirty="0" err="1">
                <a:latin typeface="American Typewriter" panose="02090604020004020304" pitchFamily="18" charset="77"/>
              </a:rPr>
              <a:t>multilevel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working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framework</a:t>
            </a:r>
            <a:r>
              <a:rPr lang="es-ES" sz="1800" dirty="0">
                <a:latin typeface="American Typewriter" panose="02090604020004020304" pitchFamily="18" charset="77"/>
              </a:rPr>
              <a:t>  </a:t>
            </a:r>
            <a:r>
              <a:rPr lang="es-ES" sz="1800" dirty="0" err="1">
                <a:latin typeface="American Typewriter" panose="02090604020004020304" pitchFamily="18" charset="77"/>
              </a:rPr>
              <a:t>for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library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policies</a:t>
            </a:r>
            <a:r>
              <a:rPr lang="es-ES" sz="1800" dirty="0">
                <a:latin typeface="American Typewriter" panose="02090604020004020304" pitchFamily="18" charset="77"/>
              </a:rPr>
              <a:t> and </a:t>
            </a:r>
            <a:r>
              <a:rPr lang="es-ES" sz="1800" dirty="0" err="1">
                <a:latin typeface="American Typewriter" panose="02090604020004020304" pitchFamily="18" charset="77"/>
              </a:rPr>
              <a:t>services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n-GB" sz="1800" dirty="0">
                <a:latin typeface="American Typewriter" panose="02090604020004020304" pitchFamily="18" charset="77"/>
              </a:rPr>
              <a:t>that contributes  to the achievement of the national  (and regional) development plan. </a:t>
            </a:r>
          </a:p>
          <a:p>
            <a:pPr marL="0" indent="0">
              <a:buNone/>
            </a:pPr>
            <a:endParaRPr lang="en-GB" sz="1800" dirty="0">
              <a:latin typeface="American Typewriter" panose="02090604020004020304" pitchFamily="18" charset="77"/>
            </a:endParaRPr>
          </a:p>
          <a:p>
            <a:pPr lvl="1"/>
            <a:r>
              <a:rPr lang="en-GB" sz="1800" dirty="0">
                <a:latin typeface="American Typewriter" panose="02090604020004020304" pitchFamily="18" charset="77"/>
              </a:rPr>
              <a:t>To get better libraries (and librarians )</a:t>
            </a:r>
            <a:endParaRPr lang="es-ES" sz="1800" dirty="0">
              <a:latin typeface="American Typewriter" panose="02090604020004020304" pitchFamily="18" charset="77"/>
            </a:endParaRPr>
          </a:p>
          <a:p>
            <a:pPr lvl="1"/>
            <a:endParaRPr lang="en-GB" sz="1800" dirty="0">
              <a:latin typeface="American Typewriter" panose="02090604020004020304" pitchFamily="18" charset="77"/>
            </a:endParaRPr>
          </a:p>
          <a:p>
            <a:pPr lvl="1"/>
            <a:r>
              <a:rPr lang="en-GB" sz="1800" dirty="0">
                <a:latin typeface="American Typewriter" panose="02090604020004020304" pitchFamily="18" charset="77"/>
              </a:rPr>
              <a:t>to leave no-one behind (opportunities for all)</a:t>
            </a:r>
          </a:p>
          <a:p>
            <a:pPr marL="397764" lvl="1" indent="0">
              <a:buNone/>
            </a:pPr>
            <a:endParaRPr lang="en-GB" sz="1800" dirty="0">
              <a:latin typeface="American Typewriter" panose="02090604020004020304" pitchFamily="18" charset="77"/>
            </a:endParaRPr>
          </a:p>
          <a:p>
            <a:pPr marL="397764" lvl="1" indent="0">
              <a:buNone/>
            </a:pPr>
            <a:endParaRPr lang="es-ES" sz="1800" dirty="0">
              <a:latin typeface="American Typewriter" panose="02090604020004020304" pitchFamily="18" charset="77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39036C22-398E-6E4C-AB5F-BCB6E1EBE6F6}"/>
              </a:ext>
            </a:extLst>
          </p:cNvPr>
          <p:cNvSpPr txBox="1">
            <a:spLocks/>
          </p:cNvSpPr>
          <p:nvPr/>
        </p:nvSpPr>
        <p:spPr>
          <a:xfrm>
            <a:off x="381000" y="3951515"/>
            <a:ext cx="8479972" cy="892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Tipo de letra del sistema"/>
              <a:buChar char="-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Tipo de letra del sistema"/>
              <a:buChar char="→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764" lvl="1" indent="0" algn="ctr">
              <a:buNone/>
            </a:pPr>
            <a:r>
              <a:rPr lang="es-ES" sz="1800" i="0" dirty="0">
                <a:latin typeface="American Typewriter" panose="02090604020004020304" pitchFamily="18" charset="77"/>
              </a:rPr>
              <a:t>As </a:t>
            </a:r>
            <a:r>
              <a:rPr lang="es-ES" sz="1800" i="0" dirty="0" err="1">
                <a:latin typeface="American Typewriter" panose="02090604020004020304" pitchFamily="18" charset="77"/>
              </a:rPr>
              <a:t>this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Startegy</a:t>
            </a:r>
            <a:r>
              <a:rPr lang="es-ES" sz="1800" i="0" dirty="0">
                <a:latin typeface="American Typewriter" panose="02090604020004020304" pitchFamily="18" charset="77"/>
              </a:rPr>
              <a:t> has </a:t>
            </a:r>
            <a:r>
              <a:rPr lang="es-ES" sz="1800" i="0" dirty="0" err="1">
                <a:latin typeface="American Typewriter" panose="02090604020004020304" pitchFamily="18" charset="77"/>
              </a:rPr>
              <a:t>been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approved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by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the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council</a:t>
            </a:r>
            <a:r>
              <a:rPr lang="es-ES" sz="1800" i="0" dirty="0">
                <a:latin typeface="American Typewriter" panose="02090604020004020304" pitchFamily="18" charset="77"/>
              </a:rPr>
              <a:t>, </a:t>
            </a:r>
            <a:r>
              <a:rPr lang="es-ES" sz="1800" b="1" i="0" u="sng" dirty="0" err="1">
                <a:latin typeface="American Typewriter" panose="02090604020004020304" pitchFamily="18" charset="77"/>
              </a:rPr>
              <a:t>policy</a:t>
            </a:r>
            <a:r>
              <a:rPr lang="es-ES" sz="1800" b="1" i="0" u="sng" dirty="0">
                <a:latin typeface="American Typewriter" panose="02090604020004020304" pitchFamily="18" charset="77"/>
              </a:rPr>
              <a:t> </a:t>
            </a:r>
            <a:r>
              <a:rPr lang="es-ES" sz="1800" b="1" i="0" u="sng" dirty="0" err="1">
                <a:latin typeface="American Typewriter" panose="02090604020004020304" pitchFamily="18" charset="77"/>
              </a:rPr>
              <a:t>makers</a:t>
            </a:r>
            <a:r>
              <a:rPr lang="es-ES" sz="1800" b="1" i="0" u="sng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have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got</a:t>
            </a:r>
            <a:r>
              <a:rPr lang="es-ES" sz="1800" i="0" dirty="0">
                <a:latin typeface="American Typewriter" panose="02090604020004020304" pitchFamily="18" charset="77"/>
              </a:rPr>
              <a:t> a “</a:t>
            </a:r>
            <a:r>
              <a:rPr lang="es-ES" sz="1800" b="1" i="0" u="sng" dirty="0" err="1">
                <a:latin typeface="American Typewriter" panose="02090604020004020304" pitchFamily="18" charset="77"/>
              </a:rPr>
              <a:t>guide</a:t>
            </a:r>
            <a:r>
              <a:rPr lang="es-ES" sz="1800" i="0" dirty="0">
                <a:latin typeface="American Typewriter" panose="02090604020004020304" pitchFamily="18" charset="77"/>
              </a:rPr>
              <a:t>” and  </a:t>
            </a:r>
            <a:r>
              <a:rPr lang="es-ES" sz="1800" i="0" dirty="0" err="1">
                <a:latin typeface="American Typewriter" panose="02090604020004020304" pitchFamily="18" charset="77"/>
              </a:rPr>
              <a:t>we</a:t>
            </a:r>
            <a:r>
              <a:rPr lang="es-ES" sz="1800" i="0" dirty="0">
                <a:latin typeface="American Typewriter" panose="02090604020004020304" pitchFamily="18" charset="77"/>
              </a:rPr>
              <a:t> (</a:t>
            </a:r>
            <a:r>
              <a:rPr lang="es-ES" sz="1800" b="1" i="0" u="sng" dirty="0" err="1">
                <a:latin typeface="American Typewriter" panose="02090604020004020304" pitchFamily="18" charset="77"/>
              </a:rPr>
              <a:t>librarians</a:t>
            </a:r>
            <a:r>
              <a:rPr lang="es-ES" sz="1800" i="0" dirty="0">
                <a:latin typeface="American Typewriter" panose="02090604020004020304" pitchFamily="18" charset="77"/>
              </a:rPr>
              <a:t>) </a:t>
            </a:r>
            <a:r>
              <a:rPr lang="es-ES" sz="1800" i="0" dirty="0" err="1">
                <a:latin typeface="American Typewriter" panose="02090604020004020304" pitchFamily="18" charset="77"/>
              </a:rPr>
              <a:t>have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got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an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b="1" i="0" u="sng" dirty="0" err="1">
                <a:latin typeface="American Typewriter" panose="02090604020004020304" pitchFamily="18" charset="77"/>
              </a:rPr>
              <a:t>advocacy</a:t>
            </a:r>
            <a:r>
              <a:rPr lang="es-ES" sz="1800" b="1" i="0" u="sng" dirty="0">
                <a:latin typeface="American Typewriter" panose="02090604020004020304" pitchFamily="18" charset="77"/>
              </a:rPr>
              <a:t>  </a:t>
            </a:r>
            <a:r>
              <a:rPr lang="es-ES" sz="1800" b="1" i="0" u="sng" dirty="0" err="1">
                <a:latin typeface="American Typewriter" panose="02090604020004020304" pitchFamily="18" charset="77"/>
              </a:rPr>
              <a:t>tool</a:t>
            </a:r>
            <a:r>
              <a:rPr lang="es-ES" sz="1800" i="0" dirty="0">
                <a:latin typeface="American Typewriter" panose="020906040200040203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31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50B06-5E26-1B42-A921-7C518300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3" y="168729"/>
            <a:ext cx="7200900" cy="1114425"/>
          </a:xfrm>
        </p:spPr>
        <p:txBody>
          <a:bodyPr/>
          <a:lstStyle/>
          <a:p>
            <a:r>
              <a:rPr lang="en-GB" dirty="0"/>
              <a:t>National Strategy for Information and Libraries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71E362-45AC-E64A-8F4C-04CC654D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7" y="1420585"/>
            <a:ext cx="7560129" cy="3554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latin typeface="American Typewriter" panose="02090604020004020304" pitchFamily="18" charset="77"/>
              </a:rPr>
              <a:t>The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strategy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proposes</a:t>
            </a:r>
            <a:r>
              <a:rPr lang="es-ES" sz="1800" dirty="0">
                <a:latin typeface="American Typewriter" panose="02090604020004020304" pitchFamily="18" charset="77"/>
              </a:rPr>
              <a:t> 4 </a:t>
            </a:r>
            <a:r>
              <a:rPr lang="es-ES" sz="1800" dirty="0" err="1">
                <a:latin typeface="American Typewriter" panose="02090604020004020304" pitchFamily="18" charset="77"/>
              </a:rPr>
              <a:t>lines</a:t>
            </a:r>
            <a:r>
              <a:rPr lang="es-ES" sz="1800" dirty="0">
                <a:latin typeface="American Typewriter" panose="02090604020004020304" pitchFamily="18" charset="77"/>
              </a:rPr>
              <a:t> of </a:t>
            </a:r>
            <a:r>
              <a:rPr lang="es-ES" sz="1800" dirty="0" err="1">
                <a:latin typeface="American Typewriter" panose="02090604020004020304" pitchFamily="18" charset="77"/>
              </a:rPr>
              <a:t>action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described</a:t>
            </a:r>
            <a:r>
              <a:rPr lang="es-ES" sz="1800" dirty="0">
                <a:latin typeface="American Typewriter" panose="02090604020004020304" pitchFamily="18" charset="77"/>
              </a:rPr>
              <a:t> </a:t>
            </a:r>
            <a:r>
              <a:rPr lang="es-ES" sz="1800" dirty="0" err="1">
                <a:latin typeface="American Typewriter" panose="02090604020004020304" pitchFamily="18" charset="77"/>
              </a:rPr>
              <a:t>below</a:t>
            </a:r>
            <a:r>
              <a:rPr lang="es-ES" sz="1800" dirty="0">
                <a:latin typeface="American Typewriter" panose="02090604020004020304" pitchFamily="18" charset="77"/>
              </a:rPr>
              <a:t>: </a:t>
            </a:r>
          </a:p>
          <a:p>
            <a:pPr marL="0" indent="0">
              <a:buNone/>
            </a:pPr>
            <a:endParaRPr lang="en-GB" sz="1800" dirty="0">
              <a:latin typeface="American Typewriter" panose="02090604020004020304" pitchFamily="18" charset="77"/>
            </a:endParaRPr>
          </a:p>
          <a:p>
            <a:pPr marL="740664" lvl="1" indent="-342900">
              <a:buFont typeface="+mj-lt"/>
              <a:buAutoNum type="arabicPeriod"/>
            </a:pPr>
            <a:r>
              <a:rPr lang="en-GB" sz="1800" i="0" dirty="0">
                <a:latin typeface="American Typewriter" panose="02090604020004020304" pitchFamily="18" charset="77"/>
              </a:rPr>
              <a:t>Give visibility to libraries as a service for all citizens that contributes to personal development, social welfare and sustainable development</a:t>
            </a:r>
          </a:p>
          <a:p>
            <a:pPr marL="740664" lvl="1" indent="-342900">
              <a:buFont typeface="+mj-lt"/>
              <a:buAutoNum type="arabicPeriod"/>
            </a:pPr>
            <a:r>
              <a:rPr lang="en-GB" sz="1800" i="0" dirty="0">
                <a:latin typeface="American Typewriter" panose="02090604020004020304" pitchFamily="18" charset="77"/>
              </a:rPr>
              <a:t>Guarantee access to information, culture and knowledge, guarantee library services for all people, regardless of where they live  or what they need</a:t>
            </a:r>
          </a:p>
          <a:p>
            <a:pPr marL="740664" lvl="1" indent="-342900">
              <a:buFont typeface="+mj-lt"/>
              <a:buAutoNum type="arabicPeriod"/>
            </a:pPr>
            <a:r>
              <a:rPr lang="en-GB" sz="1800" i="0" dirty="0">
                <a:latin typeface="American Typewriter" panose="02090604020004020304" pitchFamily="18" charset="77"/>
              </a:rPr>
              <a:t>Design library services with a 2030 Agenda perspective </a:t>
            </a:r>
          </a:p>
          <a:p>
            <a:pPr marL="740664" lvl="1" indent="-342900">
              <a:buFont typeface="+mj-lt"/>
              <a:buAutoNum type="arabicPeriod"/>
            </a:pPr>
            <a:r>
              <a:rPr lang="en-GB" sz="1800" i="0" dirty="0">
                <a:latin typeface="American Typewriter" panose="02090604020004020304" pitchFamily="18" charset="77"/>
              </a:rPr>
              <a:t>Data: Remodelling, generating and exploiting data for proper analysis</a:t>
            </a:r>
          </a:p>
          <a:p>
            <a:pPr lvl="1"/>
            <a:endParaRPr lang="en-GB" sz="1800" dirty="0">
              <a:latin typeface="American Typewriter" panose="02090604020004020304" pitchFamily="18" charset="77"/>
            </a:endParaRPr>
          </a:p>
          <a:p>
            <a:pPr lvl="1"/>
            <a:endParaRPr lang="es-ES" sz="18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87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50B06-5E26-1B42-A921-7C518300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8729"/>
            <a:ext cx="7200900" cy="1114425"/>
          </a:xfrm>
        </p:spPr>
        <p:txBody>
          <a:bodyPr/>
          <a:lstStyle/>
          <a:p>
            <a:r>
              <a:rPr lang="en-GB" dirty="0"/>
              <a:t>National Strategy for Information and Libraries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71E362-45AC-E64A-8F4C-04CC654D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7" y="1959428"/>
            <a:ext cx="8158843" cy="3015343"/>
          </a:xfrm>
        </p:spPr>
        <p:txBody>
          <a:bodyPr>
            <a:normAutofit/>
          </a:bodyPr>
          <a:lstStyle/>
          <a:p>
            <a:pPr lvl="1"/>
            <a:endParaRPr lang="en-GB" sz="1800" dirty="0">
              <a:latin typeface="American Typewriter" panose="02090604020004020304" pitchFamily="18" charset="77"/>
            </a:endParaRPr>
          </a:p>
          <a:p>
            <a:pPr lvl="1"/>
            <a:endParaRPr lang="es-ES" sz="1800" dirty="0">
              <a:latin typeface="American Typewriter" panose="02090604020004020304" pitchFamily="18" charset="77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A3AE0314-313B-D248-AF54-5A39839A8757}"/>
              </a:ext>
            </a:extLst>
          </p:cNvPr>
          <p:cNvSpPr txBox="1">
            <a:spLocks/>
          </p:cNvSpPr>
          <p:nvPr/>
        </p:nvSpPr>
        <p:spPr>
          <a:xfrm>
            <a:off x="1061357" y="1420585"/>
            <a:ext cx="7560129" cy="3554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Tipo de letra del sistema"/>
              <a:buChar char="-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Tipo de letra del sistema"/>
              <a:buChar char="→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764" lvl="1" indent="0">
              <a:buNone/>
            </a:pPr>
            <a:endParaRPr lang="en-GB" sz="1800" i="0" dirty="0">
              <a:latin typeface="American Typewriter" panose="02090604020004020304" pitchFamily="18" charset="77"/>
            </a:endParaRPr>
          </a:p>
          <a:p>
            <a:pPr marL="397764" lvl="1" indent="0">
              <a:buNone/>
            </a:pPr>
            <a:r>
              <a:rPr lang="en-GB" sz="1800" i="0" dirty="0">
                <a:latin typeface="American Typewriter" panose="02090604020004020304" pitchFamily="18" charset="77"/>
              </a:rPr>
              <a:t>Social inclusion is considered:</a:t>
            </a:r>
          </a:p>
          <a:p>
            <a:pPr marL="397764" lvl="1" indent="0">
              <a:buNone/>
            </a:pPr>
            <a:endParaRPr lang="en-GB" sz="1800" i="0" dirty="0">
              <a:latin typeface="American Typewriter" panose="02090604020004020304" pitchFamily="18" charset="77"/>
            </a:endParaRPr>
          </a:p>
          <a:p>
            <a:pPr marL="397764" lvl="1" indent="0">
              <a:buNone/>
            </a:pPr>
            <a:r>
              <a:rPr lang="en-GB" sz="1800" b="1" i="0" dirty="0">
                <a:latin typeface="American Typewriter" panose="02090604020004020304" pitchFamily="18" charset="77"/>
              </a:rPr>
              <a:t>Line 2</a:t>
            </a:r>
            <a:r>
              <a:rPr lang="en-GB" sz="1800" i="0" dirty="0">
                <a:latin typeface="American Typewriter" panose="02090604020004020304" pitchFamily="18" charset="77"/>
              </a:rPr>
              <a:t>. Mainly focussed on the territory</a:t>
            </a:r>
            <a:r>
              <a:rPr lang="es-ES" sz="1800" i="0" dirty="0">
                <a:latin typeface="American Typewriter" panose="02090604020004020304" pitchFamily="18" charset="77"/>
              </a:rPr>
              <a:t> </a:t>
            </a:r>
            <a:r>
              <a:rPr lang="es-ES" sz="1800" i="0" dirty="0" err="1">
                <a:latin typeface="American Typewriter" panose="02090604020004020304" pitchFamily="18" charset="77"/>
              </a:rPr>
              <a:t>but</a:t>
            </a:r>
            <a:r>
              <a:rPr lang="es-ES" sz="1800" i="0" dirty="0">
                <a:latin typeface="American Typewriter" panose="02090604020004020304" pitchFamily="18" charset="77"/>
              </a:rPr>
              <a:t> in </a:t>
            </a:r>
            <a:r>
              <a:rPr lang="es-ES" sz="1800" i="0" dirty="0" err="1">
                <a:latin typeface="American Typewriter" panose="02090604020004020304" pitchFamily="18" charset="77"/>
              </a:rPr>
              <a:t>the</a:t>
            </a:r>
            <a:r>
              <a:rPr lang="es-ES" sz="1800" i="0" dirty="0">
                <a:latin typeface="American Typewriter" panose="02090604020004020304" pitchFamily="18" charset="77"/>
              </a:rPr>
              <a:t> RIGHT to Access, </a:t>
            </a:r>
            <a:r>
              <a:rPr lang="es-ES" sz="1800" i="0" dirty="0" err="1">
                <a:latin typeface="American Typewriter" panose="02090604020004020304" pitchFamily="18" charset="77"/>
              </a:rPr>
              <a:t>too</a:t>
            </a:r>
            <a:r>
              <a:rPr lang="es-ES" sz="1800" i="0" dirty="0">
                <a:latin typeface="American Typewriter" panose="02090604020004020304" pitchFamily="18" charset="77"/>
              </a:rPr>
              <a:t>.</a:t>
            </a:r>
          </a:p>
          <a:p>
            <a:pPr marL="397764" lvl="1" indent="0">
              <a:buNone/>
            </a:pPr>
            <a:endParaRPr lang="es-ES" sz="1800" i="0" dirty="0">
              <a:latin typeface="American Typewriter" panose="02090604020004020304" pitchFamily="18" charset="77"/>
            </a:endParaRPr>
          </a:p>
          <a:p>
            <a:pPr marL="397764" lvl="1" indent="0">
              <a:buNone/>
            </a:pPr>
            <a:endParaRPr lang="es-ES" sz="1800" i="0" dirty="0">
              <a:latin typeface="American Typewriter" panose="02090604020004020304" pitchFamily="18" charset="77"/>
            </a:endParaRPr>
          </a:p>
          <a:p>
            <a:pPr marL="397764" lvl="1" indent="0">
              <a:buNone/>
            </a:pPr>
            <a:r>
              <a:rPr lang="en-GB" sz="1800" b="1" i="0" dirty="0">
                <a:latin typeface="American Typewriter" panose="02090604020004020304" pitchFamily="18" charset="77"/>
              </a:rPr>
              <a:t>Line 3. </a:t>
            </a:r>
            <a:r>
              <a:rPr lang="en-GB" sz="1800" i="0" dirty="0">
                <a:latin typeface="American Typewriter" panose="02090604020004020304" pitchFamily="18" charset="77"/>
              </a:rPr>
              <a:t>Mainly focussed on special collections,  services  and literacy and activities. </a:t>
            </a:r>
          </a:p>
        </p:txBody>
      </p:sp>
    </p:spTree>
    <p:extLst>
      <p:ext uri="{BB962C8B-B14F-4D97-AF65-F5344CB8AC3E}">
        <p14:creationId xmlns:p14="http://schemas.microsoft.com/office/powerpoint/2010/main" val="373852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50B06-5E26-1B42-A921-7C518300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8729"/>
            <a:ext cx="7200900" cy="1114425"/>
          </a:xfrm>
        </p:spPr>
        <p:txBody>
          <a:bodyPr/>
          <a:lstStyle/>
          <a:p>
            <a:r>
              <a:rPr lang="en-GB" dirty="0"/>
              <a:t>National Strategy for Information and Libraries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71E362-45AC-E64A-8F4C-04CC654D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357" y="1959428"/>
            <a:ext cx="8158843" cy="3015343"/>
          </a:xfrm>
        </p:spPr>
        <p:txBody>
          <a:bodyPr>
            <a:normAutofit/>
          </a:bodyPr>
          <a:lstStyle/>
          <a:p>
            <a:pPr lvl="1"/>
            <a:endParaRPr lang="en-GB" sz="1800" dirty="0">
              <a:latin typeface="American Typewriter" panose="02090604020004020304" pitchFamily="18" charset="77"/>
            </a:endParaRPr>
          </a:p>
          <a:p>
            <a:pPr lvl="1"/>
            <a:endParaRPr lang="es-ES" sz="1800" dirty="0">
              <a:latin typeface="American Typewriter" panose="02090604020004020304" pitchFamily="18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D3C266-A8DA-B04B-91E8-D94F71C6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15" y="778328"/>
            <a:ext cx="3045806" cy="41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154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BF_conference" id="{21DEDABE-AC10-764E-B60E-7C9AA5BA490E}" vid="{95D48DE5-450B-234D-AF34-E5504C2C3EB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94268</TotalTime>
  <Words>513</Words>
  <Application>Microsoft Office PowerPoint</Application>
  <PresentationFormat>Affichage à l'écran (16:9)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Recorte</vt:lpstr>
      <vt:lpstr>Libraries and social inclusion in spain</vt:lpstr>
      <vt:lpstr>I want to talk to you about</vt:lpstr>
      <vt:lpstr>Context: library framework</vt:lpstr>
      <vt:lpstr>Context: Libraries and development</vt:lpstr>
      <vt:lpstr>Library and social inclusion</vt:lpstr>
      <vt:lpstr>National Strategy for Information and Libraries </vt:lpstr>
      <vt:lpstr>National Strategy for Information and Libraries </vt:lpstr>
      <vt:lpstr>National Strategy for Information and Libraries </vt:lpstr>
      <vt:lpstr>National Strategy for Information and Libraries </vt:lpstr>
      <vt:lpstr>Library and social inclusion</vt:lpstr>
      <vt:lpstr>Libraries working for social inclusion</vt:lpstr>
      <vt:lpstr>Biblioteca fácil = Easy library</vt:lpstr>
      <vt:lpstr>Multicultural library</vt:lpstr>
      <vt:lpstr>Tejiendo una red de oportunidades =Weaving a network of opportunities</vt:lpstr>
      <vt:lpstr>Bibliotecas que dan vida= Libraries that bring life</vt:lpstr>
      <vt:lpstr>Biblioteca de acogida= Hosting library</vt:lpstr>
      <vt:lpstr>Te haré de la vida un cuento = I'll make life a tale for you</vt:lpstr>
      <vt:lpstr>The recognition</vt:lpstr>
      <vt:lpstr>One Award</vt:lpstr>
      <vt:lpstr>One Seal</vt:lpstr>
      <vt:lpstr>Thoughts or confessions</vt:lpstr>
      <vt:lpstr>In confidence 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 comunidad  innovación </dc:title>
  <dc:creator>Microsoft Office User</dc:creator>
  <cp:lastModifiedBy>ABF</cp:lastModifiedBy>
  <cp:revision>139</cp:revision>
  <dcterms:created xsi:type="dcterms:W3CDTF">2020-01-02T18:09:16Z</dcterms:created>
  <dcterms:modified xsi:type="dcterms:W3CDTF">2021-06-16T10:09:51Z</dcterms:modified>
</cp:coreProperties>
</file>