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12"/>
  </p:notesMasterIdLst>
  <p:sldIdLst>
    <p:sldId id="326" r:id="rId2"/>
    <p:sldId id="342" r:id="rId3"/>
    <p:sldId id="341" r:id="rId4"/>
    <p:sldId id="333" r:id="rId5"/>
    <p:sldId id="331" r:id="rId6"/>
    <p:sldId id="337" r:id="rId7"/>
    <p:sldId id="343" r:id="rId8"/>
    <p:sldId id="344" r:id="rId9"/>
    <p:sldId id="339" r:id="rId10"/>
    <p:sldId id="338" r:id="rId11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26"/>
            <p14:sldId id="342"/>
            <p14:sldId id="341"/>
            <p14:sldId id="333"/>
            <p14:sldId id="331"/>
            <p14:sldId id="337"/>
            <p14:sldId id="343"/>
            <p14:sldId id="344"/>
            <p14:sldId id="339"/>
            <p14:sldId id="3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78" autoAdjust="0"/>
    <p:restoredTop sz="94660"/>
  </p:normalViewPr>
  <p:slideViewPr>
    <p:cSldViewPr showGuides="1">
      <p:cViewPr varScale="1">
        <p:scale>
          <a:sx n="88" d="100"/>
          <a:sy n="88" d="100"/>
        </p:scale>
        <p:origin x="78" y="930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10/06/2021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smtClean="0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 smtClean="0"/>
              <a:t>Intitulé de la direction/service interministérielle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40000" y="681843"/>
            <a:ext cx="2700000" cy="20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Intitulé de la direction/service interministérielle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0000" y="351649"/>
            <a:ext cx="1440000" cy="10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 smtClean="0"/>
              <a:t>Titre de la partie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 smtClean="0"/>
              <a:t>Titre de la partie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 smtClean="0"/>
              <a:t>Titre de la partie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 smtClean="0"/>
              <a:t>Sélectionner l’icône pour insérer une image, </a:t>
            </a:r>
            <a:br>
              <a:rPr lang="fr-FR" dirty="0" smtClean="0"/>
            </a:br>
            <a:r>
              <a:rPr lang="fr-FR" dirty="0" smtClean="0"/>
              <a:t>puis disposer l’image en arrière plan </a:t>
            </a:r>
            <a:br>
              <a:rPr lang="fr-FR" dirty="0" smtClean="0"/>
            </a:br>
            <a:r>
              <a:rPr lang="fr-FR" dirty="0" smtClean="0"/>
              <a:t>(Sélectionner l’image avec le bouton droit de la souris / </a:t>
            </a:r>
            <a:br>
              <a:rPr lang="fr-FR" dirty="0" smtClean="0"/>
            </a:br>
            <a:r>
              <a:rPr lang="fr-FR" dirty="0" smtClean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Texte de niveau 1</a:t>
            </a:r>
          </a:p>
          <a:p>
            <a:pPr lvl="1"/>
            <a:r>
              <a:rPr lang="fr-FR" dirty="0" smtClean="0"/>
              <a:t>Texte de niveau 2</a:t>
            </a:r>
          </a:p>
          <a:p>
            <a:pPr lvl="2"/>
            <a:r>
              <a:rPr lang="fr-FR" dirty="0" smtClean="0"/>
              <a:t>Texte de niveau 3</a:t>
            </a:r>
          </a:p>
          <a:p>
            <a:pPr lvl="3"/>
            <a:r>
              <a:rPr lang="fr-FR" dirty="0" smtClean="0"/>
              <a:t>Texte de niveau 4</a:t>
            </a:r>
          </a:p>
          <a:p>
            <a:pPr lvl="4"/>
            <a:r>
              <a:rPr lang="fr-FR" dirty="0" smtClean="0"/>
              <a:t>Texte de niveau 5</a:t>
            </a:r>
            <a:endParaRPr lang="fr-FR" dirty="0"/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Texte de niveau 1</a:t>
            </a:r>
          </a:p>
          <a:p>
            <a:pPr lvl="1"/>
            <a:r>
              <a:rPr lang="fr-FR" dirty="0" smtClean="0"/>
              <a:t>Texte de niveau 2</a:t>
            </a:r>
          </a:p>
          <a:p>
            <a:pPr lvl="2"/>
            <a:r>
              <a:rPr lang="fr-FR" dirty="0" smtClean="0"/>
              <a:t>Texte de niveau 3</a:t>
            </a:r>
          </a:p>
          <a:p>
            <a:pPr lvl="3"/>
            <a:r>
              <a:rPr lang="fr-FR" dirty="0" smtClean="0"/>
              <a:t>Texte de niveau 4</a:t>
            </a:r>
          </a:p>
          <a:p>
            <a:pPr lvl="4"/>
            <a:r>
              <a:rPr lang="fr-FR" dirty="0" smtClean="0"/>
              <a:t>Texte de niveau 5</a:t>
            </a:r>
            <a:endParaRPr lang="fr-FR" dirty="0"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Texte de niveau 1</a:t>
            </a:r>
          </a:p>
          <a:p>
            <a:pPr lvl="1"/>
            <a:r>
              <a:rPr lang="fr-FR" dirty="0" smtClean="0"/>
              <a:t>Texte de niveau 2</a:t>
            </a:r>
          </a:p>
          <a:p>
            <a:pPr lvl="2"/>
            <a:r>
              <a:rPr lang="fr-FR" dirty="0" smtClean="0"/>
              <a:t>Texte de niveau 3</a:t>
            </a:r>
          </a:p>
          <a:p>
            <a:pPr lvl="3"/>
            <a:r>
              <a:rPr lang="fr-FR" dirty="0" smtClean="0"/>
              <a:t>Texte de niveau 4</a:t>
            </a:r>
          </a:p>
          <a:p>
            <a:pPr lvl="4"/>
            <a:r>
              <a:rPr lang="fr-FR" dirty="0" smtClean="0"/>
              <a:t>Texte de niveau 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noProof="0" dirty="0" smtClean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 smtClean="0"/>
              <a:t>Intitulé de la direction/service interministérielle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Texte de niveau 1</a:t>
            </a:r>
          </a:p>
          <a:p>
            <a:pPr lvl="1"/>
            <a:r>
              <a:rPr lang="fr-FR" dirty="0" smtClean="0"/>
              <a:t>Texte de niveau 2</a:t>
            </a:r>
          </a:p>
          <a:p>
            <a:pPr lvl="2"/>
            <a:r>
              <a:rPr lang="fr-FR" dirty="0" smtClean="0"/>
              <a:t>Texte de niveau 3</a:t>
            </a:r>
          </a:p>
          <a:p>
            <a:pPr lvl="3"/>
            <a:r>
              <a:rPr lang="fr-FR" dirty="0" smtClean="0"/>
              <a:t>Texte de niveau 4</a:t>
            </a:r>
          </a:p>
          <a:p>
            <a:pPr lvl="4"/>
            <a:r>
              <a:rPr lang="fr-FR" dirty="0" smtClean="0"/>
              <a:t>Texte de niveau 5</a:t>
            </a:r>
            <a:endParaRPr lang="fr-FR" dirty="0"/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Sous-titre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 smtClean="0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Intitulé de la direction/service interministérielle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88000" y="172369"/>
            <a:ext cx="540000" cy="4112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vanessa.van-atten@culture.gouv.fr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seignementsup-recherche.gouv.fr/cid157826/www.enseignementsup-recherche.gouv.fr/cid157826/la-prise-en-compte-des-handicaps-dans-les-bibliotheques-de-l-enseignement-superieur-et-dans-les-bibliotheques-territoriales.html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ulture.gouv.fr/Sites-thematiques/Livre-et-lecture/Les-bibliotheques-publiques/Developpement-de-la-lecture-publique/https-www.culture.gouv.fr-Sites-thematiques-Livre-et-Lecture-Bibliotheques-Bibliotheques-et-Exception-handicap-au-droit-d-auteur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culture.gouv.fr/Sites-thematiques/Livre-et-lecture/Les-bibliotheques-publiques/Developpement-de-la-lecture-publique/https-www.culture.gouv.fr-Sites-thematiques-Livre-et-Lecture-Bibliotheques-Bibliotheques-et-Exception-handicap-au-droit-d-auteur/https-www.culture.gouv.fr-Sites-thematiques-Livre-et-Lecture-Bibliotheques-Bibliotheques-et-Exception-handicap-au-droit-d-auteur-Vade-mecum-relat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ole.avh.asso.fr/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abcglobalbooks.org/search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s://www.culture.gouv.fr/Sites-thematiques/Livre-et-lecture/Les-bibliotheques-publiques/Facile-a-lire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entrenationaldulivre.fr/aides-financement/aide-aux-bibliotheques-et-aux-associations-pour-le-developpement-de-la-lectur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lture.gouv.fr/Sites-thematiques/Livre-et-lecture/Bibliotheques/Developpement-de-la-lecture-publique/Accessibilite-numerique-en-lecture-publique" TargetMode="External"/><Relationship Id="rId2" Type="http://schemas.openxmlformats.org/officeDocument/2006/relationships/hyperlink" Target="https://www.culture.gouv.fr/Sites-thematiques/Livre-et-lecture/Bibliotheques/Developpement-de-la-lecture-publique/https-www.culture.gouv.fr-Sites-thematiques-Livre-et-lecture-Bibliotheques-et-accessibilit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culture.gouv.fr/Sites-thematiques/Livre-et-lecture/Economie-du-livre/L-exception-au-droit-d-auteur-en-faveur-des-personnes-handicapees/Les-demarches-des-organismes" TargetMode="External"/><Relationship Id="rId5" Type="http://schemas.openxmlformats.org/officeDocument/2006/relationships/hyperlink" Target="https://www.culture.gouv.fr/Sites-thematiques/Livre-et-lecture/Bibliotheques/Developpement-de-la-lecture-publique/https-www.culture.gouv.fr-Sites-thematiques-Livre-et-Lecture-Bibliotheques-Bibliotheques-et-Exception-handicap-au-droit-d-auteur" TargetMode="External"/><Relationship Id="rId4" Type="http://schemas.openxmlformats.org/officeDocument/2006/relationships/hyperlink" Target="https://www.culture.gouv.fr/Sites-thematiques/Livre-et-lecture/Bibliotheques/Facile-a-lir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XX/XX/XXXX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DGMIC | Service du livre et de la lecture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0" name="Espace réservé du pied de page 7"/>
          <p:cNvSpPr txBox="1">
            <a:spLocks/>
          </p:cNvSpPr>
          <p:nvPr/>
        </p:nvSpPr>
        <p:spPr bwMode="gray">
          <a:xfrm>
            <a:off x="3203848" y="2047689"/>
            <a:ext cx="5184576" cy="187220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1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L’accessibilité coûte que coûte !</a:t>
            </a:r>
          </a:p>
          <a:p>
            <a:endParaRPr lang="fr-FR" sz="2000" dirty="0" smtClean="0"/>
          </a:p>
          <a:p>
            <a:r>
              <a:rPr lang="fr-FR" sz="2000" dirty="0" smtClean="0"/>
              <a:t>Dispositifs </a:t>
            </a:r>
            <a:r>
              <a:rPr lang="fr-FR" sz="2000" dirty="0"/>
              <a:t>permettant de faciliter l’accès aux œuvres accessibles en </a:t>
            </a:r>
            <a:r>
              <a:rPr lang="fr-FR" sz="2000" dirty="0" smtClean="0"/>
              <a:t>bibliothèque</a:t>
            </a:r>
          </a:p>
          <a:p>
            <a:endParaRPr lang="fr-FR" sz="2000" dirty="0" smtClean="0"/>
          </a:p>
          <a:p>
            <a:r>
              <a:rPr lang="fr-FR" sz="2000" b="0" dirty="0" smtClean="0"/>
              <a:t>Congrès ABF – 18 juin 2021 </a:t>
            </a:r>
            <a:endParaRPr lang="fr-FR" sz="2000" b="0" dirty="0"/>
          </a:p>
        </p:txBody>
      </p:sp>
    </p:spTree>
    <p:extLst>
      <p:ext uri="{BB962C8B-B14F-4D97-AF65-F5344CB8AC3E}">
        <p14:creationId xmlns:p14="http://schemas.microsoft.com/office/powerpoint/2010/main" val="62429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359998" y="1836000"/>
            <a:ext cx="8424000" cy="2947500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1600" b="1" dirty="0">
                <a:solidFill>
                  <a:prstClr val="black"/>
                </a:solidFill>
                <a:latin typeface="Calibri"/>
              </a:rPr>
              <a:t>Vanessa van </a:t>
            </a:r>
            <a:r>
              <a:rPr lang="fr-FR" sz="1600" b="1" dirty="0" smtClean="0">
                <a:solidFill>
                  <a:prstClr val="black"/>
                </a:solidFill>
                <a:latin typeface="Calibri"/>
              </a:rPr>
              <a:t>Atten</a:t>
            </a:r>
            <a:endParaRPr lang="fr-FR" sz="1600" dirty="0" smtClean="0">
              <a:solidFill>
                <a:prstClr val="black"/>
              </a:solidFill>
              <a:latin typeface="Calibri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1600" dirty="0" smtClean="0">
                <a:solidFill>
                  <a:prstClr val="black"/>
                </a:solidFill>
                <a:latin typeface="Calibri"/>
              </a:rPr>
              <a:t>Ministère </a:t>
            </a:r>
            <a:r>
              <a:rPr lang="fr-FR" sz="1600" dirty="0">
                <a:solidFill>
                  <a:prstClr val="black"/>
                </a:solidFill>
                <a:latin typeface="Calibri"/>
              </a:rPr>
              <a:t>de la </a:t>
            </a:r>
            <a:r>
              <a:rPr lang="fr-FR" sz="1600" dirty="0" smtClean="0">
                <a:solidFill>
                  <a:prstClr val="black"/>
                </a:solidFill>
                <a:latin typeface="Calibri"/>
              </a:rPr>
              <a:t>Culture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1600" dirty="0" smtClean="0">
                <a:solidFill>
                  <a:prstClr val="black"/>
                </a:solidFill>
                <a:latin typeface="Calibri"/>
              </a:rPr>
              <a:t>Direction générale des médias et des industries culturelles, </a:t>
            </a:r>
            <a:r>
              <a:rPr lang="fr-FR" sz="1600" dirty="0">
                <a:solidFill>
                  <a:prstClr val="black"/>
                </a:solidFill>
                <a:latin typeface="Calibri"/>
              </a:rPr>
              <a:t>Service du livre et de la </a:t>
            </a:r>
            <a:r>
              <a:rPr lang="fr-FR" sz="1600" dirty="0" smtClean="0">
                <a:solidFill>
                  <a:prstClr val="black"/>
                </a:solidFill>
                <a:latin typeface="Calibri"/>
              </a:rPr>
              <a:t>lecture</a:t>
            </a:r>
            <a:endParaRPr lang="fr-FR" sz="1600" dirty="0" smtClean="0">
              <a:solidFill>
                <a:prstClr val="black"/>
              </a:solidFill>
              <a:latin typeface="Calibri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1600" dirty="0" smtClean="0">
                <a:solidFill>
                  <a:prstClr val="black"/>
                </a:solidFill>
                <a:latin typeface="Calibri"/>
                <a:hlinkClick r:id="rId2"/>
              </a:rPr>
              <a:t>vanessa.van-atten@culture.gouv.fr</a:t>
            </a:r>
            <a:r>
              <a:rPr lang="fr-FR" sz="1600" dirty="0" smtClean="0">
                <a:solidFill>
                  <a:prstClr val="black"/>
                </a:solidFill>
                <a:latin typeface="Calibri"/>
              </a:rPr>
              <a:t> </a:t>
            </a:r>
            <a:endParaRPr lang="fr-FR" sz="1600" dirty="0">
              <a:solidFill>
                <a:prstClr val="black"/>
              </a:solidFill>
              <a:latin typeface="Calibri"/>
            </a:endParaRPr>
          </a:p>
          <a:p>
            <a:endParaRPr lang="fr-FR" sz="1000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fr-FR" dirty="0"/>
              <a:t>Congrès ABF – 18 juin 2021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18/06/2021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DGMIC | Service du livre et de la lecture</a:t>
            </a:r>
          </a:p>
        </p:txBody>
      </p:sp>
    </p:spTree>
    <p:extLst>
      <p:ext uri="{BB962C8B-B14F-4D97-AF65-F5344CB8AC3E}">
        <p14:creationId xmlns:p14="http://schemas.microsoft.com/office/powerpoint/2010/main" val="189423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 IGESR </a:t>
            </a:r>
            <a:r>
              <a:rPr lang="fr-FR" dirty="0" smtClean="0"/>
              <a:t>« Bibliothèques et handicaps »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359998" y="1836000"/>
            <a:ext cx="8424000" cy="2823982"/>
          </a:xfrm>
        </p:spPr>
        <p:txBody>
          <a:bodyPr/>
          <a:lstStyle/>
          <a:p>
            <a:pPr lvl="1"/>
            <a:r>
              <a:rPr lang="fr-FR" sz="1200" b="1" dirty="0" smtClean="0"/>
              <a:t>Impulsion nationale :</a:t>
            </a:r>
            <a:r>
              <a:rPr lang="fr-FR" sz="1200" dirty="0" smtClean="0"/>
              <a:t> actions concertées ministère de la Culture – ministère de l’Enseignement supérieur, de la recherche et de l’innovation, avec un </a:t>
            </a:r>
            <a:r>
              <a:rPr lang="fr-FR" sz="1200" b="1" dirty="0" smtClean="0"/>
              <a:t>groupe de travail MC-MESRI « Bibliothèques et handicaps »</a:t>
            </a:r>
            <a:r>
              <a:rPr lang="fr-FR" sz="1200" dirty="0" smtClean="0"/>
              <a:t> ;</a:t>
            </a:r>
          </a:p>
          <a:p>
            <a:pPr lvl="1"/>
            <a:r>
              <a:rPr lang="fr-FR" sz="1200" b="1" dirty="0"/>
              <a:t>Développement de l’édition accessible ou </a:t>
            </a:r>
            <a:r>
              <a:rPr lang="fr-FR" sz="1200" b="1" dirty="0" smtClean="0"/>
              <a:t>adaptée : </a:t>
            </a:r>
            <a:r>
              <a:rPr lang="fr-FR" sz="1200" dirty="0"/>
              <a:t>augmenter la </a:t>
            </a:r>
            <a:r>
              <a:rPr lang="fr-FR" sz="1200" b="1" dirty="0" smtClean="0"/>
              <a:t>production</a:t>
            </a:r>
            <a:r>
              <a:rPr lang="fr-FR" sz="1200" dirty="0" smtClean="0"/>
              <a:t>; améliorer le </a:t>
            </a:r>
            <a:r>
              <a:rPr lang="fr-FR" sz="1200" b="1" dirty="0" smtClean="0"/>
              <a:t>signalement</a:t>
            </a:r>
            <a:r>
              <a:rPr lang="fr-FR" sz="1200" dirty="0" smtClean="0"/>
              <a:t> et la </a:t>
            </a:r>
            <a:r>
              <a:rPr lang="fr-FR" sz="1200" b="1" dirty="0" smtClean="0"/>
              <a:t>diffusion</a:t>
            </a:r>
            <a:r>
              <a:rPr lang="fr-FR" sz="1200" dirty="0" smtClean="0"/>
              <a:t>; prendre en compte les </a:t>
            </a:r>
            <a:r>
              <a:rPr lang="fr-FR" sz="1200" b="1" dirty="0" smtClean="0"/>
              <a:t>critères d’accessibilité</a:t>
            </a:r>
            <a:r>
              <a:rPr lang="fr-FR" sz="1200" dirty="0" smtClean="0"/>
              <a:t> dans l’édition numérique nativement accessible ;</a:t>
            </a:r>
            <a:endParaRPr lang="fr-FR" sz="1200" dirty="0"/>
          </a:p>
          <a:p>
            <a:pPr lvl="1"/>
            <a:r>
              <a:rPr lang="fr-FR" sz="1200" b="1" dirty="0"/>
              <a:t>Formation </a:t>
            </a:r>
            <a:r>
              <a:rPr lang="fr-FR" sz="1200" b="1" dirty="0" smtClean="0"/>
              <a:t>: </a:t>
            </a:r>
            <a:r>
              <a:rPr lang="fr-FR" sz="1200" dirty="0" smtClean="0"/>
              <a:t>mettre en place des </a:t>
            </a:r>
            <a:r>
              <a:rPr lang="fr-FR" sz="1200" b="1" dirty="0" smtClean="0"/>
              <a:t>plans nationaux de formation</a:t>
            </a:r>
            <a:r>
              <a:rPr lang="fr-FR" sz="1200" dirty="0" smtClean="0"/>
              <a:t> et des </a:t>
            </a:r>
            <a:r>
              <a:rPr lang="fr-FR" sz="1200" b="1" dirty="0" smtClean="0"/>
              <a:t>formations de formateurs</a:t>
            </a:r>
            <a:r>
              <a:rPr lang="fr-FR" sz="1200" dirty="0" smtClean="0"/>
              <a:t> ;</a:t>
            </a:r>
            <a:endParaRPr lang="fr-FR" sz="1200" dirty="0"/>
          </a:p>
          <a:p>
            <a:pPr lvl="1"/>
            <a:r>
              <a:rPr lang="fr-FR" sz="1200" b="1" dirty="0" smtClean="0"/>
              <a:t>Organisation des bibliothèques : </a:t>
            </a:r>
            <a:r>
              <a:rPr lang="fr-FR" sz="1200" dirty="0" smtClean="0"/>
              <a:t>instituer des « référents handicaps » dans les bibliothèques ; encourager la </a:t>
            </a:r>
            <a:r>
              <a:rPr lang="fr-FR" sz="1200" b="1" dirty="0" smtClean="0"/>
              <a:t>définition de schémas d’accessibilité</a:t>
            </a:r>
            <a:r>
              <a:rPr lang="fr-FR" sz="1200" dirty="0" smtClean="0"/>
              <a:t> dans les bibliothèques.</a:t>
            </a:r>
            <a:endParaRPr lang="fr-FR" sz="1200" b="1" dirty="0" smtClean="0"/>
          </a:p>
          <a:p>
            <a:pPr lvl="1"/>
            <a:endParaRPr lang="fr-FR" sz="1200" dirty="0">
              <a:hlinkClick r:id="rId2"/>
            </a:endParaRPr>
          </a:p>
          <a:p>
            <a:pPr marL="180000" lvl="1" indent="0">
              <a:buNone/>
            </a:pPr>
            <a:r>
              <a:rPr lang="fr-FR" sz="1200" dirty="0" smtClean="0">
                <a:hlinkClick r:id="rId2"/>
              </a:rPr>
              <a:t>Rapport </a:t>
            </a:r>
            <a:r>
              <a:rPr lang="fr-FR" sz="1200" dirty="0">
                <a:hlinkClick r:id="rId2"/>
              </a:rPr>
              <a:t>IGESR sur la prise en compte des handicaps dans les bibliothèques d’enseignement supérieur et dans les bibliothèques territoriales</a:t>
            </a:r>
            <a:r>
              <a:rPr lang="fr-FR" sz="1200" dirty="0"/>
              <a:t> (février 2021</a:t>
            </a:r>
            <a:r>
              <a:rPr lang="fr-FR" sz="1200" dirty="0" smtClean="0"/>
              <a:t>)</a:t>
            </a:r>
            <a:endParaRPr lang="fr-FR" sz="120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18/06/2021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DGMIC | Service du livre et de la lecture</a:t>
            </a:r>
            <a:endParaRPr lang="fr-FR" dirty="0"/>
          </a:p>
        </p:txBody>
      </p:sp>
      <p:sp>
        <p:nvSpPr>
          <p:cNvPr id="8" name="Espace réservé du texte 10"/>
          <p:cNvSpPr txBox="1">
            <a:spLocks/>
          </p:cNvSpPr>
          <p:nvPr/>
        </p:nvSpPr>
        <p:spPr bwMode="gray">
          <a:xfrm>
            <a:off x="1187624" y="180000"/>
            <a:ext cx="7596376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08000" indent="-10800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000" indent="-10800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+mj-lt"/>
              <a:buNone/>
            </a:pPr>
            <a:r>
              <a:rPr lang="fr-FR" b="1" smtClean="0"/>
              <a:t>Dispositifs permettant de faciliter l’accès aux œuvres accessibles en bibliothèque</a:t>
            </a:r>
            <a:r>
              <a:rPr lang="fr-FR" smtClean="0"/>
              <a:t>			Congrès ABF – 18 juin 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64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Bibliothèques et habilitation « Exception handicap »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180000" lvl="1" indent="0">
              <a:buNone/>
            </a:pPr>
            <a:r>
              <a:rPr lang="fr-FR" sz="1200" b="1" dirty="0" smtClean="0"/>
              <a:t>L’exception au droit d’auteur en faveur des personnes handicapées </a:t>
            </a:r>
            <a:r>
              <a:rPr lang="fr-FR" sz="1200" b="1" dirty="0" smtClean="0"/>
              <a:t>pour les bibliothèques, pour quoi faire :</a:t>
            </a:r>
          </a:p>
          <a:p>
            <a:pPr lvl="1"/>
            <a:r>
              <a:rPr lang="fr-FR" sz="1200" dirty="0" smtClean="0"/>
              <a:t>Pouvoir adapter </a:t>
            </a:r>
            <a:r>
              <a:rPr lang="fr-FR" sz="1200" dirty="0" smtClean="0"/>
              <a:t>et diffuser des </a:t>
            </a:r>
            <a:r>
              <a:rPr lang="fr-FR" sz="1200" dirty="0" smtClean="0"/>
              <a:t>œuvres de l’esprit, librement et sans contrepartie financière ;</a:t>
            </a:r>
          </a:p>
          <a:p>
            <a:pPr lvl="1"/>
            <a:r>
              <a:rPr lang="fr-FR" sz="1200" dirty="0" smtClean="0"/>
              <a:t>Pouvoir échanger des adaptations entre organismes habilités ;</a:t>
            </a:r>
          </a:p>
          <a:p>
            <a:pPr lvl="1"/>
            <a:r>
              <a:rPr lang="fr-FR" sz="1200" dirty="0"/>
              <a:t>Bénéficier </a:t>
            </a:r>
            <a:r>
              <a:rPr lang="fr-FR" sz="1200" dirty="0" smtClean="0"/>
              <a:t>des adaptations mutualisées sur la plateforme PLATON</a:t>
            </a:r>
            <a:r>
              <a:rPr lang="fr-FR" sz="1200" dirty="0" smtClean="0"/>
              <a:t>.</a:t>
            </a:r>
          </a:p>
          <a:p>
            <a:pPr marL="180000" lvl="1" indent="0">
              <a:buNone/>
            </a:pPr>
            <a:endParaRPr lang="fr-FR" sz="1200" dirty="0" smtClean="0"/>
          </a:p>
          <a:p>
            <a:pPr marL="180000" lvl="1" indent="0">
              <a:buNone/>
            </a:pPr>
            <a:r>
              <a:rPr lang="fr-FR" sz="1200" dirty="0" smtClean="0">
                <a:hlinkClick r:id="rId2"/>
              </a:rPr>
              <a:t>Bibliothèques </a:t>
            </a:r>
            <a:r>
              <a:rPr lang="fr-FR" sz="1200" dirty="0">
                <a:hlinkClick r:id="rId2"/>
              </a:rPr>
              <a:t>et Exception handicap au droit d'auteur</a:t>
            </a:r>
            <a:endParaRPr lang="fr-FR" sz="120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18/06/2021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DGMIC | Service du livre et de la lecture</a:t>
            </a:r>
            <a:endParaRPr lang="fr-FR" dirty="0"/>
          </a:p>
        </p:txBody>
      </p:sp>
      <p:sp>
        <p:nvSpPr>
          <p:cNvPr id="8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1187624" y="180000"/>
            <a:ext cx="7596376" cy="360000"/>
          </a:xfrm>
        </p:spPr>
        <p:txBody>
          <a:bodyPr/>
          <a:lstStyle/>
          <a:p>
            <a:pPr marL="0" lvl="1" indent="0">
              <a:buNone/>
            </a:pPr>
            <a:r>
              <a:rPr lang="fr-FR" b="1" dirty="0"/>
              <a:t>Dispositifs permettant de faciliter l’accès aux œuvres accessibles en </a:t>
            </a:r>
            <a:r>
              <a:rPr lang="fr-FR" b="1" dirty="0" smtClean="0"/>
              <a:t>bibliothèque</a:t>
            </a:r>
            <a:r>
              <a:rPr lang="fr-FR" dirty="0" smtClean="0"/>
              <a:t>			Congrès </a:t>
            </a:r>
            <a:r>
              <a:rPr lang="fr-FR" dirty="0" smtClean="0"/>
              <a:t>ABF – 18 juin 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383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Bibliothèques et habilitation « Exception handicap »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180000" lvl="1" indent="0">
              <a:buNone/>
            </a:pPr>
            <a:r>
              <a:rPr lang="fr-FR" sz="1200" b="1" dirty="0" smtClean="0"/>
              <a:t>Nombre de bibliothèques </a:t>
            </a:r>
            <a:r>
              <a:rPr lang="fr-FR" sz="1200" b="1" dirty="0" smtClean="0"/>
              <a:t>habilitées</a:t>
            </a:r>
          </a:p>
          <a:p>
            <a:pPr marL="180000" lvl="1" indent="0">
              <a:buNone/>
            </a:pPr>
            <a:endParaRPr lang="fr-FR" sz="1200" b="1" dirty="0" smtClean="0"/>
          </a:p>
          <a:p>
            <a:pPr lvl="1"/>
            <a:r>
              <a:rPr lang="fr-FR" sz="1200" dirty="0" smtClean="0"/>
              <a:t>Bibliothèques de lecture publique :</a:t>
            </a:r>
          </a:p>
          <a:p>
            <a:pPr lvl="2"/>
            <a:r>
              <a:rPr lang="fr-FR" sz="1100" b="1" dirty="0" smtClean="0"/>
              <a:t>44</a:t>
            </a:r>
            <a:r>
              <a:rPr lang="fr-FR" sz="1100" b="1" dirty="0" smtClean="0"/>
              <a:t> </a:t>
            </a:r>
            <a:r>
              <a:rPr lang="fr-FR" sz="1100" b="1" dirty="0" smtClean="0"/>
              <a:t>bibliothèques municipales, intercommunales ou départementales</a:t>
            </a:r>
          </a:p>
          <a:p>
            <a:pPr lvl="1"/>
            <a:endParaRPr lang="fr-FR" sz="1200" dirty="0" smtClean="0"/>
          </a:p>
          <a:p>
            <a:pPr lvl="1"/>
            <a:r>
              <a:rPr lang="fr-FR" sz="1200" dirty="0" smtClean="0"/>
              <a:t>Bibliothèques </a:t>
            </a:r>
            <a:r>
              <a:rPr lang="fr-FR" sz="1200" dirty="0" smtClean="0"/>
              <a:t>de </a:t>
            </a:r>
            <a:r>
              <a:rPr lang="fr-FR" sz="1200" dirty="0" smtClean="0"/>
              <a:t>d’enseignement supérieur </a:t>
            </a:r>
            <a:r>
              <a:rPr lang="fr-FR" sz="1200" dirty="0" smtClean="0"/>
              <a:t>:</a:t>
            </a:r>
          </a:p>
          <a:p>
            <a:pPr lvl="2"/>
            <a:r>
              <a:rPr lang="fr-FR" sz="1100" b="1" dirty="0" smtClean="0"/>
              <a:t>27 universités ou bibliothèques universitaires</a:t>
            </a:r>
            <a:r>
              <a:rPr lang="fr-FR" sz="1100" dirty="0" smtClean="0"/>
              <a:t> 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18/06/2021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DGMIC | Service du livre et de la lecture</a:t>
            </a:r>
          </a:p>
        </p:txBody>
      </p:sp>
      <p:sp>
        <p:nvSpPr>
          <p:cNvPr id="8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1187624" y="180000"/>
            <a:ext cx="7596376" cy="360000"/>
          </a:xfrm>
        </p:spPr>
        <p:txBody>
          <a:bodyPr/>
          <a:lstStyle/>
          <a:p>
            <a:pPr marL="0" lvl="1" indent="0">
              <a:buNone/>
            </a:pPr>
            <a:r>
              <a:rPr lang="fr-FR" b="1" dirty="0"/>
              <a:t>Dispositifs permettant de faciliter l’accès aux œuvres accessibles en </a:t>
            </a:r>
            <a:r>
              <a:rPr lang="fr-FR" b="1" dirty="0" smtClean="0"/>
              <a:t>bibliothèque</a:t>
            </a:r>
            <a:r>
              <a:rPr lang="fr-FR" dirty="0" smtClean="0"/>
              <a:t>			Congrès </a:t>
            </a:r>
            <a:r>
              <a:rPr lang="fr-FR" dirty="0" smtClean="0"/>
              <a:t>ABF – 18 juin 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133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Vade-mecum relatif à la mise en œuvre de l’exception handicap dans les bibliothèques publiques</a:t>
            </a:r>
            <a:endParaRPr lang="fr-FR" dirty="0"/>
          </a:p>
        </p:txBody>
      </p:sp>
      <p:pic>
        <p:nvPicPr>
          <p:cNvPr id="4" name="Espace réservé du contenu 3">
            <a:hlinkClick r:id="rId2"/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3312000" y="1779662"/>
            <a:ext cx="2037484" cy="2573337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18/06/2021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DGMIC | Service du livre et de la lecture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11560" y="3901493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Cliquer sur l’image pour accéder au vade-mecum (PDF, doc).</a:t>
            </a:r>
            <a:endParaRPr lang="fr-FR" sz="1200" dirty="0"/>
          </a:p>
        </p:txBody>
      </p:sp>
      <p:sp>
        <p:nvSpPr>
          <p:cNvPr id="9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1187624" y="180000"/>
            <a:ext cx="7596376" cy="360000"/>
          </a:xfrm>
        </p:spPr>
        <p:txBody>
          <a:bodyPr/>
          <a:lstStyle/>
          <a:p>
            <a:pPr marL="0" lvl="1" indent="0">
              <a:buNone/>
            </a:pPr>
            <a:r>
              <a:rPr lang="fr-FR" b="1" dirty="0"/>
              <a:t>Dispositifs permettant de faciliter l’accès aux œuvres accessibles en </a:t>
            </a:r>
            <a:r>
              <a:rPr lang="fr-FR" b="1" dirty="0" smtClean="0"/>
              <a:t>bibliothèque</a:t>
            </a:r>
            <a:r>
              <a:rPr lang="fr-FR" dirty="0" smtClean="0"/>
              <a:t>			Congrès </a:t>
            </a:r>
            <a:r>
              <a:rPr lang="fr-FR" dirty="0" smtClean="0"/>
              <a:t>ABF – 18 juin 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331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Daisy &amp; Cie : une action de l’AVH soutenue par le ministère de la Culture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220072" y="1823117"/>
            <a:ext cx="3250544" cy="294640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18/06/2021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DGMIC | Service du livre et de la lecture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39552" y="1841500"/>
            <a:ext cx="4536504" cy="285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Depuis 2014, un réseau de bibliothèques partenaires </a:t>
            </a:r>
            <a:r>
              <a:rPr lang="fr-FR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l’AVH, avec </a:t>
            </a:r>
            <a:r>
              <a:rPr lang="fr-FR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223</a:t>
            </a:r>
            <a:r>
              <a:rPr lang="fr-FR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partenariats répartis sur tout le territoire, soit plus de </a:t>
            </a:r>
            <a:r>
              <a:rPr lang="fr-FR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300 </a:t>
            </a:r>
            <a:r>
              <a:rPr lang="fr-FR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équipements de lecture publique.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fr-FR" sz="12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Accès </a:t>
            </a:r>
            <a:r>
              <a:rPr lang="fr-F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illimité à la bibliothèque numérique Éole, </a:t>
            </a:r>
            <a:endParaRPr lang="fr-FR" sz="12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Accompagnement et formation des bibliothécaires,</a:t>
            </a: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Outils </a:t>
            </a:r>
            <a:r>
              <a:rPr lang="fr-FR" sz="1200" dirty="0">
                <a:ea typeface="Calibri" panose="020F0502020204030204" pitchFamily="34" charset="0"/>
                <a:cs typeface="Times New Roman" panose="02020603050405020304" pitchFamily="18" charset="0"/>
              </a:rPr>
              <a:t>professionnels en ligne sur </a:t>
            </a:r>
            <a:r>
              <a:rPr lang="fr-FR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Éole, </a:t>
            </a: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Supports de communication, etc.</a:t>
            </a: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1200" dirty="0" smtClean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Éole, la bibliothèque numérique de l’AVH</a:t>
            </a:r>
            <a:r>
              <a:rPr lang="fr-FR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: plus de 50.000 livres audio Daisy</a:t>
            </a:r>
            <a:r>
              <a:rPr lang="fr-FR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fr-FR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La médiathèque de l’AVH propose également aux particuliers un accès au </a:t>
            </a:r>
            <a:r>
              <a:rPr lang="fr-FR" sz="1200" dirty="0" smtClean="0"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Global book service de ABC</a:t>
            </a:r>
            <a:r>
              <a:rPr lang="fr-FR" sz="12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1187624" y="180000"/>
            <a:ext cx="7596376" cy="360000"/>
          </a:xfrm>
        </p:spPr>
        <p:txBody>
          <a:bodyPr/>
          <a:lstStyle/>
          <a:p>
            <a:pPr marL="0" lvl="1" indent="0">
              <a:buNone/>
            </a:pPr>
            <a:r>
              <a:rPr lang="fr-FR" b="1" dirty="0"/>
              <a:t>Dispositifs permettant de faciliter l’accès aux œuvres accessibles en </a:t>
            </a:r>
            <a:r>
              <a:rPr lang="fr-FR" b="1" dirty="0" smtClean="0"/>
              <a:t>bibliothèque</a:t>
            </a:r>
            <a:r>
              <a:rPr lang="fr-FR" dirty="0" smtClean="0"/>
              <a:t>			Congrès </a:t>
            </a:r>
            <a:r>
              <a:rPr lang="fr-FR" dirty="0" smtClean="0"/>
              <a:t>ABF – 18 juin 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901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59999" y="699542"/>
            <a:ext cx="8424000" cy="1080120"/>
          </a:xfrm>
        </p:spPr>
        <p:txBody>
          <a:bodyPr/>
          <a:lstStyle/>
          <a:p>
            <a:r>
              <a:rPr lang="fr-FR" dirty="0" smtClean="0"/>
              <a:t>Le « facile à lire » en bibliothèques et lieux de médiation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18/06/2021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DGMIC | Service du livre et de la lecture</a:t>
            </a:r>
          </a:p>
        </p:txBody>
      </p:sp>
      <p:sp>
        <p:nvSpPr>
          <p:cNvPr id="9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1187624" y="180000"/>
            <a:ext cx="7596376" cy="360000"/>
          </a:xfrm>
        </p:spPr>
        <p:txBody>
          <a:bodyPr/>
          <a:lstStyle/>
          <a:p>
            <a:pPr marL="0" lvl="1" indent="0">
              <a:buNone/>
            </a:pPr>
            <a:r>
              <a:rPr lang="fr-FR" b="1" dirty="0"/>
              <a:t>Dispositifs permettant de faciliter l’accès aux œuvres accessibles en </a:t>
            </a:r>
            <a:r>
              <a:rPr lang="fr-FR" b="1" dirty="0" smtClean="0"/>
              <a:t>bibliothèque</a:t>
            </a:r>
            <a:r>
              <a:rPr lang="fr-FR" dirty="0" smtClean="0"/>
              <a:t>			Congrès </a:t>
            </a:r>
            <a:r>
              <a:rPr lang="fr-FR" dirty="0" smtClean="0"/>
              <a:t>ABF – 18 juin 2021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4"/>
          </p:nvPr>
        </p:nvSpPr>
        <p:spPr>
          <a:xfrm>
            <a:off x="359999" y="1491630"/>
            <a:ext cx="4764599" cy="329187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 smtClean="0"/>
              <a:t>Des </a:t>
            </a:r>
            <a:r>
              <a:rPr lang="fr-FR" sz="1200" b="1" dirty="0"/>
              <a:t>espaces identifiés</a:t>
            </a:r>
            <a:r>
              <a:rPr lang="fr-FR" sz="1200" dirty="0"/>
              <a:t>, pour tous les publics, en particulier les personnes en difficulté avec la </a:t>
            </a:r>
            <a:r>
              <a:rPr lang="fr-FR" sz="1200" dirty="0" smtClean="0"/>
              <a:t>lecture 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Une </a:t>
            </a:r>
            <a:r>
              <a:rPr lang="fr-FR" sz="1200" b="1" dirty="0"/>
              <a:t>sélection d’ouvrages « faciles à lire »</a:t>
            </a:r>
            <a:r>
              <a:rPr lang="fr-FR" sz="1200" dirty="0"/>
              <a:t> 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Des </a:t>
            </a:r>
            <a:r>
              <a:rPr lang="fr-FR" sz="1200" b="1" dirty="0"/>
              <a:t>ouvrages présentés de face</a:t>
            </a:r>
            <a:r>
              <a:rPr lang="fr-FR" sz="1200" dirty="0"/>
              <a:t> 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De </a:t>
            </a:r>
            <a:r>
              <a:rPr lang="fr-FR" sz="1200" dirty="0"/>
              <a:t>la </a:t>
            </a:r>
            <a:r>
              <a:rPr lang="fr-FR" sz="1200" b="1" dirty="0"/>
              <a:t>médiation</a:t>
            </a:r>
            <a:r>
              <a:rPr lang="fr-FR" sz="1200" dirty="0"/>
              <a:t> et un </a:t>
            </a:r>
            <a:r>
              <a:rPr lang="fr-FR" sz="1200" b="1" dirty="0"/>
              <a:t>accompagnement partenarial</a:t>
            </a:r>
            <a:r>
              <a:rPr lang="fr-FR" sz="1200" dirty="0"/>
              <a:t>, afin de faire venir des personnes qui ne viennent pas à la bibliothèque</a:t>
            </a:r>
            <a:endParaRPr lang="fr-FR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/>
          </a:p>
          <a:p>
            <a:r>
              <a:rPr lang="fr-FR" sz="1200" dirty="0" smtClean="0"/>
              <a:t>Près de 300 établissements labellisés 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/>
          </a:p>
          <a:p>
            <a:r>
              <a:rPr lang="fr-FR" sz="1200" dirty="0" smtClean="0">
                <a:hlinkClick r:id="rId2"/>
              </a:rPr>
              <a:t>Le « Facile à lire » en bibliothèques et lieux de médiation</a:t>
            </a:r>
            <a:endParaRPr lang="fr-FR" sz="12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598" y="1263402"/>
            <a:ext cx="4019402" cy="352009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275" y="3764325"/>
            <a:ext cx="190500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7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cnl" title="logo cn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102" y="1772397"/>
            <a:ext cx="1571897" cy="1112691"/>
          </a:xfrm>
          <a:prstGeom prst="rect">
            <a:avLst/>
          </a:prstGeom>
        </p:spPr>
      </p:pic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59999" y="699542"/>
            <a:ext cx="8424000" cy="1080120"/>
          </a:xfrm>
        </p:spPr>
        <p:txBody>
          <a:bodyPr/>
          <a:lstStyle/>
          <a:p>
            <a:r>
              <a:rPr lang="fr-FR" dirty="0"/>
              <a:t>Les aides du </a:t>
            </a:r>
            <a:r>
              <a:rPr lang="fr-FR" dirty="0" smtClean="0"/>
              <a:t>CNL </a:t>
            </a:r>
            <a:r>
              <a:rPr lang="fr-FR" dirty="0"/>
              <a:t>pour le développement de la lecture auprès de publics empêchés de lire</a:t>
            </a:r>
            <a:br>
              <a:rPr lang="fr-FR" dirty="0"/>
            </a:b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18/06/2021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DGMIC | Service du livre et de la lecture</a:t>
            </a:r>
          </a:p>
        </p:txBody>
      </p:sp>
      <p:sp>
        <p:nvSpPr>
          <p:cNvPr id="9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1187624" y="180000"/>
            <a:ext cx="7596376" cy="360000"/>
          </a:xfrm>
        </p:spPr>
        <p:txBody>
          <a:bodyPr/>
          <a:lstStyle/>
          <a:p>
            <a:pPr marL="0" lvl="1" indent="0">
              <a:buNone/>
            </a:pPr>
            <a:r>
              <a:rPr lang="fr-FR" b="1" dirty="0"/>
              <a:t>Dispositifs permettant de faciliter l’accès aux œuvres accessibles en </a:t>
            </a:r>
            <a:r>
              <a:rPr lang="fr-FR" b="1" dirty="0" smtClean="0"/>
              <a:t>bibliothèque</a:t>
            </a:r>
            <a:r>
              <a:rPr lang="fr-FR" dirty="0" smtClean="0"/>
              <a:t>			Congrès </a:t>
            </a:r>
            <a:r>
              <a:rPr lang="fr-FR" dirty="0" smtClean="0"/>
              <a:t>ABF – 18 juin 2021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4"/>
          </p:nvPr>
        </p:nvSpPr>
        <p:spPr>
          <a:xfrm>
            <a:off x="359999" y="1635646"/>
            <a:ext cx="8424000" cy="2862725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+mj-lt"/>
              </a:rPr>
              <a:t>Soutenir des </a:t>
            </a:r>
            <a:r>
              <a:rPr lang="fr-FR" sz="1200" b="1" dirty="0" smtClean="0">
                <a:latin typeface="+mj-lt"/>
              </a:rPr>
              <a:t>projets de qualité</a:t>
            </a:r>
            <a:r>
              <a:rPr lang="fr-FR" sz="1200" dirty="0" smtClean="0">
                <a:latin typeface="+mj-lt"/>
              </a:rPr>
              <a:t> pour le développement de la lecture de publics empêchés de lire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+mj-lt"/>
              </a:rPr>
              <a:t>Acquisitions de collections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+mj-lt"/>
              </a:rPr>
              <a:t>Actions de médiation et de valorisation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+mj-lt"/>
              </a:rPr>
              <a:t>Pour les réseaux de lecture publique et les associations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>
              <a:latin typeface="+mj-lt"/>
            </a:endParaRPr>
          </a:p>
          <a:p>
            <a:r>
              <a:rPr lang="fr-FR" sz="1200" dirty="0" smtClean="0">
                <a:latin typeface="+mj-lt"/>
              </a:rPr>
              <a:t>Budget </a:t>
            </a:r>
            <a:r>
              <a:rPr lang="fr-FR" sz="1200" dirty="0">
                <a:latin typeface="+mj-lt"/>
              </a:rPr>
              <a:t>minimum du projet </a:t>
            </a:r>
            <a:r>
              <a:rPr lang="fr-FR" sz="1200" dirty="0" smtClean="0">
                <a:latin typeface="+mj-lt"/>
              </a:rPr>
              <a:t>: 1 </a:t>
            </a:r>
            <a:r>
              <a:rPr lang="fr-FR" sz="1200" dirty="0">
                <a:latin typeface="+mj-lt"/>
              </a:rPr>
              <a:t>500 €. </a:t>
            </a:r>
            <a:endParaRPr lang="fr-FR" sz="1200" dirty="0" smtClean="0">
              <a:latin typeface="+mj-lt"/>
            </a:endParaRPr>
          </a:p>
          <a:p>
            <a:r>
              <a:rPr lang="fr-FR" sz="1200" dirty="0" smtClean="0">
                <a:latin typeface="+mj-lt"/>
              </a:rPr>
              <a:t>Les </a:t>
            </a:r>
            <a:r>
              <a:rPr lang="fr-FR" sz="1200" dirty="0">
                <a:latin typeface="+mj-lt"/>
              </a:rPr>
              <a:t>montants susceptibles d'être accordés vont de 450 € à 50 000 € (le financement du CNL étant obligatoirement compris entre 30% et 70% du projet présenté).</a:t>
            </a:r>
            <a:endParaRPr lang="fr-FR" sz="1200" dirty="0" smtClean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>
              <a:latin typeface="+mj-lt"/>
            </a:endParaRPr>
          </a:p>
          <a:p>
            <a:r>
              <a:rPr lang="fr-FR" sz="1200" dirty="0"/>
              <a:t>Les </a:t>
            </a:r>
            <a:r>
              <a:rPr lang="fr-FR" sz="1200" dirty="0">
                <a:hlinkClick r:id="rId3"/>
              </a:rPr>
              <a:t>aides du Centre national du livre pour le développement de la lecture auprès de publics empêchés de </a:t>
            </a:r>
            <a:r>
              <a:rPr lang="fr-FR" sz="1200" dirty="0" smtClean="0">
                <a:hlinkClick r:id="rId3"/>
              </a:rPr>
              <a:t>lire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07002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Vers des bibliothèques accessibles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359998" y="1836000"/>
            <a:ext cx="8424000" cy="2947500"/>
          </a:xfrm>
        </p:spPr>
        <p:txBody>
          <a:bodyPr/>
          <a:lstStyle/>
          <a:p>
            <a:r>
              <a:rPr lang="fr-FR" sz="1200" b="1" dirty="0" smtClean="0"/>
              <a:t>Les ressources relatives </a:t>
            </a:r>
            <a:r>
              <a:rPr lang="fr-FR" sz="1200" b="1" dirty="0" smtClean="0"/>
              <a:t>à l’accessibilité en </a:t>
            </a:r>
            <a:r>
              <a:rPr lang="fr-FR" sz="1200" b="1" dirty="0" smtClean="0"/>
              <a:t>bibliothèque</a:t>
            </a:r>
            <a:r>
              <a:rPr lang="fr-FR" sz="1200" dirty="0" smtClean="0"/>
              <a:t> </a:t>
            </a:r>
            <a:r>
              <a:rPr lang="fr-FR" sz="1200" dirty="0" smtClean="0"/>
              <a:t>sur le site du ministère de la Culture :</a:t>
            </a:r>
          </a:p>
          <a:p>
            <a:endParaRPr lang="fr-FR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Une liste de diffusion :</a:t>
            </a:r>
            <a:r>
              <a:rPr lang="fr-FR" sz="1200" b="1" dirty="0"/>
              <a:t> </a:t>
            </a:r>
            <a:r>
              <a:rPr lang="fr-FR" sz="1200" dirty="0" err="1"/>
              <a:t>bibliotheques</a:t>
            </a:r>
            <a:r>
              <a:rPr lang="fr-FR" sz="1200" dirty="0"/>
              <a:t>-accessibles [at] culture.gouv.fr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hlinkClick r:id="rId2"/>
              </a:rPr>
              <a:t>Bibliothèques </a:t>
            </a:r>
            <a:r>
              <a:rPr lang="fr-FR" sz="1200" dirty="0" smtClean="0">
                <a:hlinkClick r:id="rId2"/>
              </a:rPr>
              <a:t>et accessibilité</a:t>
            </a:r>
            <a:endParaRPr lang="fr-FR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hlinkClick r:id="rId3"/>
              </a:rPr>
              <a:t>Accessibilité numérique en lecture publique</a:t>
            </a:r>
            <a:endParaRPr lang="fr-FR" sz="12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200" dirty="0" smtClean="0">
                <a:hlinkClick r:id="rId4"/>
              </a:rPr>
              <a:t>L’offre de lecture « Facile à lire » dans les bibliothèques et lieux de médiation</a:t>
            </a:r>
            <a:endParaRPr lang="fr-FR" sz="12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200" dirty="0" smtClean="0">
                <a:hlinkClick r:id="rId5"/>
              </a:rPr>
              <a:t>Bibliothèques et exception au droit d’auteur en faveur des personnes handicapées</a:t>
            </a:r>
            <a:endParaRPr lang="fr-FR" sz="12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200" dirty="0" smtClean="0">
                <a:hlinkClick r:id="rId6"/>
              </a:rPr>
              <a:t>Exception au droit d’auteur en faveur des personnes handicapées</a:t>
            </a:r>
            <a:endParaRPr lang="fr-FR" sz="1200" dirty="0" smtClean="0"/>
          </a:p>
          <a:p>
            <a:pPr algn="just"/>
            <a:endParaRPr lang="fr-FR" sz="120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18/06/2021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DGMIC | Service du livre et de la lecture</a:t>
            </a:r>
          </a:p>
        </p:txBody>
      </p:sp>
    </p:spTree>
    <p:extLst>
      <p:ext uri="{BB962C8B-B14F-4D97-AF65-F5344CB8AC3E}">
        <p14:creationId xmlns:p14="http://schemas.microsoft.com/office/powerpoint/2010/main" val="267866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C9B2FBC4-357B-4008-ADB5-41E42488577B}" vid="{EFA86B44-210F-4646-957E-4372430B0F3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MODELE-POWERPOINT-MC-ARIAL-mars2020</Template>
  <TotalTime>5216</TotalTime>
  <Words>929</Words>
  <Application>Microsoft Office PowerPoint</Application>
  <PresentationFormat>Affichage à l'écran (16:9)</PresentationFormat>
  <Paragraphs>101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MINISTÈRIEL</vt:lpstr>
      <vt:lpstr>Présentation PowerPoint</vt:lpstr>
      <vt:lpstr>Rapport IGESR « Bibliothèques et handicaps »</vt:lpstr>
      <vt:lpstr>Bibliothèques et habilitation « Exception handicap »</vt:lpstr>
      <vt:lpstr>Bibliothèques et habilitation « Exception handicap »</vt:lpstr>
      <vt:lpstr>Vade-mecum relatif à la mise en œuvre de l’exception handicap dans les bibliothèques publiques</vt:lpstr>
      <vt:lpstr>Daisy &amp; Cie : une action de l’AVH soutenue par le ministère de la Culture</vt:lpstr>
      <vt:lpstr>Le « facile à lire » en bibliothèques et lieux de médiation </vt:lpstr>
      <vt:lpstr>Les aides du CNL pour le développement de la lecture auprès de publics empêchés de lire </vt:lpstr>
      <vt:lpstr>Vers des bibliothèques accessibles</vt:lpstr>
      <vt:lpstr>Présentation PowerPoint</vt:lpstr>
    </vt:vector>
  </TitlesOfParts>
  <Manager>Client</Manager>
  <Company>Ministère de la Culture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Vanessa VAN ATTEN</dc:creator>
  <cp:lastModifiedBy>VAN ATTEN Vanessa</cp:lastModifiedBy>
  <cp:revision>46</cp:revision>
  <dcterms:created xsi:type="dcterms:W3CDTF">2020-10-02T12:23:52Z</dcterms:created>
  <dcterms:modified xsi:type="dcterms:W3CDTF">2021-06-13T22:15:51Z</dcterms:modified>
</cp:coreProperties>
</file>