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0"/>
  </p:notesMasterIdLst>
  <p:sldIdLst>
    <p:sldId id="431" r:id="rId2"/>
    <p:sldId id="256" r:id="rId3"/>
    <p:sldId id="295" r:id="rId4"/>
    <p:sldId id="360" r:id="rId5"/>
    <p:sldId id="361" r:id="rId6"/>
    <p:sldId id="358" r:id="rId7"/>
    <p:sldId id="359" r:id="rId8"/>
    <p:sldId id="447" r:id="rId9"/>
    <p:sldId id="357" r:id="rId10"/>
    <p:sldId id="364" r:id="rId11"/>
    <p:sldId id="449" r:id="rId12"/>
    <p:sldId id="450" r:id="rId13"/>
    <p:sldId id="363" r:id="rId14"/>
    <p:sldId id="347" r:id="rId15"/>
    <p:sldId id="274" r:id="rId16"/>
    <p:sldId id="435" r:id="rId17"/>
    <p:sldId id="365" r:id="rId18"/>
    <p:sldId id="429" r:id="rId19"/>
    <p:sldId id="436" r:id="rId20"/>
    <p:sldId id="434" r:id="rId21"/>
    <p:sldId id="437" r:id="rId22"/>
    <p:sldId id="445" r:id="rId23"/>
    <p:sldId id="446" r:id="rId24"/>
    <p:sldId id="443" r:id="rId25"/>
    <p:sldId id="448" r:id="rId26"/>
    <p:sldId id="452" r:id="rId27"/>
    <p:sldId id="453" r:id="rId28"/>
    <p:sldId id="451" r:id="rId29"/>
  </p:sldIdLst>
  <p:sldSz cx="9144000" cy="5143500" type="screen16x9"/>
  <p:notesSz cx="6858000" cy="9144000"/>
  <p:defaultTextStyle>
    <a:defPPr>
      <a:defRPr lang="fr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6" autoAdjust="0"/>
    <p:restoredTop sz="79138" autoAdjust="0"/>
  </p:normalViewPr>
  <p:slideViewPr>
    <p:cSldViewPr snapToGrid="0">
      <p:cViewPr varScale="1">
        <p:scale>
          <a:sx n="103" d="100"/>
          <a:sy n="103" d="100"/>
        </p:scale>
        <p:origin x="14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o6882\Documents\RA\Fichiers%20adaptes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uveau%20rapport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uveau%20rapport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co6882\Documents\RAPPORT%20ANNUEL%20CEH\Chiffres%20CLE%202021\Catalogue%20fichiers%20adapt&#233;s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981033328711903"/>
          <c:y val="0.120064603103801"/>
          <c:w val="0.32144408197069002"/>
          <c:h val="0.57033961400640398"/>
        </c:manualLayout>
      </c:layout>
      <c:overlay val="0"/>
      <c:txPr>
        <a:bodyPr/>
        <a:lstStyle/>
        <a:p>
          <a:pPr>
            <a:defRPr sz="1800"/>
          </a:pPr>
          <a:endParaRPr lang="fr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JP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Feuil1!$D$2:$D$6</c:f>
              <c:strCache>
                <c:ptCount val="5"/>
                <c:pt idx="0">
                  <c:v>Littérature</c:v>
                </c:pt>
                <c:pt idx="1">
                  <c:v>Documentaire</c:v>
                </c:pt>
                <c:pt idx="2">
                  <c:v>Littérature jeunesse</c:v>
                </c:pt>
                <c:pt idx="3">
                  <c:v>Scolaire</c:v>
                </c:pt>
                <c:pt idx="4">
                  <c:v>Non classé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7777</c:v>
                </c:pt>
                <c:pt idx="1">
                  <c:v>4835</c:v>
                </c:pt>
                <c:pt idx="2">
                  <c:v>7571</c:v>
                </c:pt>
                <c:pt idx="3">
                  <c:v>3831</c:v>
                </c:pt>
                <c:pt idx="4">
                  <c:v>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8-FA4B-AA2A-9BCE50A3D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8287037037037038"/>
          <c:w val="0.7416666666666667"/>
          <c:h val="0.70370370370370372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0.17792299301194944"/>
                  <c:y val="-0.319961411023322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F1-954B-8620-2538A91702AD}"/>
                </c:ext>
              </c:extLst>
            </c:dLbl>
            <c:dLbl>
              <c:idx val="2"/>
              <c:layout>
                <c:manualLayout>
                  <c:x val="-3.9541420403134207E-2"/>
                  <c:y val="-5.598465549918795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F1-954B-8620-2538A9170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JP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Feuil2!$D$2:$D$5</c:f>
              <c:strCache>
                <c:ptCount val="4"/>
                <c:pt idx="0">
                  <c:v>Traitement de texte</c:v>
                </c:pt>
                <c:pt idx="1">
                  <c:v>Audio (DAISY, Mp3)</c:v>
                </c:pt>
                <c:pt idx="2">
                  <c:v>PDF</c:v>
                </c:pt>
                <c:pt idx="3">
                  <c:v>Braille numérique</c:v>
                </c:pt>
              </c:strCache>
            </c:strRef>
          </c:cat>
          <c:val>
            <c:numRef>
              <c:f>Feuil2!$E$2:$E$5</c:f>
              <c:numCache>
                <c:formatCode>General</c:formatCode>
                <c:ptCount val="4"/>
                <c:pt idx="0">
                  <c:v>7510</c:v>
                </c:pt>
                <c:pt idx="1">
                  <c:v>6567</c:v>
                </c:pt>
                <c:pt idx="2">
                  <c:v>4731</c:v>
                </c:pt>
                <c:pt idx="3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1-954B-8620-2538A9170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D6515-1C29-43B6-A644-54C607E1A3FC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7839-D7E4-435F-8528-23200BA66C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8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Schéma complet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B6F81-0BFB-47B4-93F3-049185F357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59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Sinon : temps de traitement allongé, l’éditeur risque de refuser la demande, il faudra justifier la nécessité de l’adaptation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3670-3A57-4B8B-B6D6-85B45383BBA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4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Il s’agit des déclarations</a:t>
            </a:r>
            <a:r>
              <a:rPr lang="fr-FR" sz="1200" baseline="0" dirty="0"/>
              <a:t> d’adaptations..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3670-3A57-4B8B-B6D6-85B45383BBA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4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06700e59d_1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806700e59d_1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06700e59d_1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806700e59d_1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dirty="0"/>
              <a:t>Texte adapté pour DYS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=&gt; Lecteur doit </a:t>
            </a:r>
            <a:r>
              <a:rPr lang="fr-FR" dirty="0" err="1"/>
              <a:t>utiiser</a:t>
            </a:r>
            <a:r>
              <a:rPr lang="fr-FR" dirty="0"/>
              <a:t> le fichier sur ses propres outils</a:t>
            </a:r>
            <a:endParaRPr dirty="0"/>
          </a:p>
        </p:txBody>
      </p:sp>
      <p:sp>
        <p:nvSpPr>
          <p:cNvPr id="428" name="Google Shape;428;g806700e59d_12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06700e59d_1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806700e59d_1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dirty="0"/>
              <a:t>FABLES / éditeur canopé, adapté le 10 mars 2020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dirty="0"/>
              <a:t>Boucle d’or : 1981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13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4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d’accueil de Platon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Catalogue public : détail d’un document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2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d’accueil de Platon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d’accueil de Platon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2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d’accueil de Platon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FD29-9C5A-4AC1-B7BC-0532BC46CC4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9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</a:t>
            </a:r>
            <a:r>
              <a:rPr lang="fr-FR" baseline="0" dirty="0"/>
              <a:t> pour Daisy en </a:t>
            </a:r>
            <a:r>
              <a:rPr lang="fr-FR" baseline="0" dirty="0" err="1"/>
              <a:t>bibl</a:t>
            </a:r>
            <a:endParaRPr lang="fr-FR" baseline="0" dirty="0"/>
          </a:p>
          <a:p>
            <a:r>
              <a:rPr lang="fr-FR" baseline="0" dirty="0"/>
              <a:t>Sécurité : guide des bonnes pratiques MCC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7839-D7E4-435F-8528-23200BA66C5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6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PS : il s’agit des 238000 dépôts, tout EAN ayant un </a:t>
            </a:r>
            <a:r>
              <a:rPr lang="fr-FR" dirty="0" err="1"/>
              <a:t>fichadapt</a:t>
            </a:r>
            <a:endParaRPr lang="fr-FR" dirty="0"/>
          </a:p>
          <a:p>
            <a:endParaRPr lang="fr-FR" dirty="0"/>
          </a:p>
          <a:p>
            <a:r>
              <a:rPr lang="fr-FR" dirty="0"/>
              <a:t>5000</a:t>
            </a:r>
            <a:r>
              <a:rPr lang="fr-FR" baseline="0" dirty="0"/>
              <a:t> fichiers </a:t>
            </a:r>
            <a:r>
              <a:rPr lang="fr-FR" baseline="0" dirty="0" err="1"/>
              <a:t>daisy</a:t>
            </a:r>
            <a:r>
              <a:rPr lang="fr-FR" baseline="0" dirty="0"/>
              <a:t> voix humaine redondants avec </a:t>
            </a:r>
            <a:r>
              <a:rPr lang="fr-FR" baseline="0" dirty="0" err="1"/>
              <a:t>Eole</a:t>
            </a:r>
            <a:endParaRPr lang="fr-FR" baseline="0" dirty="0"/>
          </a:p>
          <a:p>
            <a:r>
              <a:rPr lang="fr-FR" baseline="0" dirty="0"/>
              <a:t>Comme c’est seulement depuis 2018, tout </a:t>
            </a:r>
            <a:r>
              <a:rPr lang="fr-FR" baseline="0" dirty="0" err="1"/>
              <a:t>Eole</a:t>
            </a:r>
            <a:r>
              <a:rPr lang="fr-FR" baseline="0" dirty="0"/>
              <a:t> n’est pas dans PLATON</a:t>
            </a:r>
          </a:p>
          <a:p>
            <a:pPr marL="171450" indent="-171450">
              <a:buFont typeface="Symbol"/>
              <a:buChar char="Þ"/>
            </a:pPr>
            <a:r>
              <a:rPr lang="fr-FR" baseline="0" dirty="0"/>
              <a:t>Il vaut mieux consulter </a:t>
            </a:r>
            <a:r>
              <a:rPr lang="fr-FR" baseline="0" dirty="0" err="1"/>
              <a:t>Eole</a:t>
            </a:r>
            <a:endParaRPr lang="fr-FR" baseline="0" dirty="0"/>
          </a:p>
          <a:p>
            <a:pPr marL="171450" indent="-171450">
              <a:buFont typeface="Symbol"/>
              <a:buChar char="Þ"/>
            </a:pPr>
            <a:endParaRPr lang="fr-FR" baseline="0" dirty="0"/>
          </a:p>
          <a:p>
            <a:pPr marL="171450" indent="-171450">
              <a:buFont typeface="Symbol"/>
              <a:buChar char="Þ"/>
            </a:pPr>
            <a:r>
              <a:rPr lang="fr-FR" baseline="0" dirty="0"/>
              <a:t>Insister : il s’agit des demandes de lecteurs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7839-D7E4-435F-8528-23200BA66C5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13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Citer</a:t>
            </a:r>
            <a:r>
              <a:rPr lang="fr-FR" baseline="0" dirty="0"/>
              <a:t> titres rentrée </a:t>
            </a:r>
            <a:r>
              <a:rPr lang="fr-FR" baseline="0" dirty="0" err="1"/>
              <a:t>litt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7839-D7E4-435F-8528-23200BA66C5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1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A94FE-8C69-5C4F-B288-90CD7BF5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A4CA04-60A3-594B-9648-233AC72E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J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95742-AB06-0B4D-B84C-5DC6AA84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DF66D-F9AB-EB43-A07A-F7906225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E8BCF7-798B-8243-BC34-82EAF6E3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8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04E7A-C0CE-1F49-88B4-E5A38A3B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A64C74-C9A1-244B-B6F8-76536FA3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E5B177-32F8-C34B-AAE4-EDBF8E1E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9160E9-3A23-7442-A48D-DDB11E4C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479CF2-C04E-9D43-A4D8-9F0EA326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27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73E7D0-0868-B445-9F7F-3D2F1E3F8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EA04C5-3959-4242-B182-5561B6509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1DD33-D723-3F4E-834B-1DFE1C16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C101F-1AF2-7042-AF87-BB9DAFD4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AAC8B-6B05-014F-ADAA-2C92AE12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12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681843"/>
            <a:ext cx="2700000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ADE06-09A6-714E-8634-B71C8539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1A1E52-42C1-D949-A711-4BFC4230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0A55E-126B-D446-BE59-E0DD4C13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FEB5A-B8A8-F844-B6C5-3783B972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2C37A-95CE-F04C-BEC0-086E711E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74FCC-0958-484D-B30A-400F4F17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B8E9E-F8B9-4942-91AD-A3945D741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76E31-92F4-084F-BDEA-B358D46D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5D904-4746-1A43-927C-7254C414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389AB-CDA0-924A-8566-03E2A539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BC770-E2DC-9D47-9646-6CD36A96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910526-E436-8841-9205-E4B9DD509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253766-2EC6-3F43-9B5A-5F374393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D6FF86-34DD-FC4E-84FB-C94ACFAF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E8C6CE-75B4-0148-A0E6-C7D9875E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E5297F-4440-0B40-B0AA-7034D94F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3B4EB-C8FA-0A4D-BEE9-B600FD4D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C939F-2019-B540-8306-60590605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318EED-E4B6-3B47-BAA1-61F184185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2B8CC2-4FA3-0F47-B1B7-6F80132E0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306440-2CAB-1049-8280-D2D9B4B8A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D9D588-ABF8-034C-BAB9-6F9239BC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F83648-12F6-CA40-8179-0CC9B7C4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BB60CB-B29A-EA4E-9776-CA97381E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76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42ED6-8E81-CA4E-ACF0-928AB933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D43DF1-16FC-044C-AA0E-9369896F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10DDDC-FE49-5F46-B008-E8E8FEAF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AE3C59-561F-4C45-835D-4D59E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8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854E70-A55B-8C42-96D5-643B8B3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AAB535-1EE2-6747-93F2-89D37A54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3ED130-0824-A34F-B0DE-85A2506C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C9272C-30A3-BB47-8069-7879FD58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76396-935A-B94C-BD3B-29E2E87C9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CF7573-705A-7D46-B8C3-872584089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F684F6-E4E0-F647-8A93-5A834062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8F43F2-6864-6445-91A0-70CC8D96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D97C09-227F-3440-8DF3-363C8760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D4040-F33B-0A47-B60E-B3F5AEB0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163CB0-B704-4F48-901B-E5C6BD8C1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JP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93ADA2-8529-7447-9030-55F99BBC8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A8694F-1386-C54E-8CE2-BCDA9699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489BE-8DED-6F42-8EE2-D147E8A6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JP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816D2-2412-3C44-870A-5E079EB2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9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23983F-2A6C-1147-B213-0A81B3B8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J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42EFA5-2DDC-2C48-807D-D2C58958F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J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59154A-6687-F74F-B623-AD38B6D4C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86A5-61A5-47BB-94C5-FC955D2EEB59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DC140-A78E-1F4B-9290-C69D694FB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54ECF-4A36-3C4F-9719-4946EBA65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F791-D21B-4336-86D3-77F607A821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8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JP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culture.gouv.fr/content/download/206614/file/Guide%20de%20bonnes%20pratiques%20exception%20handicap%20%C3%A9dition%20f%C3%A9vrier%202019.doc?inLanguage=fre-FR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-121799" y="4243500"/>
            <a:ext cx="3240000" cy="900000"/>
          </a:xfrm>
        </p:spPr>
        <p:txBody>
          <a:bodyPr/>
          <a:lstStyle/>
          <a:p>
            <a:r>
              <a:rPr lang="fr-FR" dirty="0"/>
              <a:t>Véronique Béranger</a:t>
            </a:r>
          </a:p>
          <a:p>
            <a:endParaRPr lang="fr-FR" dirty="0"/>
          </a:p>
          <a:p>
            <a:r>
              <a:rPr lang="fr-FR" dirty="0"/>
              <a:t>Centre Exception handicap - BnF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0"/>
            <a:ext cx="2938201" cy="1469101"/>
          </a:xfrm>
          <a:prstGeom prst="rect">
            <a:avLst/>
          </a:prstGeom>
        </p:spPr>
      </p:pic>
      <p:sp>
        <p:nvSpPr>
          <p:cNvPr id="10" name="Espace réservé du pied de page 7"/>
          <p:cNvSpPr txBox="1">
            <a:spLocks/>
          </p:cNvSpPr>
          <p:nvPr/>
        </p:nvSpPr>
        <p:spPr bwMode="gray">
          <a:xfrm>
            <a:off x="2381369" y="2571750"/>
            <a:ext cx="6485484" cy="18722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L’accessibilité coûte que coûte !</a:t>
            </a:r>
          </a:p>
          <a:p>
            <a:endParaRPr lang="fr-FR" sz="3200" dirty="0"/>
          </a:p>
          <a:p>
            <a:r>
              <a:rPr lang="fr-FR" sz="3200" dirty="0"/>
              <a:t>Dispositifs permettant de faciliter l’accès aux œuvres accessibles en bibliothèque</a:t>
            </a:r>
          </a:p>
          <a:p>
            <a:endParaRPr lang="fr-FR" sz="3200" dirty="0"/>
          </a:p>
          <a:p>
            <a:r>
              <a:rPr lang="fr-FR" sz="3200" b="0" dirty="0"/>
              <a:t>Congrès ABF – 18 juin 2021 </a:t>
            </a:r>
          </a:p>
        </p:txBody>
      </p:sp>
    </p:spTree>
    <p:extLst>
      <p:ext uri="{BB962C8B-B14F-4D97-AF65-F5344CB8AC3E}">
        <p14:creationId xmlns:p14="http://schemas.microsoft.com/office/powerpoint/2010/main" val="382306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3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895" y="27748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Catalogue PLATON public : accessible sans authentification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" y="120208"/>
            <a:ext cx="8062303" cy="51435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249771" y="1025464"/>
            <a:ext cx="2892779" cy="2485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4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3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2" name="Ellipse 1"/>
          <p:cNvSpPr/>
          <p:nvPr/>
        </p:nvSpPr>
        <p:spPr>
          <a:xfrm>
            <a:off x="5249771" y="1025464"/>
            <a:ext cx="2892779" cy="2485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14411162-51FF-3B48-82C8-EDD5BAB2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381"/>
            <a:ext cx="9144000" cy="32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4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3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2" name="Ellipse 1"/>
          <p:cNvSpPr/>
          <p:nvPr/>
        </p:nvSpPr>
        <p:spPr>
          <a:xfrm>
            <a:off x="5249771" y="1025464"/>
            <a:ext cx="2892779" cy="2485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99CDF0-F45B-BC43-96DB-06F79EA8E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2" y="65891"/>
            <a:ext cx="9144000" cy="507760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423D738-8AEF-DA46-A9FA-6A6E650B85DC}"/>
              </a:ext>
            </a:extLst>
          </p:cNvPr>
          <p:cNvSpPr/>
          <p:nvPr/>
        </p:nvSpPr>
        <p:spPr>
          <a:xfrm>
            <a:off x="7659648" y="1605193"/>
            <a:ext cx="1371600" cy="132637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9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2027" y="30889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/>
              <a:t>Uniquement au bénéfice des personnes empêchées de lire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6275" y="1236234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0C0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pPr marL="273050"/>
            <a:r>
              <a:rPr lang="fr-FR" sz="2400" dirty="0">
                <a:solidFill>
                  <a:prstClr val="black"/>
                </a:solidFill>
              </a:rPr>
              <a:t>« toute personne empêchée d'accéder à l'œuvre dans la forme sous laquelle l'auteur la rend disponible au public » </a:t>
            </a:r>
          </a:p>
          <a:p>
            <a:pPr marL="273050"/>
            <a:r>
              <a:rPr lang="fr-FR" sz="2400" dirty="0">
                <a:solidFill>
                  <a:prstClr val="black"/>
                </a:solidFill>
              </a:rPr>
              <a:t>(Code de la propriété intellectuelle).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olidFill>
                <a:prstClr val="black"/>
              </a:solidFill>
            </a:endParaRPr>
          </a:p>
          <a:p>
            <a:pPr marL="800100" lvl="1" indent="-342900">
              <a:buFontTx/>
              <a:buChar char="-"/>
            </a:pPr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cap="small" dirty="0">
                <a:hlinkClick r:id="rId3"/>
              </a:rPr>
              <a:t>L’exception au droit d’auteur en faveur des personnes handicapées</a:t>
            </a:r>
            <a:r>
              <a:rPr lang="fr-FR" dirty="0">
                <a:hlinkClick r:id="rId3"/>
              </a:rPr>
              <a:t> : </a:t>
            </a:r>
            <a:r>
              <a:rPr lang="fr-FR" cap="small" dirty="0">
                <a:hlinkClick r:id="rId3"/>
              </a:rPr>
              <a:t>Guide de bonnes pratiques</a:t>
            </a:r>
            <a:r>
              <a:rPr lang="fr-FR" cap="small" dirty="0"/>
              <a:t>. </a:t>
            </a:r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édition - février 2019 (ministère de la Culture)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59" y="3284735"/>
            <a:ext cx="2849881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572" y="3321598"/>
            <a:ext cx="1523808" cy="7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921" y="3315935"/>
            <a:ext cx="982985" cy="73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Résultat de recherche d'images pour &quot;logo malentendant sourds&quot;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729" y="3350159"/>
            <a:ext cx="794802" cy="6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 descr="Résultat de recherche d'images pour &quot;logo malentendant sourds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281" y="3267768"/>
            <a:ext cx="1045369" cy="7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ibunal de Grande Instance de Nice et Grasse - Association Montjoy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5" y="187521"/>
            <a:ext cx="1021081" cy="9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4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5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/>
              <a:t>2. Quel contenu ?</a:t>
            </a:r>
          </a:p>
        </p:txBody>
      </p:sp>
    </p:spTree>
    <p:extLst>
      <p:ext uri="{BB962C8B-B14F-4D97-AF65-F5344CB8AC3E}">
        <p14:creationId xmlns:p14="http://schemas.microsoft.com/office/powerpoint/2010/main" val="326971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85" y="434578"/>
            <a:ext cx="8928992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Fichiers adaptés déposés par les organismes transcripteurs depuis 2018 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760954"/>
              </p:ext>
            </p:extLst>
          </p:nvPr>
        </p:nvGraphicFramePr>
        <p:xfrm>
          <a:off x="251521" y="1059582"/>
          <a:ext cx="8712968" cy="361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14310"/>
              </p:ext>
            </p:extLst>
          </p:nvPr>
        </p:nvGraphicFramePr>
        <p:xfrm>
          <a:off x="683569" y="1039044"/>
          <a:ext cx="78488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87695"/>
              </p:ext>
            </p:extLst>
          </p:nvPr>
        </p:nvGraphicFramePr>
        <p:xfrm>
          <a:off x="1005840" y="1200150"/>
          <a:ext cx="585216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26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008" y="2202418"/>
            <a:ext cx="8928992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Littérature-documentaire grand public : rentrée littéraire, titres récents (2000-)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Littérature jeunesse : 1970-</a:t>
            </a:r>
            <a:br>
              <a:rPr lang="fr-FR" dirty="0"/>
            </a:br>
            <a:br>
              <a:rPr lang="fr-FR" dirty="0"/>
            </a:br>
            <a:r>
              <a:rPr lang="fr-FR" dirty="0"/>
              <a:t>Scolaire et universitaire : 2010-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25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EDBDB-F6F5-434F-8CB5-0EAE76BA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063"/>
            <a:ext cx="9296400" cy="3655314"/>
          </a:xfrm>
        </p:spPr>
        <p:txBody>
          <a:bodyPr/>
          <a:lstStyle/>
          <a:p>
            <a:pPr marL="0" indent="0" algn="ctr">
              <a:buNone/>
            </a:pPr>
            <a:r>
              <a:rPr lang="fr-FR" sz="4000" dirty="0"/>
              <a:t>Une partie recoupe les bases des organismes transcripteurs (EOLE…)</a:t>
            </a:r>
            <a:endParaRPr lang="x-none" dirty="0"/>
          </a:p>
          <a:p>
            <a:endParaRPr lang="x-none" dirty="0"/>
          </a:p>
        </p:txBody>
      </p:sp>
      <p:sp>
        <p:nvSpPr>
          <p:cNvPr id="4" name="Ellipse 3"/>
          <p:cNvSpPr/>
          <p:nvPr/>
        </p:nvSpPr>
        <p:spPr>
          <a:xfrm>
            <a:off x="670560" y="1706880"/>
            <a:ext cx="382524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PLATON</a:t>
            </a:r>
          </a:p>
        </p:txBody>
      </p:sp>
      <p:sp>
        <p:nvSpPr>
          <p:cNvPr id="5" name="Ellipse 4"/>
          <p:cNvSpPr/>
          <p:nvPr/>
        </p:nvSpPr>
        <p:spPr>
          <a:xfrm>
            <a:off x="3200400" y="1188720"/>
            <a:ext cx="2727960" cy="1889760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organisme</a:t>
            </a:r>
          </a:p>
        </p:txBody>
      </p:sp>
      <p:sp>
        <p:nvSpPr>
          <p:cNvPr id="9" name="Ellipse 8"/>
          <p:cNvSpPr/>
          <p:nvPr/>
        </p:nvSpPr>
        <p:spPr>
          <a:xfrm>
            <a:off x="3063240" y="3078480"/>
            <a:ext cx="2484120" cy="2255520"/>
          </a:xfrm>
          <a:prstGeom prst="ellips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BASE organisme</a:t>
            </a:r>
          </a:p>
        </p:txBody>
      </p:sp>
    </p:spTree>
    <p:extLst>
      <p:ext uri="{BB962C8B-B14F-4D97-AF65-F5344CB8AC3E}">
        <p14:creationId xmlns:p14="http://schemas.microsoft.com/office/powerpoint/2010/main" val="313477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360" y="313105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Formats faciles à réutiliser par les usagers : </a:t>
            </a:r>
          </a:p>
          <a:p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19 000 adaptations 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56627"/>
              </p:ext>
            </p:extLst>
          </p:nvPr>
        </p:nvGraphicFramePr>
        <p:xfrm>
          <a:off x="1249680" y="790158"/>
          <a:ext cx="7223760" cy="483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19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ftr" sz="quarter" idx="11"/>
          </p:nvPr>
        </p:nvSpPr>
        <p:spPr>
          <a:xfrm>
            <a:off x="251520" y="479166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9"/>
          <p:cNvSpPr/>
          <p:nvPr/>
        </p:nvSpPr>
        <p:spPr>
          <a:xfrm>
            <a:off x="381974" y="1704670"/>
            <a:ext cx="864096" cy="8181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9"/>
          <p:cNvSpPr txBox="1"/>
          <p:nvPr/>
        </p:nvSpPr>
        <p:spPr>
          <a:xfrm>
            <a:off x="406125" y="1839600"/>
            <a:ext cx="936104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DOC, ODT,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107505" y="33468"/>
            <a:ext cx="89289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Arial"/>
              <a:buNone/>
            </a:pPr>
            <a:r>
              <a:rPr lang="fr" sz="2340" b="1" i="0" u="none" strike="noStrike" cap="none" dirty="0">
                <a:solidFill>
                  <a:srgbClr val="333F42"/>
                </a:solidFill>
                <a:latin typeface="Arial"/>
                <a:ea typeface="Arial"/>
                <a:cs typeface="Arial"/>
                <a:sym typeface="Arial"/>
              </a:rPr>
              <a:t>Traitement de texte et PDF</a:t>
            </a:r>
            <a:endParaRPr sz="2340" b="1" i="0" u="sng" strike="noStrike" cap="none" dirty="0">
              <a:solidFill>
                <a:srgbClr val="333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0913" y="363832"/>
            <a:ext cx="1804445" cy="309604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9"/>
          <p:cNvSpPr txBox="1"/>
          <p:nvPr/>
        </p:nvSpPr>
        <p:spPr>
          <a:xfrm>
            <a:off x="3431997" y="3458086"/>
            <a:ext cx="1553361" cy="2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Verdana 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9"/>
          <p:cNvSpPr txBox="1"/>
          <p:nvPr/>
        </p:nvSpPr>
        <p:spPr>
          <a:xfrm>
            <a:off x="385818" y="3888354"/>
            <a:ext cx="1451942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711" y="564068"/>
            <a:ext cx="189547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9"/>
          <p:cNvSpPr txBox="1"/>
          <p:nvPr/>
        </p:nvSpPr>
        <p:spPr>
          <a:xfrm>
            <a:off x="6234477" y="3337133"/>
            <a:ext cx="1451942" cy="2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ePub adapté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49" descr="Plage Braille BrailleEdge 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118" y="3676439"/>
            <a:ext cx="2842846" cy="1395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9"/>
          <p:cNvSpPr txBox="1"/>
          <p:nvPr/>
        </p:nvSpPr>
        <p:spPr>
          <a:xfrm>
            <a:off x="3832964" y="3922979"/>
            <a:ext cx="2304789" cy="93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i="0" u="none" strike="noStrike" cap="none">
                <a:solidFill>
                  <a:srgbClr val="333F42"/>
                </a:solidFill>
                <a:latin typeface="Arial"/>
                <a:ea typeface="Arial"/>
                <a:cs typeface="Arial"/>
                <a:sym typeface="Arial"/>
              </a:rPr>
              <a:t>Lecture 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Logiciel spécialisé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Plage braille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</a:t>
            </a:r>
            <a:endParaRPr/>
          </a:p>
        </p:txBody>
      </p:sp>
      <p:pic>
        <p:nvPicPr>
          <p:cNvPr id="411" name="Google Shape;411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7935" y="417467"/>
            <a:ext cx="2148588" cy="339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6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5374" y="2456924"/>
            <a:ext cx="8106076" cy="1790700"/>
          </a:xfrm>
        </p:spPr>
        <p:txBody>
          <a:bodyPr>
            <a:noAutofit/>
          </a:bodyPr>
          <a:lstStyle/>
          <a:p>
            <a:r>
              <a:rPr lang="fr-FR" sz="5400" dirty="0"/>
              <a:t>PLATON : un catalogue de documents adaptés, un service pour les organismes transcripteurs</a:t>
            </a:r>
            <a:br>
              <a:rPr lang="fr-FR" sz="5400" dirty="0"/>
            </a:b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1546" y="4146254"/>
            <a:ext cx="7117080" cy="1743183"/>
          </a:xfrm>
        </p:spPr>
        <p:txBody>
          <a:bodyPr>
            <a:normAutofit/>
          </a:bodyPr>
          <a:lstStyle/>
          <a:p>
            <a:r>
              <a:rPr lang="fr-FR" dirty="0"/>
              <a:t>Centre Exception handicap - BnF</a:t>
            </a:r>
            <a:br>
              <a:rPr lang="fr-FR" dirty="0"/>
            </a:br>
            <a:r>
              <a:rPr lang="fr-FR" dirty="0"/>
              <a:t>Véronique Béranger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19179"/>
            <a:ext cx="2397333" cy="11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88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1"/>
          <p:cNvSpPr txBox="1">
            <a:spLocks noGrp="1"/>
          </p:cNvSpPr>
          <p:nvPr>
            <p:ph type="ftr" sz="quarter" idx="11"/>
          </p:nvPr>
        </p:nvSpPr>
        <p:spPr>
          <a:xfrm>
            <a:off x="6940624" y="485232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1"/>
          <p:cNvSpPr txBox="1"/>
          <p:nvPr/>
        </p:nvSpPr>
        <p:spPr>
          <a:xfrm>
            <a:off x="485992" y="357504"/>
            <a:ext cx="7848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i="0" u="none" strike="noStrike" cap="none">
                <a:solidFill>
                  <a:srgbClr val="333F42"/>
                </a:solidFill>
                <a:latin typeface="Arial"/>
                <a:ea typeface="Arial"/>
                <a:cs typeface="Arial"/>
                <a:sym typeface="Arial"/>
              </a:rPr>
              <a:t>Exemple d’adaptation pour DYS : </a:t>
            </a:r>
            <a:endParaRPr/>
          </a:p>
        </p:txBody>
      </p:sp>
      <p:sp>
        <p:nvSpPr>
          <p:cNvPr id="432" name="Google Shape;432;p51"/>
          <p:cNvSpPr/>
          <p:nvPr/>
        </p:nvSpPr>
        <p:spPr>
          <a:xfrm>
            <a:off x="4453217" y="243325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33" name="Google Shape;43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800" y="962538"/>
            <a:ext cx="7315200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58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>
            <a:spLocks noGrp="1"/>
          </p:cNvSpPr>
          <p:nvPr>
            <p:ph type="ftr" sz="quarter" idx="11"/>
          </p:nvPr>
        </p:nvSpPr>
        <p:spPr>
          <a:xfrm>
            <a:off x="251520" y="479166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107505" y="33468"/>
            <a:ext cx="89289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Arial"/>
              <a:buNone/>
            </a:pPr>
            <a:r>
              <a:rPr lang="fr" sz="2340" b="1" i="0" u="none" strike="noStrike" cap="none" dirty="0">
                <a:solidFill>
                  <a:srgbClr val="333F42"/>
                </a:solidFill>
                <a:latin typeface="Arial"/>
                <a:ea typeface="Arial"/>
                <a:cs typeface="Arial"/>
                <a:sym typeface="Arial"/>
              </a:rPr>
              <a:t>Audio et braille numérique</a:t>
            </a:r>
            <a:endParaRPr sz="2340" b="1" i="0" u="sng" strike="noStrike" cap="none" dirty="0">
              <a:solidFill>
                <a:srgbClr val="333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0"/>
          <p:cNvSpPr txBox="1"/>
          <p:nvPr/>
        </p:nvSpPr>
        <p:spPr>
          <a:xfrm>
            <a:off x="583146" y="3534358"/>
            <a:ext cx="1451942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Audio DAISY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566" y="4034495"/>
            <a:ext cx="1430522" cy="100322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0"/>
          <p:cNvSpPr txBox="1"/>
          <p:nvPr/>
        </p:nvSpPr>
        <p:spPr>
          <a:xfrm>
            <a:off x="4887529" y="4286037"/>
            <a:ext cx="1451942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Braille numérique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388" y="470048"/>
            <a:ext cx="25622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913" y="462093"/>
            <a:ext cx="1933610" cy="2938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78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735547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2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4907" y="146881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Etapes pour accéder à PLATON :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005577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dirty="0"/>
              <a:t>Faire une demande d’habilitation à l’exception handicap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  <a:p>
            <a:pPr marL="285750" indent="-285750">
              <a:buFontTx/>
              <a:buChar char="-"/>
            </a:pPr>
            <a:r>
              <a:rPr lang="fr-FR" sz="3200" dirty="0"/>
              <a:t>Une fois l’habilitation effective, des codes d’accès à PLATON sont envoyés</a:t>
            </a:r>
          </a:p>
        </p:txBody>
      </p:sp>
    </p:spTree>
    <p:extLst>
      <p:ext uri="{BB962C8B-B14F-4D97-AF65-F5344CB8AC3E}">
        <p14:creationId xmlns:p14="http://schemas.microsoft.com/office/powerpoint/2010/main" val="2306454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735547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2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5958" y="735547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tx2">
                    <a:lumMod val="75000"/>
                  </a:schemeClr>
                </a:solidFill>
              </a:rPr>
              <a:t>Si l’ouvrage n’est pas sur PLATON :</a:t>
            </a:r>
          </a:p>
          <a:p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635" y="1594243"/>
            <a:ext cx="7426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200" dirty="0"/>
              <a:t>Bases de l’édition adaptée (Eole, BNFA..)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Banque de l’Edition adaptée (BDEA)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Prêt numérique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Contacter un organisme transcripteur</a:t>
            </a:r>
          </a:p>
        </p:txBody>
      </p:sp>
    </p:spTree>
    <p:extLst>
      <p:ext uri="{BB962C8B-B14F-4D97-AF65-F5344CB8AC3E}">
        <p14:creationId xmlns:p14="http://schemas.microsoft.com/office/powerpoint/2010/main" val="180712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601123"/>
            <a:ext cx="7886700" cy="377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/>
              <a:t>3. Un </a:t>
            </a:r>
            <a:r>
              <a:rPr lang="fr-FR" sz="5400" b="1" dirty="0"/>
              <a:t>service destiné à faciliter le travail des organismes transcripteurs</a:t>
            </a:r>
          </a:p>
        </p:txBody>
      </p:sp>
    </p:spTree>
    <p:extLst>
      <p:ext uri="{BB962C8B-B14F-4D97-AF65-F5344CB8AC3E}">
        <p14:creationId xmlns:p14="http://schemas.microsoft.com/office/powerpoint/2010/main" val="368556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Deux niveaux d’habilitation par la Commission Exception handicap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1" y="1599642"/>
            <a:ext cx="73440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fr-FR" sz="2800" b="1" dirty="0"/>
              <a:t>Inscription </a:t>
            </a:r>
            <a:r>
              <a:rPr lang="fr-FR" sz="2800" dirty="0"/>
              <a:t>(réaliser et communiquer les adaptations, accéder aux fichiers adaptés sur PLATON)</a:t>
            </a:r>
          </a:p>
          <a:p>
            <a:pPr marL="457200" lvl="0" indent="-457200">
              <a:buFontTx/>
              <a:buChar char="-"/>
            </a:pPr>
            <a:endParaRPr lang="fr-FR" sz="2800" b="1" dirty="0"/>
          </a:p>
          <a:p>
            <a:pPr marL="457200" lvl="0" indent="-457200">
              <a:buFontTx/>
              <a:buChar char="-"/>
            </a:pPr>
            <a:r>
              <a:rPr lang="fr-FR" sz="2800" b="1" dirty="0"/>
              <a:t>Agrément : </a:t>
            </a:r>
            <a:r>
              <a:rPr lang="fr-FR" sz="2800" dirty="0"/>
              <a:t>demander des fichiers éditeur sur PLATON. Titres non présents dans les banques de l’édition adaptée (universitaire, recherche). Titres récents (moins de 10 ans)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ED4C95D-96FB-7B42-B610-2C56E1F622AB}"/>
              </a:ext>
            </a:extLst>
          </p:cNvPr>
          <p:cNvSpPr/>
          <p:nvPr/>
        </p:nvSpPr>
        <p:spPr>
          <a:xfrm>
            <a:off x="764268" y="2571750"/>
            <a:ext cx="7119342" cy="2485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65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DB9F62C-40A5-4142-8605-FEA6F82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CA481-FE42-634A-BDD2-656854AEC2C6}"/>
              </a:ext>
            </a:extLst>
          </p:cNvPr>
          <p:cNvSpPr/>
          <p:nvPr/>
        </p:nvSpPr>
        <p:spPr>
          <a:xfrm>
            <a:off x="3606030" y="238708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JP" dirty="0">
                <a:solidFill>
                  <a:srgbClr val="333333"/>
                </a:solidFill>
                <a:latin typeface="Arial" panose="020B0604020202020204" pitchFamily="34" charset="0"/>
              </a:rPr>
              <a:t>9782853999687</a:t>
            </a:r>
            <a:endParaRPr lang="fr-JP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F2A6F0-E8DD-F940-BB8F-CF6F15DD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611"/>
            <a:ext cx="9144000" cy="42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0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DB9F62C-40A5-4142-8605-FEA6F826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CA481-FE42-634A-BDD2-656854AEC2C6}"/>
              </a:ext>
            </a:extLst>
          </p:cNvPr>
          <p:cNvSpPr/>
          <p:nvPr/>
        </p:nvSpPr>
        <p:spPr>
          <a:xfrm>
            <a:off x="3606030" y="2387084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JP" dirty="0">
                <a:solidFill>
                  <a:srgbClr val="333333"/>
                </a:solidFill>
                <a:latin typeface="Arial" panose="020B0604020202020204" pitchFamily="34" charset="0"/>
              </a:rPr>
              <a:t>9782853999687</a:t>
            </a:r>
            <a:endParaRPr lang="fr-JP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21F721-71CB-9646-A928-CC8963AA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"/>
            <a:ext cx="9144000" cy="51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4150" y="2074664"/>
            <a:ext cx="7886700" cy="994172"/>
          </a:xfrm>
        </p:spPr>
        <p:txBody>
          <a:bodyPr>
            <a:normAutofit/>
          </a:bodyPr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73018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52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5400" dirty="0"/>
              <a:t>1. Un catalogue de documents adaptés pour les lecteurs empêchés de lire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0423" y="4627543"/>
            <a:ext cx="332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https://exceptionhandicap.bnf.fr/</a:t>
            </a:r>
          </a:p>
        </p:txBody>
      </p:sp>
    </p:spTree>
    <p:extLst>
      <p:ext uri="{BB962C8B-B14F-4D97-AF65-F5344CB8AC3E}">
        <p14:creationId xmlns:p14="http://schemas.microsoft.com/office/powerpoint/2010/main" val="298769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601123"/>
            <a:ext cx="7418070" cy="37742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5400" dirty="0"/>
              <a:t>Un </a:t>
            </a:r>
            <a:r>
              <a:rPr lang="fr-FR" sz="5400" b="1" dirty="0"/>
              <a:t>catalogue de documents adaptés numériques :</a:t>
            </a:r>
          </a:p>
          <a:p>
            <a:pPr>
              <a:buFontTx/>
              <a:buChar char="-"/>
            </a:pPr>
            <a:endParaRPr lang="fr-FR" sz="5400" b="1" dirty="0"/>
          </a:p>
          <a:p>
            <a:pPr>
              <a:buFontTx/>
              <a:buChar char="-"/>
            </a:pPr>
            <a:r>
              <a:rPr lang="fr-FR" sz="5400" dirty="0"/>
              <a:t>Sous droits</a:t>
            </a:r>
          </a:p>
          <a:p>
            <a:pPr>
              <a:buFontTx/>
              <a:buChar char="-"/>
            </a:pPr>
            <a:endParaRPr lang="fr-FR" sz="5400" b="1" dirty="0"/>
          </a:p>
          <a:p>
            <a:pPr>
              <a:buFontTx/>
              <a:buChar char="-"/>
            </a:pPr>
            <a:r>
              <a:rPr lang="fr-FR" sz="5400" dirty="0"/>
              <a:t>Réalisées par les organismes transcripteurs depuis 2018-2019</a:t>
            </a:r>
          </a:p>
          <a:p>
            <a:pPr>
              <a:buFontTx/>
              <a:buChar char="-"/>
            </a:pPr>
            <a:endParaRPr lang="fr-FR" sz="5400" dirty="0"/>
          </a:p>
          <a:p>
            <a:pPr marL="0" indent="0">
              <a:buNone/>
            </a:pPr>
            <a:r>
              <a:rPr lang="fr-FR" sz="5400" dirty="0"/>
              <a:t>- Obligation légale de dépôt, effective depuis fév. 2018 (loi LCAP de 2016)</a:t>
            </a:r>
          </a:p>
        </p:txBody>
      </p:sp>
      <p:pic>
        <p:nvPicPr>
          <p:cNvPr id="4" name="Picture 2" descr="Tribunal de Grande Instance de Nice et Grasse - Association Montjo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0" y="3074500"/>
            <a:ext cx="929640" cy="8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ibunal de Grande Instance de Nice et Grasse - Association Montjoye">
            <a:extLst>
              <a:ext uri="{FF2B5EF4-FFF2-40B4-BE49-F238E27FC236}">
                <a16:creationId xmlns:a16="http://schemas.microsoft.com/office/drawing/2014/main" id="{026AFDDE-3E3B-E54B-8858-088E05C5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232325"/>
            <a:ext cx="929640" cy="8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3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ésultat de recherche d'images pour &quot;logo handicaps&quot;"/>
          <p:cNvSpPr>
            <a:spLocks noChangeAspect="1" noChangeArrowheads="1"/>
          </p:cNvSpPr>
          <p:nvPr/>
        </p:nvSpPr>
        <p:spPr bwMode="auto">
          <a:xfrm>
            <a:off x="822842" y="-459742"/>
            <a:ext cx="151447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logo handicaps&quot;"/>
          <p:cNvSpPr>
            <a:spLocks noChangeAspect="1" noChangeArrowheads="1"/>
          </p:cNvSpPr>
          <p:nvPr/>
        </p:nvSpPr>
        <p:spPr bwMode="auto">
          <a:xfrm>
            <a:off x="975243" y="-345442"/>
            <a:ext cx="151447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http://lasalle42.fr/wp-content/uploads/2018/03/logos-handica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3" y="849430"/>
            <a:ext cx="1164295" cy="6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5743326" y="3188760"/>
            <a:ext cx="1606583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b="1" dirty="0"/>
              <a:t>Base PLATON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588503" y="1664097"/>
            <a:ext cx="0" cy="8291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131093" y="2939571"/>
            <a:ext cx="255369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dirty="0"/>
              <a:t>Organismes</a:t>
            </a:r>
          </a:p>
          <a:p>
            <a:r>
              <a:rPr lang="fr-FR" dirty="0"/>
              <a:t>transcripteurs </a:t>
            </a:r>
          </a:p>
        </p:txBody>
      </p:sp>
      <p:pic>
        <p:nvPicPr>
          <p:cNvPr id="1052" name="Picture 28" descr="Résultat de recherche d'images pour &quot;livr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41" y="2658801"/>
            <a:ext cx="767597" cy="3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2" name="AutoShape 44" descr="Résultat de recherche d'images pour &quot;.txt&quot;"/>
          <p:cNvSpPr>
            <a:spLocks noChangeAspect="1" noChangeArrowheads="1"/>
          </p:cNvSpPr>
          <p:nvPr/>
        </p:nvSpPr>
        <p:spPr bwMode="auto">
          <a:xfrm>
            <a:off x="1127641" y="-682389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4" name="AutoShape 48" descr="Résultat de recherche d'images pour &quot;epub&quot;"/>
          <p:cNvSpPr>
            <a:spLocks noChangeAspect="1" noChangeArrowheads="1"/>
          </p:cNvSpPr>
          <p:nvPr/>
        </p:nvSpPr>
        <p:spPr bwMode="auto">
          <a:xfrm>
            <a:off x="822841" y="-14541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3544563" y="235443"/>
            <a:ext cx="185174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dirty="0"/>
              <a:t>Bibliothèques habilitées</a:t>
            </a:r>
          </a:p>
        </p:txBody>
      </p:sp>
      <p:sp>
        <p:nvSpPr>
          <p:cNvPr id="5" name="AutoShape 2" descr="Résultat de recherche d'images pour &quot;pictogramme republique française&quot;"/>
          <p:cNvSpPr>
            <a:spLocks noChangeAspect="1" noChangeArrowheads="1"/>
          </p:cNvSpPr>
          <p:nvPr/>
        </p:nvSpPr>
        <p:spPr bwMode="auto">
          <a:xfrm>
            <a:off x="975241" y="-3111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AutoShape 6" descr="Résultat de recherche d'images pour &quot;pictogramme ampoule&quot;"/>
          <p:cNvSpPr>
            <a:spLocks noChangeAspect="1" noChangeArrowheads="1"/>
          </p:cNvSpPr>
          <p:nvPr/>
        </p:nvSpPr>
        <p:spPr bwMode="auto">
          <a:xfrm>
            <a:off x="1127641" y="831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4273167" y="3446149"/>
            <a:ext cx="5480876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b="1" dirty="0" err="1"/>
              <a:t>PLAteforme</a:t>
            </a:r>
            <a:r>
              <a:rPr lang="fr-FR" b="1" dirty="0"/>
              <a:t> de Transfert des Ouvrages Numériques</a:t>
            </a:r>
          </a:p>
        </p:txBody>
      </p:sp>
      <p:pic>
        <p:nvPicPr>
          <p:cNvPr id="57" name="Picture 18" descr="Résultat de recherche d'images pour &quot;bibliothecaire et lecteu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05" y="892770"/>
            <a:ext cx="1474776" cy="76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9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37" y="3617518"/>
            <a:ext cx="523865" cy="3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2" descr="Résultat de recherche d'images pour &quot;word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21" y="3669196"/>
            <a:ext cx="344713" cy="2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4" descr="Résultat de recherche d'images pour &quot;odt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0" y="3667523"/>
            <a:ext cx="606159" cy="2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8" descr="Résultat de recherche d'images pour &quot;mp3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3" y="4345535"/>
            <a:ext cx="461299" cy="3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6" descr="Résultat de recherche d'images pour &quot;.txt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0283" y="3675297"/>
            <a:ext cx="369787" cy="2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0" descr="Résultat de recherche d'images pour &quot;epub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2" y="4036132"/>
            <a:ext cx="391438" cy="2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2" descr="Résultat de recherche d'images pour &quot;rtf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63" y="3663093"/>
            <a:ext cx="386060" cy="2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4" descr="Résultat de recherche d'images pour &quot;format daisy audio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37" y="4329710"/>
            <a:ext cx="488953" cy="3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ZoneTexte 106"/>
          <p:cNvSpPr txBox="1"/>
          <p:nvPr/>
        </p:nvSpPr>
        <p:spPr>
          <a:xfrm>
            <a:off x="773075" y="235688"/>
            <a:ext cx="249852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dirty="0"/>
              <a:t>Lecteurs empêchés</a:t>
            </a:r>
          </a:p>
          <a:p>
            <a:r>
              <a:rPr lang="fr-FR" dirty="0"/>
              <a:t> de lire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51" y="1769168"/>
            <a:ext cx="1121115" cy="11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4" descr="Résultat de recherche d'images pour &quot;symbol fichier xml&quot;"/>
          <p:cNvSpPr>
            <a:spLocks noChangeAspect="1" noChangeArrowheads="1"/>
          </p:cNvSpPr>
          <p:nvPr/>
        </p:nvSpPr>
        <p:spPr bwMode="auto">
          <a:xfrm>
            <a:off x="1280041" y="1974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AutoShape 6" descr="Résultat de recherche d'images pour &quot;symbol fichier xml&quot;"/>
          <p:cNvSpPr>
            <a:spLocks noChangeAspect="1" noChangeArrowheads="1"/>
          </p:cNvSpPr>
          <p:nvPr/>
        </p:nvSpPr>
        <p:spPr bwMode="auto">
          <a:xfrm>
            <a:off x="1432441" y="3117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AutoShape 8" descr="Résultat de recherche d'images pour &quot;symbol fichier xml&quot;"/>
          <p:cNvSpPr>
            <a:spLocks noChangeAspect="1" noChangeArrowheads="1"/>
          </p:cNvSpPr>
          <p:nvPr/>
        </p:nvSpPr>
        <p:spPr bwMode="auto">
          <a:xfrm>
            <a:off x="1584841" y="42608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AutoShape 10" descr="Résultat de recherche d'images pour &quot;symbol fichier xml&quot;"/>
          <p:cNvSpPr>
            <a:spLocks noChangeAspect="1" noChangeArrowheads="1"/>
          </p:cNvSpPr>
          <p:nvPr/>
        </p:nvSpPr>
        <p:spPr bwMode="auto">
          <a:xfrm>
            <a:off x="1737241" y="54038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47" name="Connecteur droit avec flèche 46"/>
          <p:cNvCxnSpPr/>
          <p:nvPr/>
        </p:nvCxnSpPr>
        <p:spPr>
          <a:xfrm flipH="1">
            <a:off x="2495417" y="1246977"/>
            <a:ext cx="94888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878355" y="2493248"/>
            <a:ext cx="2792960" cy="3454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 flipV="1">
            <a:off x="5049282" y="1609791"/>
            <a:ext cx="694042" cy="4145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2950363" y="2807896"/>
            <a:ext cx="2648943" cy="3454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592" y="1155561"/>
            <a:ext cx="645825" cy="2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580" y="849430"/>
            <a:ext cx="371407" cy="27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Tribunal de Grande Instance de Nice et Grasse - Association Montjoy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66" y="2087815"/>
            <a:ext cx="541921" cy="48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6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210" y="2578133"/>
            <a:ext cx="8119110" cy="99417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Consultation des titres adaptés </a:t>
            </a:r>
            <a:r>
              <a:rPr lang="fr-FR" dirty="0"/>
              <a:t>:  possible pour tous (lecteurs…)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sz="2700" dirty="0"/>
            </a:br>
            <a:r>
              <a:rPr lang="fr-FR" sz="2700" dirty="0"/>
              <a:t>(réouverture le mercredi 23 juin 2021)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DF6A7-0720-FB46-B5E7-6523E061E8CD}"/>
              </a:ext>
            </a:extLst>
          </p:cNvPr>
          <p:cNvSpPr/>
          <p:nvPr/>
        </p:nvSpPr>
        <p:spPr>
          <a:xfrm>
            <a:off x="698564" y="3836710"/>
            <a:ext cx="332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https://exceptionhandicap.bnf.fr/</a:t>
            </a:r>
          </a:p>
        </p:txBody>
      </p:sp>
    </p:spTree>
    <p:extLst>
      <p:ext uri="{BB962C8B-B14F-4D97-AF65-F5344CB8AC3E}">
        <p14:creationId xmlns:p14="http://schemas.microsoft.com/office/powerpoint/2010/main" val="36035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3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895" y="27748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Catalogue PLATON public : accessible sans authentification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" y="120208"/>
            <a:ext cx="8062303" cy="51435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74320" y="2825496"/>
            <a:ext cx="2301240" cy="20436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2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940624" y="4852323"/>
            <a:ext cx="2895600" cy="273844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sp>
        <p:nvSpPr>
          <p:cNvPr id="6" name="Ellipse 5"/>
          <p:cNvSpPr/>
          <p:nvPr/>
        </p:nvSpPr>
        <p:spPr>
          <a:xfrm>
            <a:off x="5004048" y="789552"/>
            <a:ext cx="2736304" cy="486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516739" y="3612598"/>
            <a:ext cx="1335182" cy="417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9" y="300038"/>
            <a:ext cx="6865144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40" y="2145459"/>
            <a:ext cx="7143750" cy="99417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Téléchargement des adaptations : </a:t>
            </a:r>
            <a:br>
              <a:rPr lang="fr-FR" dirty="0"/>
            </a:br>
            <a:r>
              <a:rPr lang="fr-FR" dirty="0"/>
              <a:t>réservé aux bibliothèques et  organismes transcripteurs habilités dans le cadre de l’exception handicap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40560"/>
              </p:ext>
            </p:extLst>
          </p:nvPr>
        </p:nvGraphicFramePr>
        <p:xfrm>
          <a:off x="1043940" y="3744468"/>
          <a:ext cx="6042661" cy="115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r>
                        <a:rPr lang="fr-FR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organismes transcripteurs  habilités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dont 71</a:t>
                      </a:r>
                      <a:r>
                        <a:rPr lang="fr-FR" sz="1800" baseline="0" dirty="0">
                          <a:effectLst/>
                        </a:rPr>
                        <a:t> bibliothèques </a:t>
                      </a:r>
                      <a:endParaRPr lang="fr-F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ribunal de Grande Instance de Nice et Grasse - Association Montjo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219885"/>
            <a:ext cx="1021081" cy="9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54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DDD8C8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661</Words>
  <Application>Microsoft Macintosh PowerPoint</Application>
  <PresentationFormat>Affichage à l'écran (16:9)</PresentationFormat>
  <Paragraphs>166</Paragraphs>
  <Slides>28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Thème Office</vt:lpstr>
      <vt:lpstr>Présentation PowerPoint</vt:lpstr>
      <vt:lpstr>PLATON : un catalogue de documents adaptés, un service pour les organismes transcripteurs </vt:lpstr>
      <vt:lpstr>Présentation PowerPoint</vt:lpstr>
      <vt:lpstr>Présentation PowerPoint</vt:lpstr>
      <vt:lpstr>Présentation PowerPoint</vt:lpstr>
      <vt:lpstr>Consultation des titres adaptés :  possible pour tous (lecteurs…)      (réouverture le mercredi 23 juin 2021)</vt:lpstr>
      <vt:lpstr>Présentation PowerPoint</vt:lpstr>
      <vt:lpstr>Présentation PowerPoint</vt:lpstr>
      <vt:lpstr>Téléchargement des adaptations :  réservé aux bibliothèques et  organismes transcripteurs habilités dans le cadre de l’exception handicap   </vt:lpstr>
      <vt:lpstr>Présentation PowerPoint</vt:lpstr>
      <vt:lpstr>Présentation PowerPoint</vt:lpstr>
      <vt:lpstr>Présentation PowerPoint</vt:lpstr>
      <vt:lpstr>Uniquement au bénéfice des personnes empêchées de lire</vt:lpstr>
      <vt:lpstr>Présentation PowerPoint</vt:lpstr>
      <vt:lpstr>Fichiers adaptés déposés par les organismes transcripteurs depuis 2018 </vt:lpstr>
      <vt:lpstr>Littérature-documentaire grand public : rentrée littéraire, titres récents (2000-)  Littérature jeunesse : 1970-  Scolaire et universitaire : 2010-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Deux niveaux d’habilitation par la Commission Exception handicap</vt:lpstr>
      <vt:lpstr>Présentation PowerPoint</vt:lpstr>
      <vt:lpstr>Présentation PowerPoint</vt:lpstr>
      <vt:lpstr>Merci de votre attention !</vt:lpstr>
    </vt:vector>
  </TitlesOfParts>
  <Company>Ministère de la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Vanessa VAN ATTEN</dc:creator>
  <cp:lastModifiedBy>20848</cp:lastModifiedBy>
  <cp:revision>189</cp:revision>
  <dcterms:created xsi:type="dcterms:W3CDTF">2020-05-13T11:35:04Z</dcterms:created>
  <dcterms:modified xsi:type="dcterms:W3CDTF">2021-06-15T07:05:23Z</dcterms:modified>
</cp:coreProperties>
</file>