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36" r:id="rId3"/>
    <p:sldId id="294" r:id="rId4"/>
    <p:sldId id="295" r:id="rId5"/>
    <p:sldId id="296" r:id="rId6"/>
    <p:sldId id="299" r:id="rId7"/>
    <p:sldId id="302" r:id="rId8"/>
    <p:sldId id="301" r:id="rId9"/>
    <p:sldId id="308" r:id="rId10"/>
    <p:sldId id="322" r:id="rId11"/>
    <p:sldId id="267" r:id="rId12"/>
    <p:sldId id="290" r:id="rId13"/>
    <p:sldId id="300" r:id="rId14"/>
    <p:sldId id="283" r:id="rId15"/>
    <p:sldId id="324" r:id="rId16"/>
    <p:sldId id="269" r:id="rId17"/>
    <p:sldId id="266" r:id="rId18"/>
    <p:sldId id="265" r:id="rId19"/>
    <p:sldId id="286" r:id="rId20"/>
    <p:sldId id="320" r:id="rId21"/>
    <p:sldId id="321" r:id="rId22"/>
    <p:sldId id="325" r:id="rId23"/>
    <p:sldId id="280" r:id="rId24"/>
    <p:sldId id="305" r:id="rId25"/>
    <p:sldId id="329" r:id="rId26"/>
    <p:sldId id="307" r:id="rId27"/>
    <p:sldId id="284" r:id="rId28"/>
    <p:sldId id="259" r:id="rId29"/>
    <p:sldId id="270" r:id="rId30"/>
    <p:sldId id="277" r:id="rId31"/>
    <p:sldId id="288" r:id="rId32"/>
    <p:sldId id="274" r:id="rId33"/>
    <p:sldId id="335" r:id="rId34"/>
    <p:sldId id="323" r:id="rId35"/>
    <p:sldId id="328" r:id="rId36"/>
    <p:sldId id="314" r:id="rId37"/>
    <p:sldId id="287" r:id="rId38"/>
    <p:sldId id="337" r:id="rId39"/>
    <p:sldId id="289" r:id="rId40"/>
    <p:sldId id="315" r:id="rId41"/>
    <p:sldId id="261" r:id="rId42"/>
    <p:sldId id="332" r:id="rId43"/>
    <p:sldId id="333" r:id="rId44"/>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5DDB28E-6CF8-441B-AE03-2EE7D18CF693}">
          <p14:sldIdLst>
            <p14:sldId id="256"/>
          </p14:sldIdLst>
        </p14:section>
        <p14:section name="Après vidéo ministre" id="{76681CBD-B81B-40FC-AE78-BE221066EAFC}">
          <p14:sldIdLst>
            <p14:sldId id="336"/>
            <p14:sldId id="294"/>
            <p14:sldId id="295"/>
            <p14:sldId id="296"/>
            <p14:sldId id="299"/>
            <p14:sldId id="302"/>
          </p14:sldIdLst>
        </p14:section>
        <p14:section name="De 2019 à 2021" id="{8382055B-5692-454D-8385-07B1E7BD78B4}">
          <p14:sldIdLst>
            <p14:sldId id="301"/>
            <p14:sldId id="308"/>
            <p14:sldId id="322"/>
            <p14:sldId id="267"/>
            <p14:sldId id="290"/>
            <p14:sldId id="300"/>
            <p14:sldId id="283"/>
            <p14:sldId id="324"/>
            <p14:sldId id="269"/>
            <p14:sldId id="266"/>
            <p14:sldId id="265"/>
            <p14:sldId id="286"/>
            <p14:sldId id="320"/>
            <p14:sldId id="321"/>
          </p14:sldIdLst>
        </p14:section>
        <p14:section name="Confinement" id="{A8C94AC2-3885-4E5B-9E0E-712FAB61C170}">
          <p14:sldIdLst>
            <p14:sldId id="325"/>
            <p14:sldId id="280"/>
            <p14:sldId id="305"/>
            <p14:sldId id="329"/>
            <p14:sldId id="307"/>
          </p14:sldIdLst>
        </p14:section>
        <p14:section name="Déconfinement" id="{8FD6CC8A-C10D-4D49-B51A-0ACB1023C647}">
          <p14:sldIdLst>
            <p14:sldId id="284"/>
            <p14:sldId id="259"/>
            <p14:sldId id="270"/>
            <p14:sldId id="277"/>
            <p14:sldId id="288"/>
            <p14:sldId id="274"/>
            <p14:sldId id="335"/>
            <p14:sldId id="323"/>
            <p14:sldId id="328"/>
          </p14:sldIdLst>
        </p14:section>
        <p14:section name="Congrès_distanciel" id="{F968D1BB-7A79-431E-8682-10F7ED9E69E2}">
          <p14:sldIdLst>
            <p14:sldId id="314"/>
            <p14:sldId id="287"/>
            <p14:sldId id="337"/>
          </p14:sldIdLst>
        </p14:section>
        <p14:section name="Congrès distant : Atouts" id="{14AC96D2-095C-4D36-B4EF-91B359F2D91B}">
          <p14:sldIdLst>
            <p14:sldId id="289"/>
            <p14:sldId id="315"/>
          </p14:sldIdLst>
        </p14:section>
        <p14:section name="Congrès_programme" id="{0A069495-983D-46FA-96F3-6DCB9EA6A237}">
          <p14:sldIdLst>
            <p14:sldId id="261"/>
          </p14:sldIdLst>
        </p14:section>
        <p14:section name="Congrès_remerciements" id="{13A4B7E6-5CF0-4F4E-BF14-AA4B5E5BCB2A}">
          <p14:sldIdLst>
            <p14:sldId id="332"/>
          </p14:sldIdLst>
        </p14:section>
        <p14:section name="Mot de la fin" id="{8FEF364C-9738-410B-BFB0-73D57D671D61}">
          <p14:sldIdLst>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3C1C"/>
    <a:srgbClr val="BD0000"/>
    <a:srgbClr val="FFFFFF"/>
    <a:srgbClr val="F9F9F9"/>
    <a:srgbClr val="EEF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77653" autoAdjust="0"/>
  </p:normalViewPr>
  <p:slideViewPr>
    <p:cSldViewPr snapToGrid="0">
      <p:cViewPr varScale="1">
        <p:scale>
          <a:sx n="67" d="100"/>
          <a:sy n="67" d="100"/>
        </p:scale>
        <p:origin x="1267" y="53"/>
      </p:cViewPr>
      <p:guideLst/>
    </p:cSldViewPr>
  </p:slideViewPr>
  <p:notesTextViewPr>
    <p:cViewPr>
      <p:scale>
        <a:sx n="3" d="2"/>
        <a:sy n="3" d="2"/>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881AEAF8-083F-4B60-90E4-A08D6A14D2CD}" type="datetimeFigureOut">
              <a:rPr lang="fr-FR" smtClean="0"/>
              <a:t>25/06/2021</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52312ED0-033F-419F-8590-71D584B1F636}" type="slidenum">
              <a:rPr lang="fr-FR" smtClean="0"/>
              <a:t>‹N°›</a:t>
            </a:fld>
            <a:endParaRPr lang="fr-FR"/>
          </a:p>
        </p:txBody>
      </p:sp>
    </p:spTree>
    <p:extLst>
      <p:ext uri="{BB962C8B-B14F-4D97-AF65-F5344CB8AC3E}">
        <p14:creationId xmlns:p14="http://schemas.microsoft.com/office/powerpoint/2010/main" val="3838960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10</a:t>
            </a:fld>
            <a:endParaRPr lang="fr-FR"/>
          </a:p>
        </p:txBody>
      </p:sp>
    </p:spTree>
    <p:extLst>
      <p:ext uri="{BB962C8B-B14F-4D97-AF65-F5344CB8AC3E}">
        <p14:creationId xmlns:p14="http://schemas.microsoft.com/office/powerpoint/2010/main" val="194891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Click &amp; </a:t>
            </a:r>
            <a:r>
              <a:rPr lang="fr-FR" dirty="0" err="1"/>
              <a:t>collect</a:t>
            </a:r>
            <a:r>
              <a:rPr lang="fr-FR" dirty="0"/>
              <a:t>, drive, portage… Tous les moyens sont bons pour récupérer un peu de culture !</a:t>
            </a:r>
          </a:p>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29</a:t>
            </a:fld>
            <a:endParaRPr lang="fr-FR"/>
          </a:p>
        </p:txBody>
      </p:sp>
    </p:spTree>
    <p:extLst>
      <p:ext uri="{BB962C8B-B14F-4D97-AF65-F5344CB8AC3E}">
        <p14:creationId xmlns:p14="http://schemas.microsoft.com/office/powerpoint/2010/main" val="16540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30</a:t>
            </a:fld>
            <a:endParaRPr lang="fr-FR"/>
          </a:p>
        </p:txBody>
      </p:sp>
    </p:spTree>
    <p:extLst>
      <p:ext uri="{BB962C8B-B14F-4D97-AF65-F5344CB8AC3E}">
        <p14:creationId xmlns:p14="http://schemas.microsoft.com/office/powerpoint/2010/main" val="312470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33</a:t>
            </a:fld>
            <a:endParaRPr lang="fr-FR"/>
          </a:p>
        </p:txBody>
      </p:sp>
    </p:spTree>
    <p:extLst>
      <p:ext uri="{BB962C8B-B14F-4D97-AF65-F5344CB8AC3E}">
        <p14:creationId xmlns:p14="http://schemas.microsoft.com/office/powerpoint/2010/main" val="415877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34</a:t>
            </a:fld>
            <a:endParaRPr lang="fr-FR"/>
          </a:p>
        </p:txBody>
      </p:sp>
    </p:spTree>
    <p:extLst>
      <p:ext uri="{BB962C8B-B14F-4D97-AF65-F5344CB8AC3E}">
        <p14:creationId xmlns:p14="http://schemas.microsoft.com/office/powerpoint/2010/main" val="414960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a:t>Après tous ces remous, le soleil se lève à nouveau. Que reste-t-il de cette période traversée ?</a:t>
            </a:r>
          </a:p>
          <a:p>
            <a:pPr marL="0" indent="0">
              <a:buNone/>
            </a:pPr>
            <a:r>
              <a:rPr lang="fr-FR" b="1" dirty="0"/>
              <a:t>- De la nécessité de renouer avec une politique de la relation, en présentiel :</a:t>
            </a:r>
          </a:p>
          <a:p>
            <a:pPr marL="0" indent="0">
              <a:buFontTx/>
              <a:buNone/>
            </a:pPr>
            <a:r>
              <a:rPr lang="fr-FR" dirty="0"/>
              <a:t>Action culturelle, remise des assises, reprise de la consultation sur place…</a:t>
            </a:r>
          </a:p>
          <a:p>
            <a:pPr marL="0" indent="0">
              <a:buNone/>
            </a:pPr>
            <a:r>
              <a:rPr lang="fr-FR" b="1" dirty="0"/>
              <a:t>- Ne pas abandonner les pratiques numériques : hybridons !</a:t>
            </a:r>
          </a:p>
          <a:p>
            <a:pPr marL="0" indent="0">
              <a:buNone/>
            </a:pPr>
            <a:r>
              <a:rPr lang="fr-FR" dirty="0"/>
              <a:t>Continuons ces Heures du conte en vidéo, ces parties de jeu en ligne… afin de continuer à toucher nos publics à d’autres moments, par d’autres biais, comme afin de capter de nouveaux publics.</a:t>
            </a:r>
          </a:p>
          <a:p>
            <a:pPr marL="0" indent="0">
              <a:buNone/>
            </a:pPr>
            <a:endParaRPr lang="fr-FR" dirty="0"/>
          </a:p>
          <a:p>
            <a:pPr marL="0" indent="0">
              <a:buNone/>
            </a:pPr>
            <a:r>
              <a:rPr lang="fr-FR" dirty="0"/>
              <a:t>Retour vers : le tiers lieu, des espaces inclusifs et accessibles (</a:t>
            </a:r>
            <a:r>
              <a:rPr lang="fr-FR" dirty="0" err="1"/>
              <a:t>cf</a:t>
            </a:r>
            <a:r>
              <a:rPr lang="fr-FR" dirty="0"/>
              <a:t> TR)</a:t>
            </a:r>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35</a:t>
            </a:fld>
            <a:endParaRPr lang="fr-FR"/>
          </a:p>
        </p:txBody>
      </p:sp>
    </p:spTree>
    <p:extLst>
      <p:ext uri="{BB962C8B-B14F-4D97-AF65-F5344CB8AC3E}">
        <p14:creationId xmlns:p14="http://schemas.microsoft.com/office/powerpoint/2010/main" val="1967737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36</a:t>
            </a:fld>
            <a:endParaRPr lang="fr-FR"/>
          </a:p>
        </p:txBody>
      </p:sp>
    </p:spTree>
    <p:extLst>
      <p:ext uri="{BB962C8B-B14F-4D97-AF65-F5344CB8AC3E}">
        <p14:creationId xmlns:p14="http://schemas.microsoft.com/office/powerpoint/2010/main" val="3821615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40</a:t>
            </a:fld>
            <a:endParaRPr lang="fr-FR"/>
          </a:p>
        </p:txBody>
      </p:sp>
    </p:spTree>
    <p:extLst>
      <p:ext uri="{BB962C8B-B14F-4D97-AF65-F5344CB8AC3E}">
        <p14:creationId xmlns:p14="http://schemas.microsoft.com/office/powerpoint/2010/main" val="4199423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43</a:t>
            </a:fld>
            <a:endParaRPr lang="fr-FR"/>
          </a:p>
        </p:txBody>
      </p:sp>
    </p:spTree>
    <p:extLst>
      <p:ext uri="{BB962C8B-B14F-4D97-AF65-F5344CB8AC3E}">
        <p14:creationId xmlns:p14="http://schemas.microsoft.com/office/powerpoint/2010/main" val="34051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14</a:t>
            </a:fld>
            <a:endParaRPr lang="fr-FR"/>
          </a:p>
        </p:txBody>
      </p:sp>
    </p:spTree>
    <p:extLst>
      <p:ext uri="{BB962C8B-B14F-4D97-AF65-F5344CB8AC3E}">
        <p14:creationId xmlns:p14="http://schemas.microsoft.com/office/powerpoint/2010/main" val="49718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15</a:t>
            </a:fld>
            <a:endParaRPr lang="fr-FR"/>
          </a:p>
        </p:txBody>
      </p:sp>
    </p:spTree>
    <p:extLst>
      <p:ext uri="{BB962C8B-B14F-4D97-AF65-F5344CB8AC3E}">
        <p14:creationId xmlns:p14="http://schemas.microsoft.com/office/powerpoint/2010/main" val="543051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Discours 2019 : « La culture n’est pas un besoin primaire, pourtant elle est essentielle. »</a:t>
            </a:r>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16</a:t>
            </a:fld>
            <a:endParaRPr lang="fr-FR"/>
          </a:p>
        </p:txBody>
      </p:sp>
    </p:spTree>
    <p:extLst>
      <p:ext uri="{BB962C8B-B14F-4D97-AF65-F5344CB8AC3E}">
        <p14:creationId xmlns:p14="http://schemas.microsoft.com/office/powerpoint/2010/main" val="91568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21</a:t>
            </a:fld>
            <a:endParaRPr lang="fr-FR"/>
          </a:p>
        </p:txBody>
      </p:sp>
    </p:spTree>
    <p:extLst>
      <p:ext uri="{BB962C8B-B14F-4D97-AF65-F5344CB8AC3E}">
        <p14:creationId xmlns:p14="http://schemas.microsoft.com/office/powerpoint/2010/main" val="338820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Mars 2020 : 1</a:t>
            </a:r>
            <a:r>
              <a:rPr lang="fr-FR" baseline="30000" dirty="0"/>
              <a:t>er</a:t>
            </a:r>
            <a:r>
              <a:rPr lang="fr-FR" dirty="0"/>
              <a:t> confinement.</a:t>
            </a:r>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23</a:t>
            </a:fld>
            <a:endParaRPr lang="fr-FR"/>
          </a:p>
        </p:txBody>
      </p:sp>
    </p:spTree>
    <p:extLst>
      <p:ext uri="{BB962C8B-B14F-4D97-AF65-F5344CB8AC3E}">
        <p14:creationId xmlns:p14="http://schemas.microsoft.com/office/powerpoint/2010/main" val="2369470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25</a:t>
            </a:fld>
            <a:endParaRPr lang="fr-FR"/>
          </a:p>
        </p:txBody>
      </p:sp>
    </p:spTree>
    <p:extLst>
      <p:ext uri="{BB962C8B-B14F-4D97-AF65-F5344CB8AC3E}">
        <p14:creationId xmlns:p14="http://schemas.microsoft.com/office/powerpoint/2010/main" val="192010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26</a:t>
            </a:fld>
            <a:endParaRPr lang="fr-FR"/>
          </a:p>
        </p:txBody>
      </p:sp>
    </p:spTree>
    <p:extLst>
      <p:ext uri="{BB962C8B-B14F-4D97-AF65-F5344CB8AC3E}">
        <p14:creationId xmlns:p14="http://schemas.microsoft.com/office/powerpoint/2010/main" val="3528062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maître mot : adaptation !</a:t>
            </a:r>
          </a:p>
        </p:txBody>
      </p:sp>
      <p:sp>
        <p:nvSpPr>
          <p:cNvPr id="4" name="Espace réservé du numéro de diapositive 3"/>
          <p:cNvSpPr>
            <a:spLocks noGrp="1"/>
          </p:cNvSpPr>
          <p:nvPr>
            <p:ph type="sldNum" sz="quarter" idx="5"/>
          </p:nvPr>
        </p:nvSpPr>
        <p:spPr/>
        <p:txBody>
          <a:bodyPr/>
          <a:lstStyle/>
          <a:p>
            <a:fld id="{52312ED0-033F-419F-8590-71D584B1F636}" type="slidenum">
              <a:rPr lang="fr-FR" smtClean="0"/>
              <a:t>28</a:t>
            </a:fld>
            <a:endParaRPr lang="fr-FR"/>
          </a:p>
        </p:txBody>
      </p:sp>
    </p:spTree>
    <p:extLst>
      <p:ext uri="{BB962C8B-B14F-4D97-AF65-F5344CB8AC3E}">
        <p14:creationId xmlns:p14="http://schemas.microsoft.com/office/powerpoint/2010/main" val="189174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CEE0-E7D2-4B7B-B25F-7E42ABCA7D8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AB2811A-E948-4BE3-8CD4-FA2857DCC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DFBA128-925A-406B-AC58-5C254694CA3F}"/>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5" name="Espace réservé du pied de page 4">
            <a:extLst>
              <a:ext uri="{FF2B5EF4-FFF2-40B4-BE49-F238E27FC236}">
                <a16:creationId xmlns:a16="http://schemas.microsoft.com/office/drawing/2014/main" id="{E819BDCC-238F-4511-8327-4E06B69F4F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410F54-A495-4C62-8A82-33DD1B2ED006}"/>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4280881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AC0E6-3504-418E-9727-CA4B237114B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05E52BE-4F07-4193-ACC8-0DA77FF0F7A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DFD842-3683-474E-997B-9BF5CB6E4E33}"/>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5" name="Espace réservé du pied de page 4">
            <a:extLst>
              <a:ext uri="{FF2B5EF4-FFF2-40B4-BE49-F238E27FC236}">
                <a16:creationId xmlns:a16="http://schemas.microsoft.com/office/drawing/2014/main" id="{D1025916-79D2-42E8-A5F9-6CFB042240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9538E4-3D52-42FA-BBAA-37261FCF04C9}"/>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323178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1CD6AEA-CF94-4895-A34E-47604CDF384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39256A2-0D0C-45D5-A1D0-71125BE77AA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47843B-CB3D-4F1E-97C3-3D12ACE6B819}"/>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5" name="Espace réservé du pied de page 4">
            <a:extLst>
              <a:ext uri="{FF2B5EF4-FFF2-40B4-BE49-F238E27FC236}">
                <a16:creationId xmlns:a16="http://schemas.microsoft.com/office/drawing/2014/main" id="{B6305320-E41F-41FC-91A7-D15F7C94EE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D7C93E-0B07-4583-B55A-89E8438C7C85}"/>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255185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2AC670-D071-40DA-AA50-2B99C7EF9ED5}"/>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20FA17CC-214A-44D8-BBAC-50EA85907E1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33F302-A905-4D07-B291-53A5C2AA46EC}"/>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5" name="Espace réservé du pied de page 4">
            <a:extLst>
              <a:ext uri="{FF2B5EF4-FFF2-40B4-BE49-F238E27FC236}">
                <a16:creationId xmlns:a16="http://schemas.microsoft.com/office/drawing/2014/main" id="{67430F12-259E-440A-A5A9-814688ED0A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1EA1C8-7DD9-4FAF-81E8-2EB047732306}"/>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172134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9DB95A-C336-45AA-B6DB-EF7160A39CE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3ECB891-680E-4E9F-86C6-86291F8820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664452A-2241-44B7-97F9-CF7012DFE1A8}"/>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5" name="Espace réservé du pied de page 4">
            <a:extLst>
              <a:ext uri="{FF2B5EF4-FFF2-40B4-BE49-F238E27FC236}">
                <a16:creationId xmlns:a16="http://schemas.microsoft.com/office/drawing/2014/main" id="{F80B96B7-6281-41C5-BCA9-A7B1666238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C11CC2-2D2A-4444-8916-DF2E2164CB4B}"/>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293247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B6B1F9-DAC5-4348-A5D4-EA44A29CD51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41331D7-1BB0-4586-B6BA-C3567881722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B4DC4CF-A242-4FBC-9F0E-1FAC0FD84D3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B562051-F77D-493D-839C-1BEBDB322C25}"/>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6" name="Espace réservé du pied de page 5">
            <a:extLst>
              <a:ext uri="{FF2B5EF4-FFF2-40B4-BE49-F238E27FC236}">
                <a16:creationId xmlns:a16="http://schemas.microsoft.com/office/drawing/2014/main" id="{1FAE4B1E-F480-4D88-99EF-BFBAEE34C3E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781ED9-2DFA-49E3-BA31-D6231D954F08}"/>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25804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FDD49-28A3-46E5-A1BF-9D32B165862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4E2D661-FA06-41A0-819C-1A59B3354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621BE4D-7457-4194-AC68-DE38B705616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A7A85CC-36D4-4B2E-89CF-857E873D3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95AE05C-A55B-45CC-AB1A-436140FD148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63FACFF-98FC-4CB0-B8D3-8227EEECA3F9}"/>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8" name="Espace réservé du pied de page 7">
            <a:extLst>
              <a:ext uri="{FF2B5EF4-FFF2-40B4-BE49-F238E27FC236}">
                <a16:creationId xmlns:a16="http://schemas.microsoft.com/office/drawing/2014/main" id="{4E7F87F2-BD0F-4B50-9695-5D3ED9D5F87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35516B5-847C-4719-9326-A5D8B830B4F5}"/>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320194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5B0E2-042A-4500-AD5A-71A20F1310D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70E7679-643D-4438-8454-A0ACA29083DB}"/>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4" name="Espace réservé du pied de page 3">
            <a:extLst>
              <a:ext uri="{FF2B5EF4-FFF2-40B4-BE49-F238E27FC236}">
                <a16:creationId xmlns:a16="http://schemas.microsoft.com/office/drawing/2014/main" id="{FE01FD20-3CF6-404C-B0F8-792415893F6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F9A2F78-F2A5-4C50-856B-AFABD6BEF517}"/>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1807202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31C8DC1-84BE-4A50-B1F0-76D31F56CAE4}"/>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3" name="Espace réservé du pied de page 2">
            <a:extLst>
              <a:ext uri="{FF2B5EF4-FFF2-40B4-BE49-F238E27FC236}">
                <a16:creationId xmlns:a16="http://schemas.microsoft.com/office/drawing/2014/main" id="{704933F7-B30F-4D12-8559-31F2C62C315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F1333F3-166C-457A-816D-36FA63A87AB9}"/>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292284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5F8B9-526B-4503-B499-577407B30E6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3C5C851-29BF-49EA-B6F6-ECF3B4E0E6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12DA6E-86EB-4F51-8256-EDE2DF00D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998C171-BA92-4961-A1CE-A20382415E37}"/>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6" name="Espace réservé du pied de page 5">
            <a:extLst>
              <a:ext uri="{FF2B5EF4-FFF2-40B4-BE49-F238E27FC236}">
                <a16:creationId xmlns:a16="http://schemas.microsoft.com/office/drawing/2014/main" id="{15E1EE39-2C0E-479F-A4E7-6ADC7D212BA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D3B6E1-B1B8-429E-A12B-7C9D16D46D38}"/>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308405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104503-CF1C-4526-AA48-B8244282A4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985D63C-28EA-4468-A3C0-64123B5445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A09C967-7CD9-4DEC-9035-6FE773E31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67116B-860A-4C58-A701-5B8C736AB5E3}"/>
              </a:ext>
            </a:extLst>
          </p:cNvPr>
          <p:cNvSpPr>
            <a:spLocks noGrp="1"/>
          </p:cNvSpPr>
          <p:nvPr>
            <p:ph type="dt" sz="half" idx="10"/>
          </p:nvPr>
        </p:nvSpPr>
        <p:spPr/>
        <p:txBody>
          <a:bodyPr/>
          <a:lstStyle/>
          <a:p>
            <a:fld id="{6EEB8738-1A38-4A85-AF55-C9E7533AAAC3}" type="datetimeFigureOut">
              <a:rPr lang="fr-FR" smtClean="0"/>
              <a:t>25/06/2021</a:t>
            </a:fld>
            <a:endParaRPr lang="fr-FR"/>
          </a:p>
        </p:txBody>
      </p:sp>
      <p:sp>
        <p:nvSpPr>
          <p:cNvPr id="6" name="Espace réservé du pied de page 5">
            <a:extLst>
              <a:ext uri="{FF2B5EF4-FFF2-40B4-BE49-F238E27FC236}">
                <a16:creationId xmlns:a16="http://schemas.microsoft.com/office/drawing/2014/main" id="{D0ECAEEB-3C4F-4814-A703-DFE6C2CE89E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F2139BF-BB05-4638-8316-ACA6C413A5BC}"/>
              </a:ext>
            </a:extLst>
          </p:cNvPr>
          <p:cNvSpPr>
            <a:spLocks noGrp="1"/>
          </p:cNvSpPr>
          <p:nvPr>
            <p:ph type="sldNum" sz="quarter" idx="12"/>
          </p:nvPr>
        </p:nvSpPr>
        <p:spPr/>
        <p:txBody>
          <a:bodyPr/>
          <a:lstStyle/>
          <a:p>
            <a:fld id="{4ABBCD19-98F6-4BC4-85F5-93C0050D3359}" type="slidenum">
              <a:rPr lang="fr-FR" smtClean="0"/>
              <a:t>‹N°›</a:t>
            </a:fld>
            <a:endParaRPr lang="fr-FR"/>
          </a:p>
        </p:txBody>
      </p:sp>
    </p:spTree>
    <p:extLst>
      <p:ext uri="{BB962C8B-B14F-4D97-AF65-F5344CB8AC3E}">
        <p14:creationId xmlns:p14="http://schemas.microsoft.com/office/powerpoint/2010/main" val="215763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EE6AF56-065D-4B83-998A-CE0961355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EAF2729-F429-4A44-B452-31070D9B2A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A1333A-BD56-4703-81AA-893B03644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B8738-1A38-4A85-AF55-C9E7533AAAC3}" type="datetimeFigureOut">
              <a:rPr lang="fr-FR" smtClean="0"/>
              <a:t>25/06/2021</a:t>
            </a:fld>
            <a:endParaRPr lang="fr-FR"/>
          </a:p>
        </p:txBody>
      </p:sp>
      <p:sp>
        <p:nvSpPr>
          <p:cNvPr id="5" name="Espace réservé du pied de page 4">
            <a:extLst>
              <a:ext uri="{FF2B5EF4-FFF2-40B4-BE49-F238E27FC236}">
                <a16:creationId xmlns:a16="http://schemas.microsoft.com/office/drawing/2014/main" id="{B62E6805-EC07-481F-9B72-DF4AFFF45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1961AEE-CB8F-4DFA-AA6C-B75BC0D0D8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BCD19-98F6-4BC4-85F5-93C0050D3359}" type="slidenum">
              <a:rPr lang="fr-FR" smtClean="0"/>
              <a:t>‹N°›</a:t>
            </a:fld>
            <a:endParaRPr lang="fr-FR"/>
          </a:p>
        </p:txBody>
      </p:sp>
    </p:spTree>
    <p:extLst>
      <p:ext uri="{BB962C8B-B14F-4D97-AF65-F5344CB8AC3E}">
        <p14:creationId xmlns:p14="http://schemas.microsoft.com/office/powerpoint/2010/main" val="4021901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1.web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b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twitter.com/franckriester/status/125513812639095193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8" Type="http://schemas.openxmlformats.org/officeDocument/2006/relationships/image" Target="../media/image63.webp"/><Relationship Id="rId3" Type="http://schemas.openxmlformats.org/officeDocument/2006/relationships/image" Target="../media/image58.webp"/><Relationship Id="rId7" Type="http://schemas.openxmlformats.org/officeDocument/2006/relationships/image" Target="../media/image62.web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1.webp"/><Relationship Id="rId5" Type="http://schemas.openxmlformats.org/officeDocument/2006/relationships/image" Target="../media/image60.webp"/><Relationship Id="rId4" Type="http://schemas.openxmlformats.org/officeDocument/2006/relationships/image" Target="../media/image59.web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0C0F3A-38C3-48DA-B0F9-5796C21F7BE7}"/>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FA8DA5F9-C79A-4FA2-B7B5-BF59DB0C117E}"/>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31EE9939-0E6E-4A84-8E2D-D25C593B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399734"/>
          </a:xfrm>
          <a:prstGeom prst="rect">
            <a:avLst/>
          </a:prstGeom>
        </p:spPr>
      </p:pic>
    </p:spTree>
    <p:extLst>
      <p:ext uri="{BB962C8B-B14F-4D97-AF65-F5344CB8AC3E}">
        <p14:creationId xmlns:p14="http://schemas.microsoft.com/office/powerpoint/2010/main" val="296752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C292D7-ACCB-4BC9-BB5F-43E135BF79FA}"/>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2020 : changement de ministre</a:t>
            </a:r>
          </a:p>
        </p:txBody>
      </p:sp>
      <p:pic>
        <p:nvPicPr>
          <p:cNvPr id="4" name="Image 3">
            <a:extLst>
              <a:ext uri="{FF2B5EF4-FFF2-40B4-BE49-F238E27FC236}">
                <a16:creationId xmlns:a16="http://schemas.microsoft.com/office/drawing/2014/main" id="{575A0FB0-29E5-40A2-B568-1ECE81D7D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1917700"/>
            <a:ext cx="6096000" cy="4572000"/>
          </a:xfrm>
          <a:prstGeom prst="rect">
            <a:avLst/>
          </a:prstGeom>
        </p:spPr>
      </p:pic>
      <p:pic>
        <p:nvPicPr>
          <p:cNvPr id="6" name="Image 5">
            <a:extLst>
              <a:ext uri="{FF2B5EF4-FFF2-40B4-BE49-F238E27FC236}">
                <a16:creationId xmlns:a16="http://schemas.microsoft.com/office/drawing/2014/main" id="{2D0415D3-97A4-48B5-8271-E8E680807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3987" y="1917700"/>
            <a:ext cx="3046413" cy="4574818"/>
          </a:xfrm>
          <a:prstGeom prst="rect">
            <a:avLst/>
          </a:prstGeom>
        </p:spPr>
      </p:pic>
    </p:spTree>
    <p:extLst>
      <p:ext uri="{BB962C8B-B14F-4D97-AF65-F5344CB8AC3E}">
        <p14:creationId xmlns:p14="http://schemas.microsoft.com/office/powerpoint/2010/main" val="344902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7AFD1-6045-4FC7-B177-0AF76E0E61B1}"/>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À l’origine de la création : </a:t>
            </a:r>
            <a:r>
              <a:rPr lang="fr-FR" dirty="0" err="1">
                <a:solidFill>
                  <a:schemeClr val="bg1"/>
                </a:solidFill>
              </a:rPr>
              <a:t>un·e</a:t>
            </a:r>
            <a:r>
              <a:rPr lang="fr-FR" dirty="0">
                <a:solidFill>
                  <a:schemeClr val="bg1"/>
                </a:solidFill>
              </a:rPr>
              <a:t> </a:t>
            </a:r>
            <a:r>
              <a:rPr lang="fr-FR" dirty="0" err="1">
                <a:solidFill>
                  <a:schemeClr val="bg1"/>
                </a:solidFill>
              </a:rPr>
              <a:t>auteur·e</a:t>
            </a:r>
            <a:endParaRPr lang="fr-FR" dirty="0">
              <a:solidFill>
                <a:schemeClr val="bg1"/>
              </a:solidFill>
            </a:endParaRPr>
          </a:p>
        </p:txBody>
      </p:sp>
      <p:pic>
        <p:nvPicPr>
          <p:cNvPr id="6" name="Espace réservé du contenu 5">
            <a:extLst>
              <a:ext uri="{FF2B5EF4-FFF2-40B4-BE49-F238E27FC236}">
                <a16:creationId xmlns:a16="http://schemas.microsoft.com/office/drawing/2014/main" id="{DEF411F9-971D-466A-99E6-B1AD8810074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884348"/>
            <a:ext cx="5181600" cy="1971260"/>
          </a:xfrm>
        </p:spPr>
      </p:pic>
      <p:pic>
        <p:nvPicPr>
          <p:cNvPr id="8" name="Espace réservé du contenu 7">
            <a:extLst>
              <a:ext uri="{FF2B5EF4-FFF2-40B4-BE49-F238E27FC236}">
                <a16:creationId xmlns:a16="http://schemas.microsoft.com/office/drawing/2014/main" id="{C38145D2-271A-4985-B1DE-263EEEEB15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96793" y="1884348"/>
            <a:ext cx="3014208" cy="4351338"/>
          </a:xfrm>
        </p:spPr>
      </p:pic>
      <p:pic>
        <p:nvPicPr>
          <p:cNvPr id="10" name="Image 9">
            <a:extLst>
              <a:ext uri="{FF2B5EF4-FFF2-40B4-BE49-F238E27FC236}">
                <a16:creationId xmlns:a16="http://schemas.microsoft.com/office/drawing/2014/main" id="{E217B25D-469D-48C5-8BFE-5F0D44904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851" y="4049268"/>
            <a:ext cx="2536970" cy="2536970"/>
          </a:xfrm>
          <a:prstGeom prst="rect">
            <a:avLst/>
          </a:prstGeom>
        </p:spPr>
      </p:pic>
      <p:pic>
        <p:nvPicPr>
          <p:cNvPr id="12" name="Image 11">
            <a:extLst>
              <a:ext uri="{FF2B5EF4-FFF2-40B4-BE49-F238E27FC236}">
                <a16:creationId xmlns:a16="http://schemas.microsoft.com/office/drawing/2014/main" id="{49656302-3497-4E9C-B3E4-E17966047CDE}"/>
              </a:ext>
            </a:extLst>
          </p:cNvPr>
          <p:cNvPicPr>
            <a:picLocks noChangeAspect="1"/>
          </p:cNvPicPr>
          <p:nvPr/>
        </p:nvPicPr>
        <p:blipFill>
          <a:blip r:embed="rId5"/>
          <a:stretch>
            <a:fillRect/>
          </a:stretch>
        </p:blipFill>
        <p:spPr>
          <a:xfrm>
            <a:off x="8426194" y="1884348"/>
            <a:ext cx="3531521" cy="4351339"/>
          </a:xfrm>
          <a:prstGeom prst="rect">
            <a:avLst/>
          </a:prstGeom>
        </p:spPr>
      </p:pic>
    </p:spTree>
    <p:extLst>
      <p:ext uri="{BB962C8B-B14F-4D97-AF65-F5344CB8AC3E}">
        <p14:creationId xmlns:p14="http://schemas.microsoft.com/office/powerpoint/2010/main" val="2672251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7AFD1-6045-4FC7-B177-0AF76E0E61B1}"/>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3h en 2019, 7h + bénévolat en 2021 !</a:t>
            </a:r>
          </a:p>
        </p:txBody>
      </p:sp>
      <p:pic>
        <p:nvPicPr>
          <p:cNvPr id="6" name="Espace réservé du contenu 5">
            <a:extLst>
              <a:ext uri="{FF2B5EF4-FFF2-40B4-BE49-F238E27FC236}">
                <a16:creationId xmlns:a16="http://schemas.microsoft.com/office/drawing/2014/main" id="{9F0725E2-0ED8-40B0-8A01-3EFA2D8BA2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72" y="2298584"/>
            <a:ext cx="5989328" cy="3000738"/>
          </a:xfrm>
        </p:spPr>
      </p:pic>
      <p:pic>
        <p:nvPicPr>
          <p:cNvPr id="10" name="Espace réservé du contenu 9">
            <a:extLst>
              <a:ext uri="{FF2B5EF4-FFF2-40B4-BE49-F238E27FC236}">
                <a16:creationId xmlns:a16="http://schemas.microsoft.com/office/drawing/2014/main" id="{FF866C73-4540-4728-BD39-4064F2EDED92}"/>
              </a:ext>
            </a:extLst>
          </p:cNvPr>
          <p:cNvPicPr>
            <a:picLocks noGrp="1" noChangeAspect="1"/>
          </p:cNvPicPr>
          <p:nvPr>
            <p:ph sz="half" idx="2"/>
          </p:nvPr>
        </p:nvPicPr>
        <p:blipFill>
          <a:blip r:embed="rId3"/>
          <a:stretch>
            <a:fillRect/>
          </a:stretch>
        </p:blipFill>
        <p:spPr>
          <a:xfrm>
            <a:off x="6172200" y="1826575"/>
            <a:ext cx="5181600" cy="4349437"/>
          </a:xfrm>
        </p:spPr>
      </p:pic>
    </p:spTree>
    <p:extLst>
      <p:ext uri="{BB962C8B-B14F-4D97-AF65-F5344CB8AC3E}">
        <p14:creationId xmlns:p14="http://schemas.microsoft.com/office/powerpoint/2010/main" val="629374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D31D3-F097-4B6C-B17C-329A7183AC43}"/>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Bienvenue dans la 4</a:t>
            </a:r>
            <a:r>
              <a:rPr lang="fr-FR" baseline="30000" dirty="0">
                <a:solidFill>
                  <a:schemeClr val="bg1"/>
                </a:solidFill>
              </a:rPr>
              <a:t>e</a:t>
            </a:r>
            <a:r>
              <a:rPr lang="fr-FR" dirty="0">
                <a:solidFill>
                  <a:schemeClr val="bg1"/>
                </a:solidFill>
              </a:rPr>
              <a:t> dimension</a:t>
            </a:r>
          </a:p>
        </p:txBody>
      </p:sp>
      <p:pic>
        <p:nvPicPr>
          <p:cNvPr id="6" name="Espace réservé du contenu 5">
            <a:extLst>
              <a:ext uri="{FF2B5EF4-FFF2-40B4-BE49-F238E27FC236}">
                <a16:creationId xmlns:a16="http://schemas.microsoft.com/office/drawing/2014/main" id="{830DAE8A-911E-46F4-8E08-C5E0F0DD57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2367" y="2180272"/>
            <a:ext cx="5181600" cy="2712243"/>
          </a:xfrm>
        </p:spPr>
      </p:pic>
      <p:pic>
        <p:nvPicPr>
          <p:cNvPr id="8" name="Espace réservé du contenu 7">
            <a:extLst>
              <a:ext uri="{FF2B5EF4-FFF2-40B4-BE49-F238E27FC236}">
                <a16:creationId xmlns:a16="http://schemas.microsoft.com/office/drawing/2014/main" id="{B1E192F2-BE98-4672-AFCD-2E287DAB0D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8034" y="2180272"/>
            <a:ext cx="5181600" cy="3884408"/>
          </a:xfrm>
        </p:spPr>
      </p:pic>
      <p:sp>
        <p:nvSpPr>
          <p:cNvPr id="3" name="ZoneTexte 2">
            <a:extLst>
              <a:ext uri="{FF2B5EF4-FFF2-40B4-BE49-F238E27FC236}">
                <a16:creationId xmlns:a16="http://schemas.microsoft.com/office/drawing/2014/main" id="{75A5889C-95EF-43AA-B285-270606103A80}"/>
              </a:ext>
            </a:extLst>
          </p:cNvPr>
          <p:cNvSpPr txBox="1"/>
          <p:nvPr/>
        </p:nvSpPr>
        <p:spPr>
          <a:xfrm>
            <a:off x="712366" y="5141350"/>
            <a:ext cx="5181600" cy="923330"/>
          </a:xfrm>
          <a:prstGeom prst="rect">
            <a:avLst/>
          </a:prstGeom>
          <a:noFill/>
        </p:spPr>
        <p:txBody>
          <a:bodyPr wrap="square" rtlCol="0">
            <a:spAutoFit/>
          </a:bodyPr>
          <a:lstStyle/>
          <a:p>
            <a:r>
              <a:rPr lang="fr-FR" dirty="0"/>
              <a:t>La Quatrième dimension</a:t>
            </a:r>
            <a:br>
              <a:rPr lang="fr-FR" dirty="0"/>
            </a:br>
            <a:r>
              <a:rPr lang="fr-FR" dirty="0"/>
              <a:t>« L’homme obsolète », 1961</a:t>
            </a:r>
          </a:p>
          <a:p>
            <a:r>
              <a:rPr lang="fr-FR" dirty="0"/>
              <a:t>Saison 2 épisode 29</a:t>
            </a:r>
          </a:p>
        </p:txBody>
      </p:sp>
    </p:spTree>
    <p:extLst>
      <p:ext uri="{BB962C8B-B14F-4D97-AF65-F5344CB8AC3E}">
        <p14:creationId xmlns:p14="http://schemas.microsoft.com/office/powerpoint/2010/main" val="4169268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8BF55E-966B-440A-AB4E-7895310FC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899" y="-812322"/>
            <a:ext cx="6921501" cy="7962422"/>
          </a:xfrm>
          <a:prstGeom prst="rect">
            <a:avLst/>
          </a:prstGeom>
        </p:spPr>
      </p:pic>
    </p:spTree>
    <p:extLst>
      <p:ext uri="{BB962C8B-B14F-4D97-AF65-F5344CB8AC3E}">
        <p14:creationId xmlns:p14="http://schemas.microsoft.com/office/powerpoint/2010/main" val="607191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8BF55E-966B-440A-AB4E-7895310FC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899" y="-812322"/>
            <a:ext cx="6921501" cy="7962422"/>
          </a:xfrm>
          <a:prstGeom prst="rect">
            <a:avLst/>
          </a:prstGeom>
        </p:spPr>
      </p:pic>
      <p:sp>
        <p:nvSpPr>
          <p:cNvPr id="6" name="ZoneTexte 5">
            <a:extLst>
              <a:ext uri="{FF2B5EF4-FFF2-40B4-BE49-F238E27FC236}">
                <a16:creationId xmlns:a16="http://schemas.microsoft.com/office/drawing/2014/main" id="{B17BFE66-D680-4CC6-9D0E-808B2345C394}"/>
              </a:ext>
            </a:extLst>
          </p:cNvPr>
          <p:cNvSpPr txBox="1"/>
          <p:nvPr/>
        </p:nvSpPr>
        <p:spPr>
          <a:xfrm>
            <a:off x="8737600" y="317500"/>
            <a:ext cx="614271" cy="1107996"/>
          </a:xfrm>
          <a:prstGeom prst="rect">
            <a:avLst/>
          </a:prstGeom>
          <a:noFill/>
        </p:spPr>
        <p:txBody>
          <a:bodyPr wrap="none" rtlCol="0">
            <a:spAutoFit/>
          </a:bodyPr>
          <a:lstStyle/>
          <a:p>
            <a:r>
              <a:rPr lang="fr-FR" sz="6600" dirty="0"/>
              <a:t>2</a:t>
            </a:r>
          </a:p>
        </p:txBody>
      </p:sp>
    </p:spTree>
    <p:extLst>
      <p:ext uri="{BB962C8B-B14F-4D97-AF65-F5344CB8AC3E}">
        <p14:creationId xmlns:p14="http://schemas.microsoft.com/office/powerpoint/2010/main" val="1921220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DE6C6C-4055-4F2E-BCC6-66A0625AAD41}"/>
              </a:ext>
            </a:extLst>
          </p:cNvPr>
          <p:cNvSpPr>
            <a:spLocks noGrp="1"/>
          </p:cNvSpPr>
          <p:nvPr>
            <p:ph type="title"/>
          </p:nvPr>
        </p:nvSpPr>
        <p:spPr/>
        <p:txBody>
          <a:bodyPr/>
          <a:lstStyle/>
          <a:p>
            <a:pPr algn="ctr"/>
            <a:r>
              <a:rPr lang="fr-FR" dirty="0"/>
              <a:t>Culture essentielle</a:t>
            </a:r>
          </a:p>
        </p:txBody>
      </p:sp>
      <p:pic>
        <p:nvPicPr>
          <p:cNvPr id="5" name="Espace réservé du contenu 4">
            <a:extLst>
              <a:ext uri="{FF2B5EF4-FFF2-40B4-BE49-F238E27FC236}">
                <a16:creationId xmlns:a16="http://schemas.microsoft.com/office/drawing/2014/main" id="{DAF0EEEC-05E2-4D03-9537-E3B953782D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7100" y="8048"/>
            <a:ext cx="5257799" cy="6849952"/>
          </a:xfrm>
        </p:spPr>
      </p:pic>
    </p:spTree>
    <p:extLst>
      <p:ext uri="{BB962C8B-B14F-4D97-AF65-F5344CB8AC3E}">
        <p14:creationId xmlns:p14="http://schemas.microsoft.com/office/powerpoint/2010/main" val="1029942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4ACBC-E9CA-4C0A-BAF9-E40900CC94BC}"/>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De l’inclusion numérique</a:t>
            </a:r>
          </a:p>
        </p:txBody>
      </p:sp>
      <p:pic>
        <p:nvPicPr>
          <p:cNvPr id="6" name="Espace réservé du contenu 5">
            <a:extLst>
              <a:ext uri="{FF2B5EF4-FFF2-40B4-BE49-F238E27FC236}">
                <a16:creationId xmlns:a16="http://schemas.microsoft.com/office/drawing/2014/main" id="{996A900E-F9B8-4B8A-B61C-2BE11B38A68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74316" y="1779386"/>
            <a:ext cx="6043368" cy="5078614"/>
          </a:xfrm>
        </p:spPr>
      </p:pic>
    </p:spTree>
    <p:extLst>
      <p:ext uri="{BB962C8B-B14F-4D97-AF65-F5344CB8AC3E}">
        <p14:creationId xmlns:p14="http://schemas.microsoft.com/office/powerpoint/2010/main" val="384264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47C0AC-AF6E-437A-8EBF-5869E0494CF0}"/>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Prospective de 2019…</a:t>
            </a:r>
          </a:p>
        </p:txBody>
      </p:sp>
      <p:pic>
        <p:nvPicPr>
          <p:cNvPr id="7" name="Image 6">
            <a:extLst>
              <a:ext uri="{FF2B5EF4-FFF2-40B4-BE49-F238E27FC236}">
                <a16:creationId xmlns:a16="http://schemas.microsoft.com/office/drawing/2014/main" id="{0552D88D-8931-4305-95A8-E0ECB7400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916" y="1384504"/>
            <a:ext cx="7848167" cy="5456929"/>
          </a:xfrm>
          <a:prstGeom prst="rect">
            <a:avLst/>
          </a:prstGeom>
        </p:spPr>
      </p:pic>
    </p:spTree>
    <p:extLst>
      <p:ext uri="{BB962C8B-B14F-4D97-AF65-F5344CB8AC3E}">
        <p14:creationId xmlns:p14="http://schemas.microsoft.com/office/powerpoint/2010/main" val="1747935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47C0AC-AF6E-437A-8EBF-5869E0494CF0}"/>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Prospective de 2019…</a:t>
            </a:r>
          </a:p>
        </p:txBody>
      </p:sp>
      <p:pic>
        <p:nvPicPr>
          <p:cNvPr id="4" name="Image 3">
            <a:extLst>
              <a:ext uri="{FF2B5EF4-FFF2-40B4-BE49-F238E27FC236}">
                <a16:creationId xmlns:a16="http://schemas.microsoft.com/office/drawing/2014/main" id="{B2EE74F2-725B-4900-95C1-0F7CA03E5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300" y="2006346"/>
            <a:ext cx="2286000" cy="3721608"/>
          </a:xfrm>
          <a:prstGeom prst="rect">
            <a:avLst/>
          </a:prstGeom>
        </p:spPr>
      </p:pic>
      <p:pic>
        <p:nvPicPr>
          <p:cNvPr id="5" name="Image 4">
            <a:extLst>
              <a:ext uri="{FF2B5EF4-FFF2-40B4-BE49-F238E27FC236}">
                <a16:creationId xmlns:a16="http://schemas.microsoft.com/office/drawing/2014/main" id="{34DD81C9-0036-45BB-97C0-25BCB144A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300" y="2006346"/>
            <a:ext cx="2286000" cy="3721608"/>
          </a:xfrm>
          <a:prstGeom prst="rect">
            <a:avLst/>
          </a:prstGeom>
        </p:spPr>
      </p:pic>
      <p:pic>
        <p:nvPicPr>
          <p:cNvPr id="6" name="Image 5">
            <a:extLst>
              <a:ext uri="{FF2B5EF4-FFF2-40B4-BE49-F238E27FC236}">
                <a16:creationId xmlns:a16="http://schemas.microsoft.com/office/drawing/2014/main" id="{23D61AD1-991A-4054-B59C-CD084CC24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6300" y="2006346"/>
            <a:ext cx="2286000" cy="3721608"/>
          </a:xfrm>
          <a:prstGeom prst="rect">
            <a:avLst/>
          </a:prstGeom>
        </p:spPr>
      </p:pic>
      <p:pic>
        <p:nvPicPr>
          <p:cNvPr id="7" name="Image 6">
            <a:extLst>
              <a:ext uri="{FF2B5EF4-FFF2-40B4-BE49-F238E27FC236}">
                <a16:creationId xmlns:a16="http://schemas.microsoft.com/office/drawing/2014/main" id="{1FF01DDC-989B-4C25-8A32-68AD3C510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2006346"/>
            <a:ext cx="2286000" cy="3721608"/>
          </a:xfrm>
          <a:prstGeom prst="rect">
            <a:avLst/>
          </a:prstGeom>
        </p:spPr>
      </p:pic>
      <p:pic>
        <p:nvPicPr>
          <p:cNvPr id="8" name="Image 7">
            <a:extLst>
              <a:ext uri="{FF2B5EF4-FFF2-40B4-BE49-F238E27FC236}">
                <a16:creationId xmlns:a16="http://schemas.microsoft.com/office/drawing/2014/main" id="{8D3D5054-6360-47EE-A557-8B84A3812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300" y="2006346"/>
            <a:ext cx="2286000" cy="3721608"/>
          </a:xfrm>
          <a:prstGeom prst="rect">
            <a:avLst/>
          </a:prstGeom>
        </p:spPr>
      </p:pic>
    </p:spTree>
    <p:extLst>
      <p:ext uri="{BB962C8B-B14F-4D97-AF65-F5344CB8AC3E}">
        <p14:creationId xmlns:p14="http://schemas.microsoft.com/office/powerpoint/2010/main" val="3464038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CC13C9C7-9B67-45FD-861D-6C506C37D76C}"/>
              </a:ext>
            </a:extLst>
          </p:cNvPr>
          <p:cNvPicPr>
            <a:picLocks noChangeAspect="1"/>
          </p:cNvPicPr>
          <p:nvPr/>
        </p:nvPicPr>
        <p:blipFill>
          <a:blip r:embed="rId2"/>
          <a:stretch>
            <a:fillRect/>
          </a:stretch>
        </p:blipFill>
        <p:spPr>
          <a:xfrm>
            <a:off x="7789634" y="589271"/>
            <a:ext cx="3023461" cy="3019403"/>
          </a:xfrm>
          <a:prstGeom prst="rect">
            <a:avLst/>
          </a:prstGeom>
        </p:spPr>
      </p:pic>
      <p:pic>
        <p:nvPicPr>
          <p:cNvPr id="4" name="Image 3">
            <a:extLst>
              <a:ext uri="{FF2B5EF4-FFF2-40B4-BE49-F238E27FC236}">
                <a16:creationId xmlns:a16="http://schemas.microsoft.com/office/drawing/2014/main" id="{F00A6907-BC84-4E28-9077-27577491A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440286" y="1045986"/>
            <a:ext cx="7257928" cy="4366097"/>
          </a:xfrm>
          <a:prstGeom prst="rect">
            <a:avLst/>
          </a:prstGeom>
        </p:spPr>
      </p:pic>
      <p:pic>
        <p:nvPicPr>
          <p:cNvPr id="3" name="Image 2">
            <a:extLst>
              <a:ext uri="{FF2B5EF4-FFF2-40B4-BE49-F238E27FC236}">
                <a16:creationId xmlns:a16="http://schemas.microsoft.com/office/drawing/2014/main" id="{13293D18-9844-4C57-95B1-03DE3FDE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950" y="5201098"/>
            <a:ext cx="2827280" cy="1592424"/>
          </a:xfrm>
          <a:prstGeom prst="rect">
            <a:avLst/>
          </a:prstGeom>
        </p:spPr>
      </p:pic>
      <p:pic>
        <p:nvPicPr>
          <p:cNvPr id="7" name="Image 6">
            <a:extLst>
              <a:ext uri="{FF2B5EF4-FFF2-40B4-BE49-F238E27FC236}">
                <a16:creationId xmlns:a16="http://schemas.microsoft.com/office/drawing/2014/main" id="{9EDD4A95-E401-4210-805F-D6F4E4BA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365" y="3608674"/>
            <a:ext cx="2827280" cy="1592424"/>
          </a:xfrm>
          <a:prstGeom prst="rect">
            <a:avLst/>
          </a:prstGeom>
        </p:spPr>
      </p:pic>
      <p:pic>
        <p:nvPicPr>
          <p:cNvPr id="10" name="Image 9">
            <a:extLst>
              <a:ext uri="{FF2B5EF4-FFF2-40B4-BE49-F238E27FC236}">
                <a16:creationId xmlns:a16="http://schemas.microsoft.com/office/drawing/2014/main" id="{7BB36058-FB23-42F2-B0F7-360CEA395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365" y="5201098"/>
            <a:ext cx="2827280" cy="1592424"/>
          </a:xfrm>
          <a:prstGeom prst="rect">
            <a:avLst/>
          </a:prstGeom>
        </p:spPr>
      </p:pic>
      <p:pic>
        <p:nvPicPr>
          <p:cNvPr id="12" name="Image 11">
            <a:extLst>
              <a:ext uri="{FF2B5EF4-FFF2-40B4-BE49-F238E27FC236}">
                <a16:creationId xmlns:a16="http://schemas.microsoft.com/office/drawing/2014/main" id="{0E274283-1F2A-4956-ADB6-4ED61761E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48" y="1627706"/>
            <a:ext cx="3809600" cy="2145701"/>
          </a:xfrm>
          <a:prstGeom prst="rect">
            <a:avLst/>
          </a:prstGeom>
        </p:spPr>
      </p:pic>
      <p:pic>
        <p:nvPicPr>
          <p:cNvPr id="15" name="Image 14">
            <a:extLst>
              <a:ext uri="{FF2B5EF4-FFF2-40B4-BE49-F238E27FC236}">
                <a16:creationId xmlns:a16="http://schemas.microsoft.com/office/drawing/2014/main" id="{EB2B8EE9-26DD-49F9-A157-CDE734C066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440" y="3608674"/>
            <a:ext cx="2830976" cy="1592424"/>
          </a:xfrm>
          <a:prstGeom prst="rect">
            <a:avLst/>
          </a:prstGeom>
        </p:spPr>
      </p:pic>
      <p:pic>
        <p:nvPicPr>
          <p:cNvPr id="13" name="Image 12">
            <a:extLst>
              <a:ext uri="{FF2B5EF4-FFF2-40B4-BE49-F238E27FC236}">
                <a16:creationId xmlns:a16="http://schemas.microsoft.com/office/drawing/2014/main" id="{5901DB90-7FF1-4EA8-AE32-BF3FB022EA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732" y="1748645"/>
            <a:ext cx="5277360" cy="5044877"/>
          </a:xfrm>
          <a:prstGeom prst="rect">
            <a:avLst/>
          </a:prstGeom>
        </p:spPr>
      </p:pic>
    </p:spTree>
    <p:extLst>
      <p:ext uri="{BB962C8B-B14F-4D97-AF65-F5344CB8AC3E}">
        <p14:creationId xmlns:p14="http://schemas.microsoft.com/office/powerpoint/2010/main" val="4140585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98ACFB9-38C3-41AC-8B8C-83FAFFBE3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54" y="1002506"/>
            <a:ext cx="10074491" cy="6858000"/>
          </a:xfrm>
          <a:prstGeom prst="rect">
            <a:avLst/>
          </a:prstGeom>
        </p:spPr>
      </p:pic>
      <p:sp>
        <p:nvSpPr>
          <p:cNvPr id="2" name="Titre 1">
            <a:extLst>
              <a:ext uri="{FF2B5EF4-FFF2-40B4-BE49-F238E27FC236}">
                <a16:creationId xmlns:a16="http://schemas.microsoft.com/office/drawing/2014/main" id="{B247C0AC-AF6E-437A-8EBF-5869E0494CF0}"/>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Prospective de 2019…</a:t>
            </a:r>
          </a:p>
        </p:txBody>
      </p:sp>
    </p:spTree>
    <p:extLst>
      <p:ext uri="{BB962C8B-B14F-4D97-AF65-F5344CB8AC3E}">
        <p14:creationId xmlns:p14="http://schemas.microsoft.com/office/powerpoint/2010/main" val="246223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47C0AC-AF6E-437A-8EBF-5869E0494CF0}"/>
              </a:ext>
            </a:extLst>
          </p:cNvPr>
          <p:cNvSpPr>
            <a:spLocks noGrp="1"/>
          </p:cNvSpPr>
          <p:nvPr>
            <p:ph type="title"/>
          </p:nvPr>
        </p:nvSpPr>
        <p:spPr>
          <a:xfrm>
            <a:off x="0" y="2766218"/>
            <a:ext cx="12192000" cy="1325563"/>
          </a:xfrm>
          <a:solidFill>
            <a:srgbClr val="E13C1C"/>
          </a:solidFill>
        </p:spPr>
        <p:txBody>
          <a:bodyPr/>
          <a:lstStyle/>
          <a:p>
            <a:pPr algn="ctr"/>
            <a:r>
              <a:rPr lang="fr-FR" dirty="0">
                <a:solidFill>
                  <a:schemeClr val="bg1"/>
                </a:solidFill>
              </a:rPr>
              <a:t>Prospective pour 2021 et après ?</a:t>
            </a:r>
          </a:p>
        </p:txBody>
      </p:sp>
    </p:spTree>
    <p:extLst>
      <p:ext uri="{BB962C8B-B14F-4D97-AF65-F5344CB8AC3E}">
        <p14:creationId xmlns:p14="http://schemas.microsoft.com/office/powerpoint/2010/main" val="295075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52E592E-40EE-44C4-BBE0-B0895296E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3242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B44059-870F-4756-A0A8-0B2B0C52768A}"/>
              </a:ext>
            </a:extLst>
          </p:cNvPr>
          <p:cNvSpPr>
            <a:spLocks noGrp="1"/>
          </p:cNvSpPr>
          <p:nvPr>
            <p:ph type="title"/>
          </p:nvPr>
        </p:nvSpPr>
        <p:spPr/>
        <p:txBody>
          <a:bodyPr/>
          <a:lstStyle/>
          <a:p>
            <a:r>
              <a:rPr lang="fr-FR" dirty="0"/>
              <a:t>1</a:t>
            </a:r>
            <a:r>
              <a:rPr lang="fr-FR" baseline="30000" dirty="0"/>
              <a:t>er</a:t>
            </a:r>
            <a:r>
              <a:rPr lang="fr-FR" dirty="0"/>
              <a:t> confinement</a:t>
            </a:r>
          </a:p>
        </p:txBody>
      </p:sp>
      <p:pic>
        <p:nvPicPr>
          <p:cNvPr id="5" name="Image 4">
            <a:extLst>
              <a:ext uri="{FF2B5EF4-FFF2-40B4-BE49-F238E27FC236}">
                <a16:creationId xmlns:a16="http://schemas.microsoft.com/office/drawing/2014/main" id="{434AEDBF-DF8A-4E55-81BD-1A714515D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182791" cy="6858000"/>
          </a:xfrm>
          <a:prstGeom prst="rect">
            <a:avLst/>
          </a:prstGeom>
        </p:spPr>
      </p:pic>
      <p:pic>
        <p:nvPicPr>
          <p:cNvPr id="7" name="Image 6">
            <a:extLst>
              <a:ext uri="{FF2B5EF4-FFF2-40B4-BE49-F238E27FC236}">
                <a16:creationId xmlns:a16="http://schemas.microsoft.com/office/drawing/2014/main" id="{293B8468-DEB5-4A30-B0F9-19A41D310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315" y="0"/>
            <a:ext cx="6999685" cy="3937323"/>
          </a:xfrm>
          <a:prstGeom prst="rect">
            <a:avLst/>
          </a:prstGeom>
        </p:spPr>
      </p:pic>
      <p:sp>
        <p:nvSpPr>
          <p:cNvPr id="15" name="Rectangle 14">
            <a:extLst>
              <a:ext uri="{FF2B5EF4-FFF2-40B4-BE49-F238E27FC236}">
                <a16:creationId xmlns:a16="http://schemas.microsoft.com/office/drawing/2014/main" id="{688544E4-D2B8-4F8E-B413-5153C3302BFE}"/>
              </a:ext>
            </a:extLst>
          </p:cNvPr>
          <p:cNvSpPr/>
          <p:nvPr/>
        </p:nvSpPr>
        <p:spPr>
          <a:xfrm>
            <a:off x="5182790" y="3790950"/>
            <a:ext cx="7128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91B03DB-5584-45A2-B6AE-49EBAFA2DFA3}"/>
              </a:ext>
            </a:extLst>
          </p:cNvPr>
          <p:cNvSpPr/>
          <p:nvPr/>
        </p:nvSpPr>
        <p:spPr>
          <a:xfrm>
            <a:off x="10914162" y="3809317"/>
            <a:ext cx="1639788" cy="335348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8B4724F4-87FE-4278-B19E-EE644D77D568}"/>
              </a:ext>
            </a:extLst>
          </p:cNvPr>
          <p:cNvPicPr>
            <a:picLocks noChangeAspect="1"/>
          </p:cNvPicPr>
          <p:nvPr/>
        </p:nvPicPr>
        <p:blipFill>
          <a:blip r:embed="rId5"/>
          <a:stretch>
            <a:fillRect/>
          </a:stretch>
        </p:blipFill>
        <p:spPr>
          <a:xfrm>
            <a:off x="5192316" y="3809317"/>
            <a:ext cx="5828110" cy="1049230"/>
          </a:xfrm>
          <a:prstGeom prst="rect">
            <a:avLst/>
          </a:prstGeom>
        </p:spPr>
      </p:pic>
      <p:pic>
        <p:nvPicPr>
          <p:cNvPr id="11" name="Image 10">
            <a:extLst>
              <a:ext uri="{FF2B5EF4-FFF2-40B4-BE49-F238E27FC236}">
                <a16:creationId xmlns:a16="http://schemas.microsoft.com/office/drawing/2014/main" id="{0AB9681F-21B1-47F5-ACCD-5E7B3CD8A293}"/>
              </a:ext>
            </a:extLst>
          </p:cNvPr>
          <p:cNvPicPr>
            <a:picLocks noChangeAspect="1"/>
          </p:cNvPicPr>
          <p:nvPr/>
        </p:nvPicPr>
        <p:blipFill>
          <a:blip r:embed="rId6"/>
          <a:stretch>
            <a:fillRect/>
          </a:stretch>
        </p:blipFill>
        <p:spPr>
          <a:xfrm>
            <a:off x="5192314" y="4858547"/>
            <a:ext cx="5783196" cy="1039960"/>
          </a:xfrm>
          <a:prstGeom prst="rect">
            <a:avLst/>
          </a:prstGeom>
        </p:spPr>
      </p:pic>
      <p:pic>
        <p:nvPicPr>
          <p:cNvPr id="13" name="Image 12">
            <a:extLst>
              <a:ext uri="{FF2B5EF4-FFF2-40B4-BE49-F238E27FC236}">
                <a16:creationId xmlns:a16="http://schemas.microsoft.com/office/drawing/2014/main" id="{C5EE8AEA-D214-43DB-9E56-2D6D60EFF019}"/>
              </a:ext>
            </a:extLst>
          </p:cNvPr>
          <p:cNvPicPr>
            <a:picLocks noChangeAspect="1"/>
          </p:cNvPicPr>
          <p:nvPr/>
        </p:nvPicPr>
        <p:blipFill>
          <a:blip r:embed="rId7"/>
          <a:stretch>
            <a:fillRect/>
          </a:stretch>
        </p:blipFill>
        <p:spPr>
          <a:xfrm>
            <a:off x="5192314" y="5876480"/>
            <a:ext cx="5721848" cy="1049218"/>
          </a:xfrm>
          <a:prstGeom prst="rect">
            <a:avLst/>
          </a:prstGeom>
        </p:spPr>
      </p:pic>
    </p:spTree>
    <p:extLst>
      <p:ext uri="{BB962C8B-B14F-4D97-AF65-F5344CB8AC3E}">
        <p14:creationId xmlns:p14="http://schemas.microsoft.com/office/powerpoint/2010/main" val="197784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D31D3-F097-4B6C-B17C-329A7183AC43}"/>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De retour dans la 4</a:t>
            </a:r>
            <a:r>
              <a:rPr lang="fr-FR" baseline="30000" dirty="0">
                <a:solidFill>
                  <a:schemeClr val="bg1"/>
                </a:solidFill>
              </a:rPr>
              <a:t>e</a:t>
            </a:r>
            <a:r>
              <a:rPr lang="fr-FR" dirty="0">
                <a:solidFill>
                  <a:schemeClr val="bg1"/>
                </a:solidFill>
              </a:rPr>
              <a:t> dimension</a:t>
            </a:r>
          </a:p>
        </p:txBody>
      </p:sp>
      <p:pic>
        <p:nvPicPr>
          <p:cNvPr id="6" name="Espace réservé du contenu 5">
            <a:extLst>
              <a:ext uri="{FF2B5EF4-FFF2-40B4-BE49-F238E27FC236}">
                <a16:creationId xmlns:a16="http://schemas.microsoft.com/office/drawing/2014/main" id="{830DAE8A-911E-46F4-8E08-C5E0F0DD57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2367" y="2180272"/>
            <a:ext cx="5181600" cy="2712243"/>
          </a:xfrm>
        </p:spPr>
      </p:pic>
      <p:sp>
        <p:nvSpPr>
          <p:cNvPr id="3" name="ZoneTexte 2">
            <a:extLst>
              <a:ext uri="{FF2B5EF4-FFF2-40B4-BE49-F238E27FC236}">
                <a16:creationId xmlns:a16="http://schemas.microsoft.com/office/drawing/2014/main" id="{75A5889C-95EF-43AA-B285-270606103A80}"/>
              </a:ext>
            </a:extLst>
          </p:cNvPr>
          <p:cNvSpPr txBox="1"/>
          <p:nvPr/>
        </p:nvSpPr>
        <p:spPr>
          <a:xfrm>
            <a:off x="701235" y="5141350"/>
            <a:ext cx="5181600" cy="923330"/>
          </a:xfrm>
          <a:prstGeom prst="rect">
            <a:avLst/>
          </a:prstGeom>
          <a:noFill/>
        </p:spPr>
        <p:txBody>
          <a:bodyPr wrap="square" rtlCol="0">
            <a:spAutoFit/>
          </a:bodyPr>
          <a:lstStyle/>
          <a:p>
            <a:r>
              <a:rPr lang="fr-FR" dirty="0"/>
              <a:t>La Quatrième dimension</a:t>
            </a:r>
            <a:br>
              <a:rPr lang="fr-FR" dirty="0"/>
            </a:br>
            <a:r>
              <a:rPr lang="fr-FR" dirty="0"/>
              <a:t>« Question de temps », 1959</a:t>
            </a:r>
          </a:p>
          <a:p>
            <a:r>
              <a:rPr lang="fr-FR" dirty="0"/>
              <a:t>Saison 1 épisode 8</a:t>
            </a:r>
          </a:p>
        </p:txBody>
      </p:sp>
      <p:pic>
        <p:nvPicPr>
          <p:cNvPr id="11" name="Image 10">
            <a:extLst>
              <a:ext uri="{FF2B5EF4-FFF2-40B4-BE49-F238E27FC236}">
                <a16:creationId xmlns:a16="http://schemas.microsoft.com/office/drawing/2014/main" id="{5B74A278-2AFC-45C6-A794-1866BE168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032" y="2180272"/>
            <a:ext cx="5192733" cy="3884408"/>
          </a:xfrm>
          <a:prstGeom prst="rect">
            <a:avLst/>
          </a:prstGeom>
        </p:spPr>
      </p:pic>
    </p:spTree>
    <p:extLst>
      <p:ext uri="{BB962C8B-B14F-4D97-AF65-F5344CB8AC3E}">
        <p14:creationId xmlns:p14="http://schemas.microsoft.com/office/powerpoint/2010/main" val="3132519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CB51BC-84B5-409D-B7EB-C051B785D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ZoneTexte 3">
            <a:extLst>
              <a:ext uri="{FF2B5EF4-FFF2-40B4-BE49-F238E27FC236}">
                <a16:creationId xmlns:a16="http://schemas.microsoft.com/office/drawing/2014/main" id="{499DA322-F2D4-4C73-AE32-B15ACF850473}"/>
              </a:ext>
            </a:extLst>
          </p:cNvPr>
          <p:cNvSpPr txBox="1"/>
          <p:nvPr/>
        </p:nvSpPr>
        <p:spPr>
          <a:xfrm rot="5400000">
            <a:off x="8769866" y="3517900"/>
            <a:ext cx="4165600" cy="369332"/>
          </a:xfrm>
          <a:prstGeom prst="rect">
            <a:avLst/>
          </a:prstGeom>
          <a:noFill/>
        </p:spPr>
        <p:txBody>
          <a:bodyPr wrap="square" rtlCol="0">
            <a:spAutoFit/>
          </a:bodyPr>
          <a:lstStyle/>
          <a:p>
            <a:r>
              <a:rPr lang="fr-FR" dirty="0"/>
              <a:t>CC By-NC-ND Bibliothèques de Montréal</a:t>
            </a:r>
          </a:p>
        </p:txBody>
      </p:sp>
    </p:spTree>
    <p:extLst>
      <p:ext uri="{BB962C8B-B14F-4D97-AF65-F5344CB8AC3E}">
        <p14:creationId xmlns:p14="http://schemas.microsoft.com/office/powerpoint/2010/main" val="2591752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083DA1-8A79-45F1-B638-8AC5B4A457CF}"/>
              </a:ext>
            </a:extLst>
          </p:cNvPr>
          <p:cNvPicPr>
            <a:picLocks noChangeAspect="1"/>
          </p:cNvPicPr>
          <p:nvPr/>
        </p:nvPicPr>
        <p:blipFill>
          <a:blip r:embed="rId3"/>
          <a:stretch>
            <a:fillRect/>
          </a:stretch>
        </p:blipFill>
        <p:spPr>
          <a:xfrm>
            <a:off x="6774942" y="1098549"/>
            <a:ext cx="5417058" cy="4660901"/>
          </a:xfrm>
          <a:prstGeom prst="rect">
            <a:avLst/>
          </a:prstGeom>
        </p:spPr>
      </p:pic>
      <p:pic>
        <p:nvPicPr>
          <p:cNvPr id="9" name="Image 8">
            <a:extLst>
              <a:ext uri="{FF2B5EF4-FFF2-40B4-BE49-F238E27FC236}">
                <a16:creationId xmlns:a16="http://schemas.microsoft.com/office/drawing/2014/main" id="{33A8301E-F782-45EB-9AD0-193D9E80A12A}"/>
              </a:ext>
            </a:extLst>
          </p:cNvPr>
          <p:cNvPicPr>
            <a:picLocks noChangeAspect="1"/>
          </p:cNvPicPr>
          <p:nvPr/>
        </p:nvPicPr>
        <p:blipFill>
          <a:blip r:embed="rId4"/>
          <a:stretch>
            <a:fillRect/>
          </a:stretch>
        </p:blipFill>
        <p:spPr>
          <a:xfrm>
            <a:off x="156711" y="0"/>
            <a:ext cx="6017048" cy="6858000"/>
          </a:xfrm>
          <a:prstGeom prst="rect">
            <a:avLst/>
          </a:prstGeom>
        </p:spPr>
      </p:pic>
    </p:spTree>
    <p:extLst>
      <p:ext uri="{BB962C8B-B14F-4D97-AF65-F5344CB8AC3E}">
        <p14:creationId xmlns:p14="http://schemas.microsoft.com/office/powerpoint/2010/main" val="352234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11E94-3BB5-458D-9FCE-1A908530C84C}"/>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Premier déconfinement</a:t>
            </a:r>
          </a:p>
        </p:txBody>
      </p:sp>
      <p:pic>
        <p:nvPicPr>
          <p:cNvPr id="6" name="Espace réservé du contenu 5">
            <a:extLst>
              <a:ext uri="{FF2B5EF4-FFF2-40B4-BE49-F238E27FC236}">
                <a16:creationId xmlns:a16="http://schemas.microsoft.com/office/drawing/2014/main" id="{E8C94AD7-2C3C-4C1A-A0E9-7C0093B3C8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0917" y="1456883"/>
            <a:ext cx="3678131" cy="3628797"/>
          </a:xfrm>
        </p:spPr>
      </p:pic>
      <p:pic>
        <p:nvPicPr>
          <p:cNvPr id="5" name="Image 4">
            <a:extLst>
              <a:ext uri="{FF2B5EF4-FFF2-40B4-BE49-F238E27FC236}">
                <a16:creationId xmlns:a16="http://schemas.microsoft.com/office/drawing/2014/main" id="{F27F5286-C6FB-4B96-B5F5-B00B39825EC0}"/>
              </a:ext>
            </a:extLst>
          </p:cNvPr>
          <p:cNvPicPr>
            <a:picLocks noChangeAspect="1"/>
          </p:cNvPicPr>
          <p:nvPr/>
        </p:nvPicPr>
        <p:blipFill>
          <a:blip r:embed="rId3"/>
          <a:stretch>
            <a:fillRect/>
          </a:stretch>
        </p:blipFill>
        <p:spPr>
          <a:xfrm>
            <a:off x="2204827" y="1690688"/>
            <a:ext cx="3228975" cy="5049743"/>
          </a:xfrm>
          <a:prstGeom prst="rect">
            <a:avLst/>
          </a:prstGeom>
        </p:spPr>
      </p:pic>
      <p:sp>
        <p:nvSpPr>
          <p:cNvPr id="3" name="ZoneTexte 2">
            <a:extLst>
              <a:ext uri="{FF2B5EF4-FFF2-40B4-BE49-F238E27FC236}">
                <a16:creationId xmlns:a16="http://schemas.microsoft.com/office/drawing/2014/main" id="{0E4B0A0B-5124-4FF0-AEC6-9DD65EF15D69}"/>
              </a:ext>
            </a:extLst>
          </p:cNvPr>
          <p:cNvSpPr txBox="1"/>
          <p:nvPr/>
        </p:nvSpPr>
        <p:spPr>
          <a:xfrm>
            <a:off x="6263780" y="5085680"/>
            <a:ext cx="5740866" cy="1569660"/>
          </a:xfrm>
          <a:prstGeom prst="rect">
            <a:avLst/>
          </a:prstGeom>
          <a:noFill/>
        </p:spPr>
        <p:txBody>
          <a:bodyPr wrap="square" rtlCol="0">
            <a:spAutoFit/>
          </a:bodyPr>
          <a:lstStyle/>
          <a:p>
            <a:r>
              <a:rPr lang="fr-FR" sz="1600" dirty="0"/>
              <a:t>« S’agissant des activités culturelles, parce qu’ils ne peuvent plus fonctionner facilement en </a:t>
            </a:r>
            <a:r>
              <a:rPr lang="fr-FR" sz="1600" dirty="0" err="1"/>
              <a:t>rest</a:t>
            </a:r>
            <a:r>
              <a:rPr lang="fr-FR" sz="1600" dirty="0"/>
              <a:t>… parce qu’ils peuvent fonctionner plus facilement, pardon, en respectant des règles sanitaires, les médiathèques, les bibliothèques, et les petits musées, si important pour la vie culturelle de nos territoires, pourront rouvrir leurs portes dès le 11 mai. »</a:t>
            </a:r>
          </a:p>
        </p:txBody>
      </p:sp>
      <p:sp>
        <p:nvSpPr>
          <p:cNvPr id="7" name="ZoneTexte 6">
            <a:extLst>
              <a:ext uri="{FF2B5EF4-FFF2-40B4-BE49-F238E27FC236}">
                <a16:creationId xmlns:a16="http://schemas.microsoft.com/office/drawing/2014/main" id="{D1B4D2B2-DA17-475C-88F9-6F45CED10C8C}"/>
              </a:ext>
            </a:extLst>
          </p:cNvPr>
          <p:cNvSpPr txBox="1"/>
          <p:nvPr/>
        </p:nvSpPr>
        <p:spPr>
          <a:xfrm>
            <a:off x="6624156" y="6581001"/>
            <a:ext cx="4271652" cy="276999"/>
          </a:xfrm>
          <a:prstGeom prst="rect">
            <a:avLst/>
          </a:prstGeom>
          <a:noFill/>
        </p:spPr>
        <p:txBody>
          <a:bodyPr wrap="square">
            <a:spAutoFit/>
          </a:bodyPr>
          <a:lstStyle/>
          <a:p>
            <a:pPr algn="ctr"/>
            <a:r>
              <a:rPr lang="fr-FR" sz="1200" dirty="0">
                <a:hlinkClick r:id="rId4"/>
              </a:rPr>
              <a:t>https://twitter.com/franckriester/status/1255138126390951938</a:t>
            </a:r>
            <a:r>
              <a:rPr lang="fr-FR" sz="1200" dirty="0"/>
              <a:t> </a:t>
            </a:r>
          </a:p>
        </p:txBody>
      </p:sp>
    </p:spTree>
    <p:extLst>
      <p:ext uri="{BB962C8B-B14F-4D97-AF65-F5344CB8AC3E}">
        <p14:creationId xmlns:p14="http://schemas.microsoft.com/office/powerpoint/2010/main" val="774767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83CD211-E9A9-454F-9968-E429E31F5136}"/>
              </a:ext>
            </a:extLst>
          </p:cNvPr>
          <p:cNvPicPr>
            <a:picLocks noChangeAspect="1"/>
          </p:cNvPicPr>
          <p:nvPr/>
        </p:nvPicPr>
        <p:blipFill>
          <a:blip r:embed="rId3"/>
          <a:stretch>
            <a:fillRect/>
          </a:stretch>
        </p:blipFill>
        <p:spPr>
          <a:xfrm>
            <a:off x="457200" y="1"/>
            <a:ext cx="6517986" cy="6857999"/>
          </a:xfrm>
          <a:prstGeom prst="rect">
            <a:avLst/>
          </a:prstGeom>
        </p:spPr>
      </p:pic>
      <p:pic>
        <p:nvPicPr>
          <p:cNvPr id="8" name="Image 7">
            <a:extLst>
              <a:ext uri="{FF2B5EF4-FFF2-40B4-BE49-F238E27FC236}">
                <a16:creationId xmlns:a16="http://schemas.microsoft.com/office/drawing/2014/main" id="{B8462686-FB22-4C03-897C-801DC5D83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975" y="-2"/>
            <a:ext cx="4772025" cy="6858000"/>
          </a:xfrm>
          <a:prstGeom prst="rect">
            <a:avLst/>
          </a:prstGeom>
        </p:spPr>
      </p:pic>
    </p:spTree>
    <p:extLst>
      <p:ext uri="{BB962C8B-B14F-4D97-AF65-F5344CB8AC3E}">
        <p14:creationId xmlns:p14="http://schemas.microsoft.com/office/powerpoint/2010/main" val="3970004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231F4B-2CDE-4045-940F-128BCCDBA402}"/>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La valse des infographies</a:t>
            </a:r>
          </a:p>
        </p:txBody>
      </p:sp>
      <p:pic>
        <p:nvPicPr>
          <p:cNvPr id="6" name="Image 5">
            <a:extLst>
              <a:ext uri="{FF2B5EF4-FFF2-40B4-BE49-F238E27FC236}">
                <a16:creationId xmlns:a16="http://schemas.microsoft.com/office/drawing/2014/main" id="{E3941857-2ABD-47EB-BC66-FD6D70D03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991" y="1595437"/>
            <a:ext cx="2030018" cy="5167311"/>
          </a:xfrm>
          <a:prstGeom prst="rect">
            <a:avLst/>
          </a:prstGeom>
          <a:ln>
            <a:solidFill>
              <a:schemeClr val="bg2"/>
            </a:solidFill>
          </a:ln>
        </p:spPr>
      </p:pic>
      <p:pic>
        <p:nvPicPr>
          <p:cNvPr id="8" name="Image 7">
            <a:extLst>
              <a:ext uri="{FF2B5EF4-FFF2-40B4-BE49-F238E27FC236}">
                <a16:creationId xmlns:a16="http://schemas.microsoft.com/office/drawing/2014/main" id="{09CF7059-CE94-42F9-9669-213AC5B97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5438"/>
            <a:ext cx="2032000" cy="5167311"/>
          </a:xfrm>
          <a:prstGeom prst="rect">
            <a:avLst/>
          </a:prstGeom>
          <a:ln>
            <a:solidFill>
              <a:schemeClr val="bg2"/>
            </a:solidFill>
          </a:ln>
        </p:spPr>
      </p:pic>
      <p:pic>
        <p:nvPicPr>
          <p:cNvPr id="10" name="Image 9">
            <a:extLst>
              <a:ext uri="{FF2B5EF4-FFF2-40B4-BE49-F238E27FC236}">
                <a16:creationId xmlns:a16="http://schemas.microsoft.com/office/drawing/2014/main" id="{0BCC417E-4184-4125-BD9C-821576DDD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5045" y="1595434"/>
            <a:ext cx="2032000" cy="5167311"/>
          </a:xfrm>
          <a:prstGeom prst="rect">
            <a:avLst/>
          </a:prstGeom>
          <a:ln>
            <a:solidFill>
              <a:schemeClr val="bg2"/>
            </a:solidFill>
          </a:ln>
        </p:spPr>
      </p:pic>
      <p:pic>
        <p:nvPicPr>
          <p:cNvPr id="12" name="Image 11">
            <a:extLst>
              <a:ext uri="{FF2B5EF4-FFF2-40B4-BE49-F238E27FC236}">
                <a16:creationId xmlns:a16="http://schemas.microsoft.com/office/drawing/2014/main" id="{52764859-73A2-4E65-9E81-685D99A79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991" y="1595436"/>
            <a:ext cx="2030018" cy="5167311"/>
          </a:xfrm>
          <a:prstGeom prst="rect">
            <a:avLst/>
          </a:prstGeom>
          <a:ln>
            <a:solidFill>
              <a:schemeClr val="bg2"/>
            </a:solidFill>
          </a:ln>
        </p:spPr>
      </p:pic>
      <p:pic>
        <p:nvPicPr>
          <p:cNvPr id="14" name="Image 13">
            <a:extLst>
              <a:ext uri="{FF2B5EF4-FFF2-40B4-BE49-F238E27FC236}">
                <a16:creationId xmlns:a16="http://schemas.microsoft.com/office/drawing/2014/main" id="{33F729CE-0126-4900-AC5B-FFD49428DA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009" y="1595435"/>
            <a:ext cx="2032000" cy="5167311"/>
          </a:xfrm>
          <a:prstGeom prst="rect">
            <a:avLst/>
          </a:prstGeom>
          <a:ln>
            <a:solidFill>
              <a:schemeClr val="bg2"/>
            </a:solidFill>
          </a:ln>
        </p:spPr>
      </p:pic>
      <p:pic>
        <p:nvPicPr>
          <p:cNvPr id="16" name="Image 15">
            <a:extLst>
              <a:ext uri="{FF2B5EF4-FFF2-40B4-BE49-F238E27FC236}">
                <a16:creationId xmlns:a16="http://schemas.microsoft.com/office/drawing/2014/main" id="{80422433-F085-4875-B9E9-4A7BB9CFB2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5027" y="1595434"/>
            <a:ext cx="2032000" cy="5167311"/>
          </a:xfrm>
          <a:prstGeom prst="rect">
            <a:avLst/>
          </a:prstGeom>
          <a:ln>
            <a:solidFill>
              <a:schemeClr val="bg2"/>
            </a:solidFill>
          </a:ln>
        </p:spPr>
      </p:pic>
    </p:spTree>
    <p:extLst>
      <p:ext uri="{BB962C8B-B14F-4D97-AF65-F5344CB8AC3E}">
        <p14:creationId xmlns:p14="http://schemas.microsoft.com/office/powerpoint/2010/main" val="112318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2C80EB-81C7-4C5D-A216-FF981911C0F0}"/>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Les acteurs de la « chaîne du livre » au Sénat</a:t>
            </a:r>
          </a:p>
        </p:txBody>
      </p:sp>
      <p:pic>
        <p:nvPicPr>
          <p:cNvPr id="6" name="Image 5">
            <a:extLst>
              <a:ext uri="{FF2B5EF4-FFF2-40B4-BE49-F238E27FC236}">
                <a16:creationId xmlns:a16="http://schemas.microsoft.com/office/drawing/2014/main" id="{FDBDAAF8-A3BE-4AA3-95BC-863BEF094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3327" y="1791980"/>
            <a:ext cx="2772674" cy="1576553"/>
          </a:xfrm>
          <a:prstGeom prst="rect">
            <a:avLst/>
          </a:prstGeom>
        </p:spPr>
      </p:pic>
      <p:sp>
        <p:nvSpPr>
          <p:cNvPr id="12" name="ZoneTexte 11">
            <a:extLst>
              <a:ext uri="{FF2B5EF4-FFF2-40B4-BE49-F238E27FC236}">
                <a16:creationId xmlns:a16="http://schemas.microsoft.com/office/drawing/2014/main" id="{4DDD9C12-DCBC-4780-A501-8916320C3360}"/>
              </a:ext>
            </a:extLst>
          </p:cNvPr>
          <p:cNvSpPr txBox="1"/>
          <p:nvPr/>
        </p:nvSpPr>
        <p:spPr>
          <a:xfrm>
            <a:off x="8308282" y="2101863"/>
            <a:ext cx="3641503" cy="738664"/>
          </a:xfrm>
          <a:prstGeom prst="rect">
            <a:avLst/>
          </a:prstGeom>
          <a:noFill/>
        </p:spPr>
        <p:txBody>
          <a:bodyPr wrap="square">
            <a:spAutoFit/>
          </a:bodyPr>
          <a:lstStyle/>
          <a:p>
            <a:r>
              <a:rPr lang="fr-FR" sz="1400" dirty="0"/>
              <a:t>Proposition de loi visant à conforter l'économie du livre et à renforcer l'équité et la confiance entre ses acteurs : adoptée au Sénat.</a:t>
            </a:r>
          </a:p>
        </p:txBody>
      </p:sp>
      <p:pic>
        <p:nvPicPr>
          <p:cNvPr id="4" name="Image 3">
            <a:extLst>
              <a:ext uri="{FF2B5EF4-FFF2-40B4-BE49-F238E27FC236}">
                <a16:creationId xmlns:a16="http://schemas.microsoft.com/office/drawing/2014/main" id="{58F55AC3-56C9-4284-A341-D0B185D5B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22" y="1771137"/>
            <a:ext cx="4514647" cy="2526053"/>
          </a:xfrm>
          <a:prstGeom prst="rect">
            <a:avLst/>
          </a:prstGeom>
        </p:spPr>
      </p:pic>
      <p:sp>
        <p:nvSpPr>
          <p:cNvPr id="13" name="ZoneTexte 12">
            <a:extLst>
              <a:ext uri="{FF2B5EF4-FFF2-40B4-BE49-F238E27FC236}">
                <a16:creationId xmlns:a16="http://schemas.microsoft.com/office/drawing/2014/main" id="{221A374E-8130-4E31-9300-93A1AB3E3F5E}"/>
              </a:ext>
            </a:extLst>
          </p:cNvPr>
          <p:cNvSpPr txBox="1"/>
          <p:nvPr/>
        </p:nvSpPr>
        <p:spPr>
          <a:xfrm>
            <a:off x="451052" y="4335291"/>
            <a:ext cx="4508877" cy="923330"/>
          </a:xfrm>
          <a:prstGeom prst="rect">
            <a:avLst/>
          </a:prstGeom>
          <a:noFill/>
        </p:spPr>
        <p:txBody>
          <a:bodyPr wrap="square">
            <a:spAutoFit/>
          </a:bodyPr>
          <a:lstStyle/>
          <a:p>
            <a:r>
              <a:rPr lang="fr-FR" dirty="0"/>
              <a:t>Proposition de loi relative aux bibliothèques et au développement de la lecture publique, à l’initiative de Sylvie Robert : adoptée au Sénat. </a:t>
            </a:r>
          </a:p>
        </p:txBody>
      </p:sp>
      <p:sp>
        <p:nvSpPr>
          <p:cNvPr id="3" name="ZoneTexte 2">
            <a:extLst>
              <a:ext uri="{FF2B5EF4-FFF2-40B4-BE49-F238E27FC236}">
                <a16:creationId xmlns:a16="http://schemas.microsoft.com/office/drawing/2014/main" id="{FECFAEDE-A1CB-4C48-9D10-C26CBCEC3540}"/>
              </a:ext>
            </a:extLst>
          </p:cNvPr>
          <p:cNvSpPr txBox="1"/>
          <p:nvPr/>
        </p:nvSpPr>
        <p:spPr>
          <a:xfrm>
            <a:off x="8299532" y="3868590"/>
            <a:ext cx="3354780" cy="738664"/>
          </a:xfrm>
          <a:prstGeom prst="rect">
            <a:avLst/>
          </a:prstGeom>
          <a:noFill/>
        </p:spPr>
        <p:txBody>
          <a:bodyPr wrap="square" rtlCol="0">
            <a:spAutoFit/>
          </a:bodyPr>
          <a:lstStyle/>
          <a:p>
            <a:r>
              <a:rPr lang="fr-FR" sz="1400" dirty="0"/>
              <a:t>Projet de loi relatif à la régulation et à la protection de l'accès aux œuvres culturelles à l'ère numérique.</a:t>
            </a:r>
          </a:p>
        </p:txBody>
      </p:sp>
      <p:pic>
        <p:nvPicPr>
          <p:cNvPr id="21" name="Image 20">
            <a:extLst>
              <a:ext uri="{FF2B5EF4-FFF2-40B4-BE49-F238E27FC236}">
                <a16:creationId xmlns:a16="http://schemas.microsoft.com/office/drawing/2014/main" id="{C3389305-5E25-445B-A613-2BFB8EB6D509}"/>
              </a:ext>
            </a:extLst>
          </p:cNvPr>
          <p:cNvPicPr>
            <a:picLocks noChangeAspect="1"/>
          </p:cNvPicPr>
          <p:nvPr/>
        </p:nvPicPr>
        <p:blipFill>
          <a:blip r:embed="rId4"/>
          <a:stretch>
            <a:fillRect/>
          </a:stretch>
        </p:blipFill>
        <p:spPr>
          <a:xfrm>
            <a:off x="174843" y="5477528"/>
            <a:ext cx="4994027" cy="638506"/>
          </a:xfrm>
          <a:prstGeom prst="rect">
            <a:avLst/>
          </a:prstGeom>
        </p:spPr>
      </p:pic>
      <p:pic>
        <p:nvPicPr>
          <p:cNvPr id="33" name="Image 32">
            <a:extLst>
              <a:ext uri="{FF2B5EF4-FFF2-40B4-BE49-F238E27FC236}">
                <a16:creationId xmlns:a16="http://schemas.microsoft.com/office/drawing/2014/main" id="{773ABE66-7C0B-4A4C-B008-49FF63A1A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3327" y="3428068"/>
            <a:ext cx="2802761" cy="1576553"/>
          </a:xfrm>
          <a:prstGeom prst="rect">
            <a:avLst/>
          </a:prstGeom>
        </p:spPr>
      </p:pic>
      <p:pic>
        <p:nvPicPr>
          <p:cNvPr id="16" name="Image 15">
            <a:extLst>
              <a:ext uri="{FF2B5EF4-FFF2-40B4-BE49-F238E27FC236}">
                <a16:creationId xmlns:a16="http://schemas.microsoft.com/office/drawing/2014/main" id="{903E96EF-0995-4FB9-97A3-FFA4C9FE2F5E}"/>
              </a:ext>
            </a:extLst>
          </p:cNvPr>
          <p:cNvPicPr>
            <a:picLocks noChangeAspect="1"/>
          </p:cNvPicPr>
          <p:nvPr/>
        </p:nvPicPr>
        <p:blipFill>
          <a:blip r:embed="rId6"/>
          <a:stretch>
            <a:fillRect/>
          </a:stretch>
        </p:blipFill>
        <p:spPr>
          <a:xfrm>
            <a:off x="5456027" y="5002922"/>
            <a:ext cx="2772673" cy="2473323"/>
          </a:xfrm>
          <a:prstGeom prst="rect">
            <a:avLst/>
          </a:prstGeom>
          <a:ln>
            <a:solidFill>
              <a:schemeClr val="bg2">
                <a:lumMod val="90000"/>
              </a:schemeClr>
            </a:solidFill>
          </a:ln>
        </p:spPr>
      </p:pic>
      <p:sp>
        <p:nvSpPr>
          <p:cNvPr id="17" name="ZoneTexte 16">
            <a:extLst>
              <a:ext uri="{FF2B5EF4-FFF2-40B4-BE49-F238E27FC236}">
                <a16:creationId xmlns:a16="http://schemas.microsoft.com/office/drawing/2014/main" id="{429E0F21-0033-4728-A13C-5F61B2EA9CBD}"/>
              </a:ext>
            </a:extLst>
          </p:cNvPr>
          <p:cNvSpPr txBox="1"/>
          <p:nvPr/>
        </p:nvSpPr>
        <p:spPr>
          <a:xfrm>
            <a:off x="8308281" y="5470268"/>
            <a:ext cx="3641503" cy="523220"/>
          </a:xfrm>
          <a:prstGeom prst="rect">
            <a:avLst/>
          </a:prstGeom>
          <a:noFill/>
        </p:spPr>
        <p:txBody>
          <a:bodyPr wrap="square">
            <a:spAutoFit/>
          </a:bodyPr>
          <a:lstStyle/>
          <a:p>
            <a:r>
              <a:rPr lang="fr-FR" sz="1400" dirty="0"/>
              <a:t>Régime de gestion collective étendu, conforme aux exigences de l’UE.</a:t>
            </a:r>
          </a:p>
        </p:txBody>
      </p:sp>
    </p:spTree>
    <p:extLst>
      <p:ext uri="{BB962C8B-B14F-4D97-AF65-F5344CB8AC3E}">
        <p14:creationId xmlns:p14="http://schemas.microsoft.com/office/powerpoint/2010/main" val="10258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DFE65-C5D4-475D-A7C9-2EE8314CDA94}"/>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Au gré des </a:t>
            </a:r>
            <a:r>
              <a:rPr lang="fr-FR" dirty="0" err="1">
                <a:solidFill>
                  <a:schemeClr val="bg1"/>
                </a:solidFill>
              </a:rPr>
              <a:t>déconfi-reconfi-redéconfinements</a:t>
            </a:r>
            <a:endParaRPr lang="fr-FR" dirty="0">
              <a:solidFill>
                <a:schemeClr val="bg1"/>
              </a:solidFill>
            </a:endParaRPr>
          </a:p>
        </p:txBody>
      </p:sp>
      <p:sp>
        <p:nvSpPr>
          <p:cNvPr id="6" name="ZoneTexte 5">
            <a:extLst>
              <a:ext uri="{FF2B5EF4-FFF2-40B4-BE49-F238E27FC236}">
                <a16:creationId xmlns:a16="http://schemas.microsoft.com/office/drawing/2014/main" id="{171CA2CC-C767-4986-A0BA-69C6F64EF7C7}"/>
              </a:ext>
            </a:extLst>
          </p:cNvPr>
          <p:cNvSpPr txBox="1"/>
          <p:nvPr/>
        </p:nvSpPr>
        <p:spPr>
          <a:xfrm>
            <a:off x="600774" y="1631965"/>
            <a:ext cx="4806893" cy="923330"/>
          </a:xfrm>
          <a:prstGeom prst="rect">
            <a:avLst/>
          </a:prstGeom>
          <a:noFill/>
        </p:spPr>
        <p:txBody>
          <a:bodyPr wrap="none" rtlCol="0">
            <a:spAutoFit/>
          </a:bodyPr>
          <a:lstStyle/>
          <a:p>
            <a:r>
              <a:rPr lang="fr-FR" dirty="0"/>
              <a:t>Mai 2020 :</a:t>
            </a:r>
          </a:p>
          <a:p>
            <a:r>
              <a:rPr lang="fr-FR" dirty="0"/>
              <a:t>Bibliothèques et petits musées, dans le même lot</a:t>
            </a:r>
          </a:p>
          <a:p>
            <a:r>
              <a:rPr lang="fr-FR" dirty="0"/>
              <a:t>que les forêts et cimetières…</a:t>
            </a:r>
          </a:p>
        </p:txBody>
      </p:sp>
      <p:pic>
        <p:nvPicPr>
          <p:cNvPr id="8" name="Image 7">
            <a:extLst>
              <a:ext uri="{FF2B5EF4-FFF2-40B4-BE49-F238E27FC236}">
                <a16:creationId xmlns:a16="http://schemas.microsoft.com/office/drawing/2014/main" id="{6B5795BE-D1C4-4610-82C4-DF486402A32D}"/>
              </a:ext>
            </a:extLst>
          </p:cNvPr>
          <p:cNvPicPr>
            <a:picLocks noChangeAspect="1"/>
          </p:cNvPicPr>
          <p:nvPr/>
        </p:nvPicPr>
        <p:blipFill>
          <a:blip r:embed="rId3"/>
          <a:stretch>
            <a:fillRect/>
          </a:stretch>
        </p:blipFill>
        <p:spPr>
          <a:xfrm>
            <a:off x="1164531" y="2595348"/>
            <a:ext cx="3916557" cy="4262652"/>
          </a:xfrm>
          <a:prstGeom prst="rect">
            <a:avLst/>
          </a:prstGeom>
        </p:spPr>
      </p:pic>
      <p:sp>
        <p:nvSpPr>
          <p:cNvPr id="10" name="ZoneTexte 9">
            <a:extLst>
              <a:ext uri="{FF2B5EF4-FFF2-40B4-BE49-F238E27FC236}">
                <a16:creationId xmlns:a16="http://schemas.microsoft.com/office/drawing/2014/main" id="{559B5ACA-3DB3-4105-8F99-1E9192B12273}"/>
              </a:ext>
            </a:extLst>
          </p:cNvPr>
          <p:cNvSpPr txBox="1"/>
          <p:nvPr/>
        </p:nvSpPr>
        <p:spPr>
          <a:xfrm>
            <a:off x="6535799" y="1631965"/>
            <a:ext cx="3499932" cy="923330"/>
          </a:xfrm>
          <a:prstGeom prst="rect">
            <a:avLst/>
          </a:prstGeom>
          <a:noFill/>
        </p:spPr>
        <p:txBody>
          <a:bodyPr wrap="none" rtlCol="0">
            <a:spAutoFit/>
          </a:bodyPr>
          <a:lstStyle/>
          <a:p>
            <a:r>
              <a:rPr lang="fr-FR" dirty="0"/>
              <a:t>Novembre 2020 :</a:t>
            </a:r>
          </a:p>
          <a:p>
            <a:r>
              <a:rPr lang="fr-FR" dirty="0"/>
              <a:t>Bibliothèques reliées aux librairies, </a:t>
            </a:r>
            <a:br>
              <a:rPr lang="fr-FR" dirty="0"/>
            </a:br>
            <a:r>
              <a:rPr lang="fr-FR" dirty="0"/>
              <a:t>et assimilées aux commerces.</a:t>
            </a:r>
          </a:p>
        </p:txBody>
      </p:sp>
      <p:sp>
        <p:nvSpPr>
          <p:cNvPr id="11" name="ZoneTexte 10">
            <a:extLst>
              <a:ext uri="{FF2B5EF4-FFF2-40B4-BE49-F238E27FC236}">
                <a16:creationId xmlns:a16="http://schemas.microsoft.com/office/drawing/2014/main" id="{A055F671-A898-460D-BC4D-054778B47FD5}"/>
              </a:ext>
            </a:extLst>
          </p:cNvPr>
          <p:cNvSpPr txBox="1"/>
          <p:nvPr/>
        </p:nvSpPr>
        <p:spPr>
          <a:xfrm>
            <a:off x="6535799" y="2853789"/>
            <a:ext cx="4572149" cy="923330"/>
          </a:xfrm>
          <a:prstGeom prst="rect">
            <a:avLst/>
          </a:prstGeom>
          <a:noFill/>
        </p:spPr>
        <p:txBody>
          <a:bodyPr wrap="none" rtlCol="0">
            <a:spAutoFit/>
          </a:bodyPr>
          <a:lstStyle/>
          <a:p>
            <a:r>
              <a:rPr lang="fr-FR" dirty="0"/>
              <a:t>Avril 2021 :</a:t>
            </a:r>
          </a:p>
          <a:p>
            <a:r>
              <a:rPr lang="fr-FR" dirty="0"/>
              <a:t>Bibliothèques, lieux de culture, rejoignent les </a:t>
            </a:r>
            <a:br>
              <a:rPr lang="fr-FR" dirty="0"/>
            </a:br>
            <a:r>
              <a:rPr lang="fr-FR" dirty="0"/>
              <a:t>lieux de culte sur l’attestation de déplacement.</a:t>
            </a:r>
          </a:p>
        </p:txBody>
      </p:sp>
      <p:pic>
        <p:nvPicPr>
          <p:cNvPr id="12" name="Image 11">
            <a:extLst>
              <a:ext uri="{FF2B5EF4-FFF2-40B4-BE49-F238E27FC236}">
                <a16:creationId xmlns:a16="http://schemas.microsoft.com/office/drawing/2014/main" id="{C7D21EEC-C6E5-45D9-A213-50AF97748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931" y="4013200"/>
            <a:ext cx="2844800" cy="2844800"/>
          </a:xfrm>
          <a:prstGeom prst="rect">
            <a:avLst/>
          </a:prstGeom>
        </p:spPr>
      </p:pic>
    </p:spTree>
    <p:extLst>
      <p:ext uri="{BB962C8B-B14F-4D97-AF65-F5344CB8AC3E}">
        <p14:creationId xmlns:p14="http://schemas.microsoft.com/office/powerpoint/2010/main" val="2046601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35E954E-5B50-4422-83FF-4F1D120F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399" y="3744912"/>
            <a:ext cx="2062331" cy="2062331"/>
          </a:xfrm>
          <a:prstGeom prst="rect">
            <a:avLst/>
          </a:prstGeom>
        </p:spPr>
      </p:pic>
      <p:sp>
        <p:nvSpPr>
          <p:cNvPr id="2" name="Titre 1">
            <a:extLst>
              <a:ext uri="{FF2B5EF4-FFF2-40B4-BE49-F238E27FC236}">
                <a16:creationId xmlns:a16="http://schemas.microsoft.com/office/drawing/2014/main" id="{988EB290-5E27-4E40-ABE6-26BABE74596F}"/>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Ouverte ? Pas ouverte ?</a:t>
            </a:r>
          </a:p>
        </p:txBody>
      </p:sp>
      <p:pic>
        <p:nvPicPr>
          <p:cNvPr id="4" name="Image 3">
            <a:extLst>
              <a:ext uri="{FF2B5EF4-FFF2-40B4-BE49-F238E27FC236}">
                <a16:creationId xmlns:a16="http://schemas.microsoft.com/office/drawing/2014/main" id="{F930204F-D22C-4B15-BCB1-4FDD951A8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430" y="1939925"/>
            <a:ext cx="3280913" cy="2319459"/>
          </a:xfrm>
          <a:prstGeom prst="rect">
            <a:avLst/>
          </a:prstGeom>
          <a:ln>
            <a:solidFill>
              <a:schemeClr val="bg2">
                <a:lumMod val="90000"/>
              </a:schemeClr>
            </a:solidFill>
          </a:ln>
        </p:spPr>
      </p:pic>
      <p:pic>
        <p:nvPicPr>
          <p:cNvPr id="6" name="Image 5">
            <a:extLst>
              <a:ext uri="{FF2B5EF4-FFF2-40B4-BE49-F238E27FC236}">
                <a16:creationId xmlns:a16="http://schemas.microsoft.com/office/drawing/2014/main" id="{39B0CED3-7DB8-4FF8-A525-1FB2828CC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4430" y="4281411"/>
            <a:ext cx="3280913" cy="2319460"/>
          </a:xfrm>
          <a:prstGeom prst="rect">
            <a:avLst/>
          </a:prstGeom>
          <a:ln>
            <a:solidFill>
              <a:schemeClr val="bg2">
                <a:lumMod val="90000"/>
              </a:schemeClr>
            </a:solidFill>
          </a:ln>
        </p:spPr>
      </p:pic>
      <p:pic>
        <p:nvPicPr>
          <p:cNvPr id="5" name="Image 4">
            <a:extLst>
              <a:ext uri="{FF2B5EF4-FFF2-40B4-BE49-F238E27FC236}">
                <a16:creationId xmlns:a16="http://schemas.microsoft.com/office/drawing/2014/main" id="{4E56B0A4-6778-45E5-8A17-9E23D16A25D6}"/>
              </a:ext>
            </a:extLst>
          </p:cNvPr>
          <p:cNvPicPr>
            <a:picLocks noChangeAspect="1"/>
          </p:cNvPicPr>
          <p:nvPr/>
        </p:nvPicPr>
        <p:blipFill>
          <a:blip r:embed="rId5"/>
          <a:stretch>
            <a:fillRect/>
          </a:stretch>
        </p:blipFill>
        <p:spPr>
          <a:xfrm>
            <a:off x="157979" y="1939925"/>
            <a:ext cx="5782187" cy="4552950"/>
          </a:xfrm>
          <a:prstGeom prst="rect">
            <a:avLst/>
          </a:prstGeom>
          <a:ln>
            <a:solidFill>
              <a:schemeClr val="bg2">
                <a:lumMod val="90000"/>
              </a:schemeClr>
            </a:solidFill>
          </a:ln>
        </p:spPr>
      </p:pic>
      <p:sp>
        <p:nvSpPr>
          <p:cNvPr id="8" name="Bulle narrative : ronde 7">
            <a:extLst>
              <a:ext uri="{FF2B5EF4-FFF2-40B4-BE49-F238E27FC236}">
                <a16:creationId xmlns:a16="http://schemas.microsoft.com/office/drawing/2014/main" id="{B5FAEC1B-DF3D-40D1-B7B0-406B40062C6D}"/>
              </a:ext>
            </a:extLst>
          </p:cNvPr>
          <p:cNvSpPr/>
          <p:nvPr/>
        </p:nvSpPr>
        <p:spPr>
          <a:xfrm>
            <a:off x="6883878" y="2894970"/>
            <a:ext cx="1630393" cy="961040"/>
          </a:xfrm>
          <a:prstGeom prst="wedgeEllipseCallout">
            <a:avLst>
              <a:gd name="adj1" fmla="val -34927"/>
              <a:gd name="adj2" fmla="val 941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Mais du coup, vous êtes ouvert ou pas ?</a:t>
            </a:r>
          </a:p>
        </p:txBody>
      </p:sp>
    </p:spTree>
    <p:extLst>
      <p:ext uri="{BB962C8B-B14F-4D97-AF65-F5344CB8AC3E}">
        <p14:creationId xmlns:p14="http://schemas.microsoft.com/office/powerpoint/2010/main" val="3666370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231F4B-2CDE-4045-940F-128BCCDBA402}"/>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La quarantaine</a:t>
            </a:r>
          </a:p>
        </p:txBody>
      </p:sp>
      <p:pic>
        <p:nvPicPr>
          <p:cNvPr id="11" name="Espace réservé du contenu 10">
            <a:extLst>
              <a:ext uri="{FF2B5EF4-FFF2-40B4-BE49-F238E27FC236}">
                <a16:creationId xmlns:a16="http://schemas.microsoft.com/office/drawing/2014/main" id="{B457EDE8-13BD-46A1-9F9A-5CB7D963F62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48993" y="1690688"/>
            <a:ext cx="8294013" cy="4806320"/>
          </a:xfrm>
        </p:spPr>
      </p:pic>
      <p:sp>
        <p:nvSpPr>
          <p:cNvPr id="7" name="ZoneTexte 6">
            <a:extLst>
              <a:ext uri="{FF2B5EF4-FFF2-40B4-BE49-F238E27FC236}">
                <a16:creationId xmlns:a16="http://schemas.microsoft.com/office/drawing/2014/main" id="{0667080D-4D4F-4B32-8DC4-7A9534B24812}"/>
              </a:ext>
            </a:extLst>
          </p:cNvPr>
          <p:cNvSpPr txBox="1"/>
          <p:nvPr/>
        </p:nvSpPr>
        <p:spPr>
          <a:xfrm>
            <a:off x="3613677" y="6450663"/>
            <a:ext cx="6096000" cy="369332"/>
          </a:xfrm>
          <a:prstGeom prst="rect">
            <a:avLst/>
          </a:prstGeom>
          <a:noFill/>
        </p:spPr>
        <p:txBody>
          <a:bodyPr wrap="square">
            <a:spAutoFit/>
          </a:bodyPr>
          <a:lstStyle/>
          <a:p>
            <a:r>
              <a:rPr lang="fr-FR" i="1" dirty="0"/>
              <a:t>X-men VS Magenta – </a:t>
            </a:r>
            <a:r>
              <a:rPr lang="fr-FR" dirty="0"/>
              <a:t>1963, éd. Marvel dessin Jack Kirby</a:t>
            </a:r>
          </a:p>
        </p:txBody>
      </p:sp>
    </p:spTree>
    <p:extLst>
      <p:ext uri="{BB962C8B-B14F-4D97-AF65-F5344CB8AC3E}">
        <p14:creationId xmlns:p14="http://schemas.microsoft.com/office/powerpoint/2010/main" val="1911326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0EBB38-B8C2-44D5-BB71-062EA4D011FF}"/>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Le meilleur du pire</a:t>
            </a:r>
          </a:p>
        </p:txBody>
      </p:sp>
      <p:sp>
        <p:nvSpPr>
          <p:cNvPr id="6" name="Espace réservé du contenu 5">
            <a:extLst>
              <a:ext uri="{FF2B5EF4-FFF2-40B4-BE49-F238E27FC236}">
                <a16:creationId xmlns:a16="http://schemas.microsoft.com/office/drawing/2014/main" id="{FD892FE7-CE22-442C-9018-97B5A07BC1A7}"/>
              </a:ext>
            </a:extLst>
          </p:cNvPr>
          <p:cNvSpPr>
            <a:spLocks noGrp="1"/>
          </p:cNvSpPr>
          <p:nvPr>
            <p:ph idx="1"/>
          </p:nvPr>
        </p:nvSpPr>
        <p:spPr>
          <a:xfrm>
            <a:off x="3955982" y="1816000"/>
            <a:ext cx="8071585" cy="4351338"/>
          </a:xfrm>
        </p:spPr>
        <p:txBody>
          <a:bodyPr/>
          <a:lstStyle/>
          <a:p>
            <a:r>
              <a:rPr lang="fr-FR" dirty="0"/>
              <a:t>Vous avez réservé ?</a:t>
            </a:r>
          </a:p>
          <a:p>
            <a:r>
              <a:rPr lang="fr-FR" dirty="0"/>
              <a:t>Pas de masque ? Vous ne rentrez pas.</a:t>
            </a:r>
          </a:p>
          <a:p>
            <a:r>
              <a:rPr lang="fr-FR" dirty="0"/>
              <a:t>La jauge est pleine, patientez.</a:t>
            </a:r>
          </a:p>
          <a:p>
            <a:r>
              <a:rPr lang="fr-FR" dirty="0"/>
              <a:t>Merci d’arrêter de lire, pas de consultation sur place.</a:t>
            </a:r>
          </a:p>
          <a:p>
            <a:r>
              <a:rPr lang="fr-FR" dirty="0" err="1"/>
              <a:t>Désolé·e</a:t>
            </a:r>
            <a:r>
              <a:rPr lang="fr-FR" dirty="0"/>
              <a:t>, les toilettes sont condamnées.</a:t>
            </a:r>
          </a:p>
        </p:txBody>
      </p:sp>
      <p:pic>
        <p:nvPicPr>
          <p:cNvPr id="7" name="Espace réservé du contenu 4">
            <a:extLst>
              <a:ext uri="{FF2B5EF4-FFF2-40B4-BE49-F238E27FC236}">
                <a16:creationId xmlns:a16="http://schemas.microsoft.com/office/drawing/2014/main" id="{11909029-E82D-463F-82AB-C6EEAEC07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3" y="1879182"/>
            <a:ext cx="3596277" cy="4795036"/>
          </a:xfrm>
          <a:prstGeom prst="rect">
            <a:avLst/>
          </a:prstGeom>
        </p:spPr>
      </p:pic>
      <p:pic>
        <p:nvPicPr>
          <p:cNvPr id="8" name="Image 7">
            <a:extLst>
              <a:ext uri="{FF2B5EF4-FFF2-40B4-BE49-F238E27FC236}">
                <a16:creationId xmlns:a16="http://schemas.microsoft.com/office/drawing/2014/main" id="{562FDD3F-5655-40EB-800F-ABEB934BC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692" y="4397307"/>
            <a:ext cx="2284048" cy="2276911"/>
          </a:xfrm>
          <a:prstGeom prst="rect">
            <a:avLst/>
          </a:prstGeom>
        </p:spPr>
      </p:pic>
      <p:sp>
        <p:nvSpPr>
          <p:cNvPr id="3" name="ZoneTexte 2">
            <a:extLst>
              <a:ext uri="{FF2B5EF4-FFF2-40B4-BE49-F238E27FC236}">
                <a16:creationId xmlns:a16="http://schemas.microsoft.com/office/drawing/2014/main" id="{42F09068-8C89-475F-AF75-A8968315F33C}"/>
              </a:ext>
            </a:extLst>
          </p:cNvPr>
          <p:cNvSpPr txBox="1"/>
          <p:nvPr/>
        </p:nvSpPr>
        <p:spPr>
          <a:xfrm>
            <a:off x="11353800" y="6231265"/>
            <a:ext cx="433132" cy="523220"/>
          </a:xfrm>
          <a:prstGeom prst="rect">
            <a:avLst/>
          </a:prstGeom>
          <a:noFill/>
        </p:spPr>
        <p:txBody>
          <a:bodyPr wrap="none" rtlCol="0">
            <a:spAutoFit/>
          </a:bodyPr>
          <a:lstStyle/>
          <a:p>
            <a:r>
              <a:rPr lang="fr-FR" sz="2800" dirty="0"/>
              <a:t>…</a:t>
            </a:r>
          </a:p>
        </p:txBody>
      </p:sp>
    </p:spTree>
    <p:extLst>
      <p:ext uri="{BB962C8B-B14F-4D97-AF65-F5344CB8AC3E}">
        <p14:creationId xmlns:p14="http://schemas.microsoft.com/office/powerpoint/2010/main" val="3167968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26907F-647B-48BB-B6C7-EBD2D393D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27273"/>
          </a:xfrm>
          <a:prstGeom prst="rect">
            <a:avLst/>
          </a:prstGeom>
        </p:spPr>
      </p:pic>
    </p:spTree>
    <p:extLst>
      <p:ext uri="{BB962C8B-B14F-4D97-AF65-F5344CB8AC3E}">
        <p14:creationId xmlns:p14="http://schemas.microsoft.com/office/powerpoint/2010/main" val="1068371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686703-A1FD-406C-8E2C-CBB248E6E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3357413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0C0F3A-38C3-48DA-B0F9-5796C21F7BE7}"/>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FA8DA5F9-C79A-4FA2-B7B5-BF59DB0C117E}"/>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31EE9939-0E6E-4A84-8E2D-D25C593BC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399734"/>
          </a:xfrm>
          <a:prstGeom prst="rect">
            <a:avLst/>
          </a:prstGeom>
        </p:spPr>
      </p:pic>
    </p:spTree>
    <p:extLst>
      <p:ext uri="{BB962C8B-B14F-4D97-AF65-F5344CB8AC3E}">
        <p14:creationId xmlns:p14="http://schemas.microsoft.com/office/powerpoint/2010/main" val="224384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488E1-A507-4C7E-B271-DC0A16347FC1}"/>
              </a:ext>
            </a:extLst>
          </p:cNvPr>
          <p:cNvSpPr>
            <a:spLocks noGrp="1"/>
          </p:cNvSpPr>
          <p:nvPr>
            <p:ph type="title"/>
          </p:nvPr>
        </p:nvSpPr>
        <p:spPr>
          <a:xfrm>
            <a:off x="0" y="365125"/>
            <a:ext cx="12192000" cy="720000"/>
          </a:xfrm>
          <a:solidFill>
            <a:srgbClr val="E13C1C"/>
          </a:solidFill>
        </p:spPr>
        <p:txBody>
          <a:bodyPr/>
          <a:lstStyle/>
          <a:p>
            <a:r>
              <a:rPr lang="fr-FR" dirty="0">
                <a:solidFill>
                  <a:schemeClr val="bg1"/>
                </a:solidFill>
              </a:rPr>
              <a:t>      Le Dunkerque manqué</a:t>
            </a:r>
          </a:p>
        </p:txBody>
      </p:sp>
      <p:pic>
        <p:nvPicPr>
          <p:cNvPr id="7" name="Image 6">
            <a:extLst>
              <a:ext uri="{FF2B5EF4-FFF2-40B4-BE49-F238E27FC236}">
                <a16:creationId xmlns:a16="http://schemas.microsoft.com/office/drawing/2014/main" id="{80B1C1CD-7FF0-4937-9C7F-3A1E2E776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1748463"/>
            <a:ext cx="6464300" cy="5109537"/>
          </a:xfrm>
          <a:prstGeom prst="rect">
            <a:avLst/>
          </a:prstGeom>
        </p:spPr>
      </p:pic>
      <p:pic>
        <p:nvPicPr>
          <p:cNvPr id="11" name="Image 10">
            <a:extLst>
              <a:ext uri="{FF2B5EF4-FFF2-40B4-BE49-F238E27FC236}">
                <a16:creationId xmlns:a16="http://schemas.microsoft.com/office/drawing/2014/main" id="{8095ED1B-F892-465F-A9C5-A15B50B5A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958" y="2050352"/>
            <a:ext cx="3605736" cy="4807648"/>
          </a:xfrm>
          <a:prstGeom prst="rect">
            <a:avLst/>
          </a:prstGeom>
        </p:spPr>
      </p:pic>
      <p:pic>
        <p:nvPicPr>
          <p:cNvPr id="13" name="Image 12">
            <a:extLst>
              <a:ext uri="{FF2B5EF4-FFF2-40B4-BE49-F238E27FC236}">
                <a16:creationId xmlns:a16="http://schemas.microsoft.com/office/drawing/2014/main" id="{5F3FC8B4-7147-4FCD-8DD4-CABC6AE88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591" y="0"/>
            <a:ext cx="4682470" cy="4692716"/>
          </a:xfrm>
          <a:prstGeom prst="rect">
            <a:avLst/>
          </a:prstGeom>
        </p:spPr>
      </p:pic>
    </p:spTree>
    <p:extLst>
      <p:ext uri="{BB962C8B-B14F-4D97-AF65-F5344CB8AC3E}">
        <p14:creationId xmlns:p14="http://schemas.microsoft.com/office/powerpoint/2010/main" val="3841628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1BB8BD-BBC0-47AE-AD24-FF8957BBF933}"/>
              </a:ext>
            </a:extLst>
          </p:cNvPr>
          <p:cNvSpPr>
            <a:spLocks noGrp="1"/>
          </p:cNvSpPr>
          <p:nvPr>
            <p:ph type="title"/>
          </p:nvPr>
        </p:nvSpPr>
        <p:spPr>
          <a:xfrm>
            <a:off x="0" y="365125"/>
            <a:ext cx="12192000" cy="720000"/>
          </a:xfrm>
          <a:solidFill>
            <a:srgbClr val="E13C1C"/>
          </a:solidFill>
        </p:spPr>
        <p:txBody>
          <a:bodyPr/>
          <a:lstStyle/>
          <a:p>
            <a:pPr algn="ctr"/>
            <a:r>
              <a:rPr lang="fr-FR" i="1" dirty="0" err="1">
                <a:solidFill>
                  <a:schemeClr val="bg1"/>
                </a:solidFill>
              </a:rPr>
              <a:t>Dress</a:t>
            </a:r>
            <a:r>
              <a:rPr lang="fr-FR" i="1" dirty="0">
                <a:solidFill>
                  <a:schemeClr val="bg1"/>
                </a:solidFill>
              </a:rPr>
              <a:t> code </a:t>
            </a:r>
            <a:r>
              <a:rPr lang="fr-FR" dirty="0">
                <a:solidFill>
                  <a:schemeClr val="bg1"/>
                </a:solidFill>
              </a:rPr>
              <a:t>de présidente</a:t>
            </a:r>
            <a:endParaRPr lang="fr-FR" i="1" dirty="0">
              <a:solidFill>
                <a:schemeClr val="bg1"/>
              </a:solidFill>
            </a:endParaRPr>
          </a:p>
        </p:txBody>
      </p:sp>
      <p:pic>
        <p:nvPicPr>
          <p:cNvPr id="5" name="Espace réservé du contenu 4">
            <a:extLst>
              <a:ext uri="{FF2B5EF4-FFF2-40B4-BE49-F238E27FC236}">
                <a16:creationId xmlns:a16="http://schemas.microsoft.com/office/drawing/2014/main" id="{AB28DBEA-077B-4B77-9024-469C39D5F33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8981" y="1384021"/>
            <a:ext cx="4783555" cy="4783554"/>
          </a:xfrm>
        </p:spPr>
      </p:pic>
      <p:pic>
        <p:nvPicPr>
          <p:cNvPr id="3" name="Image 2">
            <a:extLst>
              <a:ext uri="{FF2B5EF4-FFF2-40B4-BE49-F238E27FC236}">
                <a16:creationId xmlns:a16="http://schemas.microsoft.com/office/drawing/2014/main" id="{7AE02813-0A3A-4DE6-9ABF-72C97009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428" y="1271753"/>
            <a:ext cx="4281905" cy="5705912"/>
          </a:xfrm>
          <a:prstGeom prst="rect">
            <a:avLst/>
          </a:prstGeom>
        </p:spPr>
      </p:pic>
      <p:pic>
        <p:nvPicPr>
          <p:cNvPr id="6" name="Image 5">
            <a:extLst>
              <a:ext uri="{FF2B5EF4-FFF2-40B4-BE49-F238E27FC236}">
                <a16:creationId xmlns:a16="http://schemas.microsoft.com/office/drawing/2014/main" id="{CF20CD37-E3F4-4219-A8C7-57F4304D4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34125" y="1722195"/>
            <a:ext cx="6843685" cy="5135729"/>
          </a:xfrm>
          <a:prstGeom prst="rect">
            <a:avLst/>
          </a:prstGeom>
        </p:spPr>
      </p:pic>
    </p:spTree>
    <p:extLst>
      <p:ext uri="{BB962C8B-B14F-4D97-AF65-F5344CB8AC3E}">
        <p14:creationId xmlns:p14="http://schemas.microsoft.com/office/powerpoint/2010/main" val="1117982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163438C-F272-4FFB-897D-7D43F81DA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135" y="0"/>
            <a:ext cx="7679730" cy="6858000"/>
          </a:xfrm>
          <a:prstGeom prst="rect">
            <a:avLst/>
          </a:prstGeom>
        </p:spPr>
      </p:pic>
    </p:spTree>
    <p:extLst>
      <p:ext uri="{BB962C8B-B14F-4D97-AF65-F5344CB8AC3E}">
        <p14:creationId xmlns:p14="http://schemas.microsoft.com/office/powerpoint/2010/main" val="1746946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7ECC176-1E19-4931-9DB3-BB47BCACC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16" y="4205165"/>
            <a:ext cx="2605167" cy="2652835"/>
          </a:xfrm>
          <a:prstGeom prst="rect">
            <a:avLst/>
          </a:prstGeom>
        </p:spPr>
      </p:pic>
    </p:spTree>
    <p:extLst>
      <p:ext uri="{BB962C8B-B14F-4D97-AF65-F5344CB8AC3E}">
        <p14:creationId xmlns:p14="http://schemas.microsoft.com/office/powerpoint/2010/main" val="1368127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3FD990D-6D8C-4E68-B98B-A58D57D28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2078">
            <a:off x="3048134" y="125174"/>
            <a:ext cx="6095733" cy="6095733"/>
          </a:xfrm>
          <a:prstGeom prst="rect">
            <a:avLst/>
          </a:prstGeom>
        </p:spPr>
      </p:pic>
      <p:sp>
        <p:nvSpPr>
          <p:cNvPr id="5" name="ZoneTexte 4">
            <a:extLst>
              <a:ext uri="{FF2B5EF4-FFF2-40B4-BE49-F238E27FC236}">
                <a16:creationId xmlns:a16="http://schemas.microsoft.com/office/drawing/2014/main" id="{1BC0CCB3-8A6C-4333-B564-B10B061BC3A2}"/>
              </a:ext>
            </a:extLst>
          </p:cNvPr>
          <p:cNvSpPr txBox="1"/>
          <p:nvPr/>
        </p:nvSpPr>
        <p:spPr>
          <a:xfrm>
            <a:off x="10084853" y="6488668"/>
            <a:ext cx="2214496" cy="369332"/>
          </a:xfrm>
          <a:prstGeom prst="rect">
            <a:avLst/>
          </a:prstGeom>
          <a:noFill/>
        </p:spPr>
        <p:txBody>
          <a:bodyPr wrap="square">
            <a:spAutoFit/>
          </a:bodyPr>
          <a:lstStyle/>
          <a:p>
            <a:r>
              <a:rPr lang="fr-FR" dirty="0"/>
              <a:t>Image : Flaticon.com</a:t>
            </a:r>
          </a:p>
        </p:txBody>
      </p:sp>
    </p:spTree>
    <p:extLst>
      <p:ext uri="{BB962C8B-B14F-4D97-AF65-F5344CB8AC3E}">
        <p14:creationId xmlns:p14="http://schemas.microsoft.com/office/powerpoint/2010/main" val="3334862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9903778-2C94-4537-8317-520D2BE73B3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5400000">
            <a:off x="2228802" y="-1466898"/>
            <a:ext cx="6896196" cy="9753600"/>
          </a:xfrm>
        </p:spPr>
      </p:pic>
    </p:spTree>
    <p:extLst>
      <p:ext uri="{BB962C8B-B14F-4D97-AF65-F5344CB8AC3E}">
        <p14:creationId xmlns:p14="http://schemas.microsoft.com/office/powerpoint/2010/main" val="2653882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B6ED644-2F7F-494F-80DE-317ED6DCF9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2" y="1"/>
            <a:ext cx="12198022" cy="6858000"/>
          </a:xfrm>
        </p:spPr>
      </p:pic>
      <p:pic>
        <p:nvPicPr>
          <p:cNvPr id="7" name="Image 6">
            <a:extLst>
              <a:ext uri="{FF2B5EF4-FFF2-40B4-BE49-F238E27FC236}">
                <a16:creationId xmlns:a16="http://schemas.microsoft.com/office/drawing/2014/main" id="{8B8C426E-316C-4E62-8634-F28E9FBF4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3" y="-1067907"/>
            <a:ext cx="8993814" cy="4496907"/>
          </a:xfrm>
          <a:prstGeom prst="rect">
            <a:avLst/>
          </a:prstGeom>
        </p:spPr>
      </p:pic>
      <p:pic>
        <p:nvPicPr>
          <p:cNvPr id="3" name="Image 2">
            <a:extLst>
              <a:ext uri="{FF2B5EF4-FFF2-40B4-BE49-F238E27FC236}">
                <a16:creationId xmlns:a16="http://schemas.microsoft.com/office/drawing/2014/main" id="{402F6E48-9108-4497-839A-FBE3E4BD9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4311829"/>
            <a:ext cx="2226233" cy="2546170"/>
          </a:xfrm>
          <a:prstGeom prst="rect">
            <a:avLst/>
          </a:prstGeom>
        </p:spPr>
      </p:pic>
    </p:spTree>
    <p:extLst>
      <p:ext uri="{BB962C8B-B14F-4D97-AF65-F5344CB8AC3E}">
        <p14:creationId xmlns:p14="http://schemas.microsoft.com/office/powerpoint/2010/main" val="3197142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837F7-6A6E-4FEC-B4EA-E11E334E9033}"/>
              </a:ext>
            </a:extLst>
          </p:cNvPr>
          <p:cNvSpPr>
            <a:spLocks noGrp="1"/>
          </p:cNvSpPr>
          <p:nvPr>
            <p:ph type="title"/>
          </p:nvPr>
        </p:nvSpPr>
        <p:spPr/>
        <p:txBody>
          <a:bodyPr>
            <a:normAutofit/>
          </a:bodyPr>
          <a:lstStyle/>
          <a:p>
            <a:pPr algn="ctr"/>
            <a:r>
              <a:rPr lang="fr-FR" sz="7200" b="1" dirty="0">
                <a:solidFill>
                  <a:srgbClr val="E13C1C"/>
                </a:solidFill>
              </a:rPr>
              <a:t>Bon congrès ! </a:t>
            </a:r>
          </a:p>
        </p:txBody>
      </p:sp>
      <p:sp>
        <p:nvSpPr>
          <p:cNvPr id="3" name="Espace réservé du contenu 2">
            <a:extLst>
              <a:ext uri="{FF2B5EF4-FFF2-40B4-BE49-F238E27FC236}">
                <a16:creationId xmlns:a16="http://schemas.microsoft.com/office/drawing/2014/main" id="{BF9534FF-2E2D-4DB7-AEC8-6A49FA040898}"/>
              </a:ext>
            </a:extLst>
          </p:cNvPr>
          <p:cNvSpPr>
            <a:spLocks noGrp="1"/>
          </p:cNvSpPr>
          <p:nvPr>
            <p:ph idx="1"/>
          </p:nvPr>
        </p:nvSpPr>
        <p:spPr>
          <a:xfrm>
            <a:off x="838200" y="2608261"/>
            <a:ext cx="10515600" cy="3568701"/>
          </a:xfrm>
        </p:spPr>
        <p:txBody>
          <a:bodyPr>
            <a:normAutofit/>
          </a:bodyPr>
          <a:lstStyle/>
          <a:p>
            <a:pPr marL="0" indent="0" algn="ctr">
              <a:buNone/>
            </a:pPr>
            <a:r>
              <a:rPr lang="fr-FR" sz="5400" dirty="0"/>
              <a:t>#ABF2021 </a:t>
            </a:r>
          </a:p>
        </p:txBody>
      </p:sp>
      <p:pic>
        <p:nvPicPr>
          <p:cNvPr id="5" name="Image 4">
            <a:extLst>
              <a:ext uri="{FF2B5EF4-FFF2-40B4-BE49-F238E27FC236}">
                <a16:creationId xmlns:a16="http://schemas.microsoft.com/office/drawing/2014/main" id="{EC000A4A-AF35-4272-A3C7-7F8F5CF7E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4483945"/>
            <a:ext cx="5207000" cy="2374055"/>
          </a:xfrm>
          <a:prstGeom prst="rect">
            <a:avLst/>
          </a:prstGeom>
        </p:spPr>
      </p:pic>
    </p:spTree>
    <p:extLst>
      <p:ext uri="{BB962C8B-B14F-4D97-AF65-F5344CB8AC3E}">
        <p14:creationId xmlns:p14="http://schemas.microsoft.com/office/powerpoint/2010/main" val="309396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7ECC176-1E19-4931-9DB3-BB47BCACC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16" y="4205165"/>
            <a:ext cx="2605167" cy="2652835"/>
          </a:xfrm>
          <a:prstGeom prst="rect">
            <a:avLst/>
          </a:prstGeom>
        </p:spPr>
      </p:pic>
      <p:pic>
        <p:nvPicPr>
          <p:cNvPr id="21" name="Image 20">
            <a:extLst>
              <a:ext uri="{FF2B5EF4-FFF2-40B4-BE49-F238E27FC236}">
                <a16:creationId xmlns:a16="http://schemas.microsoft.com/office/drawing/2014/main" id="{4DEF24BD-9EAB-4D5D-B53C-BB25F6CFD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778"/>
            <a:ext cx="12192000" cy="6096000"/>
          </a:xfrm>
          <a:prstGeom prst="rect">
            <a:avLst/>
          </a:prstGeom>
        </p:spPr>
      </p:pic>
    </p:spTree>
    <p:extLst>
      <p:ext uri="{BB962C8B-B14F-4D97-AF65-F5344CB8AC3E}">
        <p14:creationId xmlns:p14="http://schemas.microsoft.com/office/powerpoint/2010/main" val="149906605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17CDF2-327A-42EE-B3CD-3C2837634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7783943" cy="6858000"/>
          </a:xfrm>
          <a:prstGeom prst="rect">
            <a:avLst/>
          </a:prstGeom>
        </p:spPr>
      </p:pic>
      <p:pic>
        <p:nvPicPr>
          <p:cNvPr id="9" name="Image 8">
            <a:extLst>
              <a:ext uri="{FF2B5EF4-FFF2-40B4-BE49-F238E27FC236}">
                <a16:creationId xmlns:a16="http://schemas.microsoft.com/office/drawing/2014/main" id="{7A7DDFEA-F1F0-493B-9740-66A3DD922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993" y="1306585"/>
            <a:ext cx="4244828" cy="4244828"/>
          </a:xfrm>
          <a:prstGeom prst="rect">
            <a:avLst/>
          </a:prstGeom>
        </p:spPr>
      </p:pic>
    </p:spTree>
    <p:extLst>
      <p:ext uri="{BB962C8B-B14F-4D97-AF65-F5344CB8AC3E}">
        <p14:creationId xmlns:p14="http://schemas.microsoft.com/office/powerpoint/2010/main" val="588751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06669BE-0DFE-4881-B49E-F94E0FE81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844" y="62917"/>
            <a:ext cx="4756860" cy="6732165"/>
          </a:xfrm>
          <a:prstGeom prst="rect">
            <a:avLst/>
          </a:prstGeom>
          <a:ln>
            <a:solidFill>
              <a:schemeClr val="bg2">
                <a:lumMod val="90000"/>
              </a:schemeClr>
            </a:solidFill>
          </a:ln>
        </p:spPr>
      </p:pic>
      <p:pic>
        <p:nvPicPr>
          <p:cNvPr id="11" name="Image 10">
            <a:extLst>
              <a:ext uri="{FF2B5EF4-FFF2-40B4-BE49-F238E27FC236}">
                <a16:creationId xmlns:a16="http://schemas.microsoft.com/office/drawing/2014/main" id="{71B2785C-6DD8-4C3C-B895-BA666757A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93" y="62917"/>
            <a:ext cx="4760465" cy="6732165"/>
          </a:xfrm>
          <a:prstGeom prst="rect">
            <a:avLst/>
          </a:prstGeom>
          <a:ln>
            <a:solidFill>
              <a:schemeClr val="bg2">
                <a:lumMod val="90000"/>
              </a:schemeClr>
            </a:solidFill>
          </a:ln>
        </p:spPr>
      </p:pic>
    </p:spTree>
    <p:extLst>
      <p:ext uri="{BB962C8B-B14F-4D97-AF65-F5344CB8AC3E}">
        <p14:creationId xmlns:p14="http://schemas.microsoft.com/office/powerpoint/2010/main" val="323439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CC0C6F5-92FC-41AF-962C-11096011C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33" y="442"/>
            <a:ext cx="9144000" cy="6858000"/>
          </a:xfrm>
          <a:prstGeom prst="rect">
            <a:avLst/>
          </a:prstGeom>
        </p:spPr>
      </p:pic>
      <p:pic>
        <p:nvPicPr>
          <p:cNvPr id="3" name="Image 2">
            <a:extLst>
              <a:ext uri="{FF2B5EF4-FFF2-40B4-BE49-F238E27FC236}">
                <a16:creationId xmlns:a16="http://schemas.microsoft.com/office/drawing/2014/main" id="{7E159A08-259D-4677-A152-817AB2672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06891" cy="6866988"/>
          </a:xfrm>
          <a:prstGeom prst="rect">
            <a:avLst/>
          </a:prstGeom>
        </p:spPr>
      </p:pic>
      <p:sp>
        <p:nvSpPr>
          <p:cNvPr id="11" name="Rectangle 10">
            <a:extLst>
              <a:ext uri="{FF2B5EF4-FFF2-40B4-BE49-F238E27FC236}">
                <a16:creationId xmlns:a16="http://schemas.microsoft.com/office/drawing/2014/main" id="{29AFB9B2-81BB-45EF-B701-B916AA53297E}"/>
              </a:ext>
            </a:extLst>
          </p:cNvPr>
          <p:cNvSpPr/>
          <p:nvPr/>
        </p:nvSpPr>
        <p:spPr>
          <a:xfrm>
            <a:off x="4806891" y="0"/>
            <a:ext cx="45719" cy="6964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59471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5786A18A-4A13-4D5C-9782-BFBC5867D48C}"/>
              </a:ext>
            </a:extLst>
          </p:cNvPr>
          <p:cNvSpPr>
            <a:spLocks noGrp="1"/>
          </p:cNvSpPr>
          <p:nvPr>
            <p:ph type="title"/>
          </p:nvPr>
        </p:nvSpPr>
        <p:spPr>
          <a:xfrm>
            <a:off x="0" y="365125"/>
            <a:ext cx="12192000" cy="720000"/>
          </a:xfrm>
          <a:solidFill>
            <a:srgbClr val="E13C1C"/>
          </a:solidFill>
        </p:spPr>
        <p:txBody>
          <a:bodyPr/>
          <a:lstStyle/>
          <a:p>
            <a:pPr algn="ctr"/>
            <a:r>
              <a:rPr lang="fr-FR" dirty="0">
                <a:solidFill>
                  <a:schemeClr val="bg1"/>
                </a:solidFill>
              </a:rPr>
              <a:t>2019, rencontre avec le Ministre de la Culture</a:t>
            </a:r>
          </a:p>
        </p:txBody>
      </p:sp>
      <p:pic>
        <p:nvPicPr>
          <p:cNvPr id="20" name="Espace réservé du contenu 19">
            <a:extLst>
              <a:ext uri="{FF2B5EF4-FFF2-40B4-BE49-F238E27FC236}">
                <a16:creationId xmlns:a16="http://schemas.microsoft.com/office/drawing/2014/main" id="{B5B817A2-9D7F-4BA9-A785-912BFF1A6EAE}"/>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807666" y="1808036"/>
            <a:ext cx="2495281" cy="2422800"/>
          </a:xfrm>
          <a:ln>
            <a:solidFill>
              <a:schemeClr val="bg2">
                <a:lumMod val="90000"/>
              </a:schemeClr>
            </a:solidFill>
          </a:ln>
        </p:spPr>
      </p:pic>
      <p:pic>
        <p:nvPicPr>
          <p:cNvPr id="16" name="Image 15">
            <a:extLst>
              <a:ext uri="{FF2B5EF4-FFF2-40B4-BE49-F238E27FC236}">
                <a16:creationId xmlns:a16="http://schemas.microsoft.com/office/drawing/2014/main" id="{DCA2233E-88DE-4C11-A348-36AD5C2EC829}"/>
              </a:ext>
            </a:extLst>
          </p:cNvPr>
          <p:cNvPicPr>
            <a:picLocks noChangeAspect="1"/>
          </p:cNvPicPr>
          <p:nvPr/>
        </p:nvPicPr>
        <p:blipFill>
          <a:blip r:embed="rId3"/>
          <a:stretch>
            <a:fillRect/>
          </a:stretch>
        </p:blipFill>
        <p:spPr>
          <a:xfrm>
            <a:off x="704850" y="1528763"/>
            <a:ext cx="4805117" cy="5167312"/>
          </a:xfrm>
          <a:prstGeom prst="rect">
            <a:avLst/>
          </a:prstGeom>
        </p:spPr>
      </p:pic>
      <p:pic>
        <p:nvPicPr>
          <p:cNvPr id="22" name="Image 21">
            <a:extLst>
              <a:ext uri="{FF2B5EF4-FFF2-40B4-BE49-F238E27FC236}">
                <a16:creationId xmlns:a16="http://schemas.microsoft.com/office/drawing/2014/main" id="{135C54E4-503B-4E87-9746-8968F6A87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749" y="4346984"/>
            <a:ext cx="2496016" cy="2422800"/>
          </a:xfrm>
          <a:prstGeom prst="rect">
            <a:avLst/>
          </a:prstGeom>
          <a:ln>
            <a:solidFill>
              <a:schemeClr val="bg2">
                <a:lumMod val="90000"/>
              </a:schemeClr>
            </a:solidFill>
          </a:ln>
        </p:spPr>
      </p:pic>
      <p:pic>
        <p:nvPicPr>
          <p:cNvPr id="24" name="Image 23">
            <a:extLst>
              <a:ext uri="{FF2B5EF4-FFF2-40B4-BE49-F238E27FC236}">
                <a16:creationId xmlns:a16="http://schemas.microsoft.com/office/drawing/2014/main" id="{8A2D0C10-C7AF-4EAB-B0D2-5FC4CADF7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666" y="4346984"/>
            <a:ext cx="2422800" cy="2422800"/>
          </a:xfrm>
          <a:prstGeom prst="rect">
            <a:avLst/>
          </a:prstGeom>
          <a:ln>
            <a:solidFill>
              <a:schemeClr val="bg2">
                <a:lumMod val="90000"/>
              </a:schemeClr>
            </a:solidFill>
          </a:ln>
        </p:spPr>
      </p:pic>
      <p:pic>
        <p:nvPicPr>
          <p:cNvPr id="3" name="Image 2">
            <a:extLst>
              <a:ext uri="{FF2B5EF4-FFF2-40B4-BE49-F238E27FC236}">
                <a16:creationId xmlns:a16="http://schemas.microsoft.com/office/drawing/2014/main" id="{314BBC45-15E6-4FC8-8C39-8ABB84EC3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6528" y="1807435"/>
            <a:ext cx="2427237" cy="2424001"/>
          </a:xfrm>
          <a:prstGeom prst="rect">
            <a:avLst/>
          </a:prstGeom>
          <a:ln>
            <a:solidFill>
              <a:schemeClr val="bg2">
                <a:lumMod val="90000"/>
              </a:schemeClr>
            </a:solidFill>
          </a:ln>
        </p:spPr>
      </p:pic>
    </p:spTree>
    <p:extLst>
      <p:ext uri="{BB962C8B-B14F-4D97-AF65-F5344CB8AC3E}">
        <p14:creationId xmlns:p14="http://schemas.microsoft.com/office/powerpoint/2010/main" val="244706638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603</Words>
  <Application>Microsoft Office PowerPoint</Application>
  <PresentationFormat>Grand écran</PresentationFormat>
  <Paragraphs>80</Paragraphs>
  <Slides>43</Slides>
  <Notes>17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43</vt:i4>
      </vt:variant>
    </vt:vector>
  </HeadingPairs>
  <TitlesOfParts>
    <vt:vector size="47" baseType="lpstr">
      <vt:lpstr>Arial</vt:lpstr>
      <vt:lpstr>Calibri</vt:lpstr>
      <vt:lpstr>Calibri Light</vt:lpstr>
      <vt:lpstr>Thème Office</vt:lpstr>
      <vt:lpstr>Présentation PowerPoint</vt:lpstr>
      <vt:lpstr>Présentation PowerPoint</vt:lpstr>
      <vt:lpstr>Les acteurs de la « chaîne du livre » au Sénat</vt:lpstr>
      <vt:lpstr>Présentation PowerPoint</vt:lpstr>
      <vt:lpstr>Présentation PowerPoint</vt:lpstr>
      <vt:lpstr>Présentation PowerPoint</vt:lpstr>
      <vt:lpstr>Présentation PowerPoint</vt:lpstr>
      <vt:lpstr>Présentation PowerPoint</vt:lpstr>
      <vt:lpstr>2019, rencontre avec le Ministre de la Culture</vt:lpstr>
      <vt:lpstr>2020 : changement de ministre</vt:lpstr>
      <vt:lpstr>À l’origine de la création : un·e auteur·e</vt:lpstr>
      <vt:lpstr>3h en 2019, 7h + bénévolat en 2021 !</vt:lpstr>
      <vt:lpstr>Bienvenue dans la 4e dimension</vt:lpstr>
      <vt:lpstr>Présentation PowerPoint</vt:lpstr>
      <vt:lpstr>Présentation PowerPoint</vt:lpstr>
      <vt:lpstr>Culture essentielle</vt:lpstr>
      <vt:lpstr>De l’inclusion numérique</vt:lpstr>
      <vt:lpstr>Prospective de 2019…</vt:lpstr>
      <vt:lpstr>Prospective de 2019…</vt:lpstr>
      <vt:lpstr>Prospective de 2019…</vt:lpstr>
      <vt:lpstr>Prospective pour 2021 et après ?</vt:lpstr>
      <vt:lpstr>Présentation PowerPoint</vt:lpstr>
      <vt:lpstr>1er confinement</vt:lpstr>
      <vt:lpstr>De retour dans la 4e dimension</vt:lpstr>
      <vt:lpstr>Présentation PowerPoint</vt:lpstr>
      <vt:lpstr>Présentation PowerPoint</vt:lpstr>
      <vt:lpstr>Premier déconfinement</vt:lpstr>
      <vt:lpstr>Présentation PowerPoint</vt:lpstr>
      <vt:lpstr>La valse des infographies</vt:lpstr>
      <vt:lpstr>Au gré des déconfi-reconfi-redéconfinements</vt:lpstr>
      <vt:lpstr>Ouverte ? Pas ouverte ?</vt:lpstr>
      <vt:lpstr>La quarantaine</vt:lpstr>
      <vt:lpstr>Le meilleur du pire</vt:lpstr>
      <vt:lpstr>Présentation PowerPoint</vt:lpstr>
      <vt:lpstr>Présentation PowerPoint</vt:lpstr>
      <vt:lpstr>Présentation PowerPoint</vt:lpstr>
      <vt:lpstr>      Le Dunkerque manqué</vt:lpstr>
      <vt:lpstr>Dress code de présidente</vt:lpstr>
      <vt:lpstr>Présentation PowerPoint</vt:lpstr>
      <vt:lpstr>Présentation PowerPoint</vt:lpstr>
      <vt:lpstr>Présentation PowerPoint</vt:lpstr>
      <vt:lpstr>Présentation PowerPoint</vt:lpstr>
      <vt:lpstr>Bon congrès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yyuujjjuiikjuiuuui iiiiuuyy67uy67uyy7uyytrttyjjhhyyjhhfttyi</dc:creator>
  <cp:lastModifiedBy>yyuujjjuiikjuiuuui iiiiuuyy67uy67uyy7uyytrttyjjhhyyjhhfttyi</cp:lastModifiedBy>
  <cp:revision>118</cp:revision>
  <dcterms:created xsi:type="dcterms:W3CDTF">2021-06-12T13:05:57Z</dcterms:created>
  <dcterms:modified xsi:type="dcterms:W3CDTF">2021-06-25T06:37:57Z</dcterms:modified>
</cp:coreProperties>
</file>