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6" r:id="rId22"/>
    <p:sldId id="290" r:id="rId23"/>
    <p:sldId id="287" r:id="rId24"/>
    <p:sldId id="291" r:id="rId25"/>
    <p:sldId id="289" r:id="rId26"/>
    <p:sldId id="276" r:id="rId27"/>
    <p:sldId id="277" r:id="rId28"/>
    <p:sldId id="278" r:id="rId29"/>
    <p:sldId id="279" r:id="rId30"/>
    <p:sldId id="280" r:id="rId31"/>
    <p:sldId id="281" r:id="rId32"/>
    <p:sldId id="282" r:id="rId33"/>
    <p:sldId id="283" r:id="rId34"/>
    <p:sldId id="284" r:id="rId35"/>
    <p:sldId id="285"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4660"/>
  </p:normalViewPr>
  <p:slideViewPr>
    <p:cSldViewPr snapToGrid="0">
      <p:cViewPr varScale="1">
        <p:scale>
          <a:sx n="72" d="100"/>
          <a:sy n="72" d="100"/>
        </p:scale>
        <p:origin x="1260" y="124"/>
      </p:cViewPr>
      <p:guideLst>
        <p:guide orient="horz" pos="1620"/>
        <p:guide pos="2880"/>
      </p:guideLst>
    </p:cSldViewPr>
  </p:slideViewPr>
  <p:notesTextViewPr>
    <p:cViewPr>
      <p:scale>
        <a:sx n="1" d="1"/>
        <a:sy n="1" d="1"/>
      </p:scale>
      <p:origin x="0" y="-16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99d291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f99d291f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f99d291f9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f99d291f9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f99d291f9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f99d291f9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99d291f9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99d291f9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f99d291f9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f99d291f9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28f476dc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28f476dc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f99d291f9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f99d291f9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t>Ce qui fait la force des </a:t>
            </a:r>
            <a:r>
              <a:rPr lang="fr-FR" sz="1100" dirty="0" err="1"/>
              <a:t>ODDs</a:t>
            </a:r>
            <a:r>
              <a:rPr lang="fr-FR" sz="1100" dirty="0"/>
              <a:t> c’est qu’ils ont été pensés de manière globale, ils concernent toutes les agences de l’ONU et sont conçus pour créer un agenda incluant un maximum de problématiques. Cela permet pour chaque déclaration de penser dans sa conception même à tous les aspects de développement durable qu’elle peut porter dans tous les domaines. Cela permet d’avoir une sorte de référentiel qui permet de ne pas oublier des aspects importants que pourrait porter un projet et de penser les choses dans leur globalité.</a:t>
            </a:r>
          </a:p>
          <a:p>
            <a:pPr marL="0" lvl="0" indent="0" algn="l" rtl="0">
              <a:spcBef>
                <a:spcPts val="0"/>
              </a:spcBef>
              <a:spcAft>
                <a:spcPts val="0"/>
              </a:spcAft>
              <a:buNone/>
            </a:pPr>
            <a:endParaRPr lang="fr-FR" sz="1100" dirty="0"/>
          </a:p>
          <a:p>
            <a:pPr marL="0" lvl="0" indent="0" algn="l" rtl="0">
              <a:spcBef>
                <a:spcPts val="0"/>
              </a:spcBef>
              <a:spcAft>
                <a:spcPts val="0"/>
              </a:spcAft>
              <a:buNone/>
            </a:pPr>
            <a:r>
              <a:rPr lang="fr-FR" sz="1100" dirty="0"/>
              <a:t>Pour comprendre comment il s'applique aux bibliothèques, il faut montrer que son champ d'action va justement au-delà des bibliothèques, en montrant des exemples dans le milieu de l'agriculture par exemple. L’ODD 2, selon le site de l’ONU, permet de repenser "la façon dont nous cultivons, partageons et consommons notre alimentation." et invite à réfléchir sur "Un changement profond du système mondial d’alimentation et d’agriculture est nécessaire si nous voulons nourrir les 925 000 000 personnes qui aujourd’hui ont faim et les 2 milliards de personnes supplémentaires attendues d’ici à 2050."</a:t>
            </a:r>
            <a:br>
              <a:rPr lang="fr-FR" sz="1100" dirty="0"/>
            </a:br>
            <a:br>
              <a:rPr lang="fr-FR" sz="1100" dirty="0"/>
            </a:br>
            <a:r>
              <a:rPr lang="fr-FR" sz="1100" dirty="0"/>
              <a:t>Pour l’IFLA, les bibliothèques répondent à cet ODD en fournissant par exemple des données agricoles sur la façon de rendre les cultures plus productives et durables, ou en donnant un accès pour les agriculteurs aux ressources en ligne, comme le prix du marché local, des bulletins météorologiques et de nouveaux équipements.</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28672f6cb9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28672f6cb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f99d291f9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f99d291f9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f99d291f9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f99d291f9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r-FR" sz="1100" dirty="0">
                <a:solidFill>
                  <a:schemeClr val="dk1"/>
                </a:solidFill>
              </a:rPr>
              <a:t>Suite à une collecte menée en France, on peut trouver sur le site initié par l’ABF, l’ENSSIB, la BPI et le CFIBD et concernant la réalisation de cet ODD par les bibliothèques, plusieurs exemples d'actions menées pour réaliser cet ODD 2. </a:t>
            </a:r>
          </a:p>
          <a:p>
            <a:pPr marL="0" lvl="0" indent="0" algn="l" rtl="0">
              <a:lnSpc>
                <a:spcPct val="115000"/>
              </a:lnSpc>
              <a:spcBef>
                <a:spcPts val="1200"/>
              </a:spcBef>
              <a:spcAft>
                <a:spcPts val="0"/>
              </a:spcAft>
              <a:buNone/>
            </a:pPr>
            <a:r>
              <a:rPr lang="fr-FR" sz="1100" dirty="0">
                <a:solidFill>
                  <a:schemeClr val="dk1"/>
                </a:solidFill>
              </a:rPr>
              <a:t>Parmi celles-ci :</a:t>
            </a:r>
          </a:p>
          <a:p>
            <a:pPr marL="457200" lvl="0" indent="-298450" algn="l" rtl="0">
              <a:lnSpc>
                <a:spcPct val="115000"/>
              </a:lnSpc>
              <a:spcBef>
                <a:spcPts val="1200"/>
              </a:spcBef>
              <a:spcAft>
                <a:spcPts val="0"/>
              </a:spcAft>
              <a:buClr>
                <a:schemeClr val="dk1"/>
              </a:buClr>
              <a:buSzPts val="1100"/>
              <a:buChar char="-"/>
            </a:pPr>
            <a:r>
              <a:rPr lang="fr-FR" sz="1100" dirty="0">
                <a:solidFill>
                  <a:schemeClr val="dk1"/>
                </a:solidFill>
              </a:rPr>
              <a:t>La BM de Languidic qui a créé un fonds documentaire et recruté du personnel pour aider les agriculteurs qui ont souvent du mal à faire leurs dossiers de subvention. </a:t>
            </a:r>
          </a:p>
          <a:p>
            <a:pPr marL="457200" lvl="0" indent="-298450" algn="l" rtl="0">
              <a:lnSpc>
                <a:spcPct val="115000"/>
              </a:lnSpc>
              <a:spcBef>
                <a:spcPts val="0"/>
              </a:spcBef>
              <a:spcAft>
                <a:spcPts val="0"/>
              </a:spcAft>
              <a:buClr>
                <a:schemeClr val="dk1"/>
              </a:buClr>
              <a:buSzPts val="1100"/>
              <a:buChar char="-"/>
            </a:pPr>
            <a:r>
              <a:rPr lang="fr-FR" sz="1100" dirty="0">
                <a:solidFill>
                  <a:schemeClr val="dk1"/>
                </a:solidFill>
              </a:rPr>
              <a:t>La bibliothèque municipale de Sceaux qui fait la promotion de l'agriculture durable par la présentation d'une grainothèque</a:t>
            </a:r>
          </a:p>
          <a:p>
            <a:pPr marL="457200" lvl="0" indent="-298450" algn="l" rtl="0">
              <a:lnSpc>
                <a:spcPct val="115000"/>
              </a:lnSpc>
              <a:spcBef>
                <a:spcPts val="0"/>
              </a:spcBef>
              <a:spcAft>
                <a:spcPts val="0"/>
              </a:spcAft>
              <a:buClr>
                <a:schemeClr val="dk1"/>
              </a:buClr>
              <a:buSzPts val="1100"/>
              <a:buChar char="-"/>
            </a:pPr>
            <a:r>
              <a:rPr lang="fr-FR" sz="1100" dirty="0">
                <a:solidFill>
                  <a:schemeClr val="dk1"/>
                </a:solidFill>
              </a:rPr>
              <a:t>Au sein de l'APDEN; les professeurs documentalistes exerçant dans les CDI des lycées agricoles en France forment les élèves, futurs professionnels, à l'utilisation de l'information dans le domaine agricole. De plus, dans tous les établissements scolaires, il existe des actions au sein des CDI pour l'éducation à la santé, notamment promouvoir une meilleure alimentation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7f05549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27f05549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ct val="39285"/>
              <a:buFont typeface="Arial"/>
              <a:buNone/>
            </a:pPr>
            <a:r>
              <a:rPr lang="fr-FR" dirty="0">
                <a:solidFill>
                  <a:schemeClr val="dk1"/>
                </a:solidFill>
              </a:rPr>
              <a:t>L'Agenda 2030 de l'ONU est un plan d'action mondial pour le développement durable adopté par les États membres des Nations unies en septembre 2015. Il s'agit d'un ensemble de 17 objectifs de développement durable (ODD) qui couvrent un large éventail de défis mondiaux, tels que la pauvreté, la faim, la santé, l'éducation, l'égalité des sexes, l'eau et l'assainissement, les énergies propres, le travail décent, l'industrie et l'innovation, les villes durables, la consommation et la production durables, le changement climatique, les écosystèmes terrestres et marins, la paix, la justice et les institutions efficaces.</a:t>
            </a:r>
          </a:p>
          <a:p>
            <a:pPr marL="0" lvl="0" indent="0" algn="l" rtl="0">
              <a:lnSpc>
                <a:spcPct val="115000"/>
              </a:lnSpc>
              <a:spcBef>
                <a:spcPts val="1200"/>
              </a:spcBef>
              <a:spcAft>
                <a:spcPts val="0"/>
              </a:spcAft>
              <a:buClr>
                <a:schemeClr val="dk1"/>
              </a:buClr>
              <a:buSzPct val="39285"/>
              <a:buFont typeface="Arial"/>
              <a:buNone/>
            </a:pPr>
            <a:r>
              <a:rPr lang="fr-FR" dirty="0">
                <a:solidFill>
                  <a:schemeClr val="dk1"/>
                </a:solidFill>
              </a:rPr>
              <a:t>Ses objectifs sont variés et vont de l’éradication de la pauvreté à la protection de la planète ou encore l’assurance d’une prospérité pour tous, en établissant un cadre universel de développement durable qui inclut les dimensions économiques, sociales et environnementales. Il encourage les pays à travailler ensemble pour atteindre ces objectifs, en mobilisant tous les acteurs, y compris les gouvernements, le secteur privé, la société civile et les citoyens.</a:t>
            </a:r>
          </a:p>
          <a:p>
            <a:pPr marL="0" lvl="0" indent="0" algn="l" rtl="0">
              <a:lnSpc>
                <a:spcPct val="115000"/>
              </a:lnSpc>
              <a:spcBef>
                <a:spcPts val="1200"/>
              </a:spcBef>
              <a:spcAft>
                <a:spcPts val="0"/>
              </a:spcAft>
              <a:buClr>
                <a:schemeClr val="dk1"/>
              </a:buClr>
              <a:buSzPct val="39285"/>
              <a:buFont typeface="Arial"/>
              <a:buNone/>
            </a:pPr>
            <a:r>
              <a:rPr lang="fr-FR" dirty="0">
                <a:solidFill>
                  <a:schemeClr val="dk1"/>
                </a:solidFill>
              </a:rPr>
              <a:t>L'Agenda 2030 est fondé sur des principes fondamentaux tels que la dignité humaine, la prospérité, la paix, la planète, etc. et il est accompagné d'un ensemble de cibles et d'indicateurs pour mesurer les progrès réalisés dans la mise en œuvre des ODD.</a:t>
            </a:r>
          </a:p>
          <a:p>
            <a:pPr marL="0" lvl="0" indent="0" algn="l" rtl="0">
              <a:lnSpc>
                <a:spcPct val="115000"/>
              </a:lnSpc>
              <a:spcBef>
                <a:spcPts val="1200"/>
              </a:spcBef>
              <a:spcAft>
                <a:spcPts val="0"/>
              </a:spcAft>
              <a:buClr>
                <a:schemeClr val="dk1"/>
              </a:buClr>
              <a:buSzPct val="39285"/>
              <a:buFont typeface="Arial"/>
              <a:buNone/>
            </a:pPr>
            <a:r>
              <a:rPr lang="fr-FR" dirty="0">
                <a:solidFill>
                  <a:schemeClr val="dk1"/>
                </a:solidFill>
              </a:rPr>
              <a:t>Enfin, il est considéré comme un tournant dans l'histoire de la coopération internationale pour le développement durable, car il reconnaît que le développement économique et social doit être intégré à la protection de l'environnement et à la lutte contre le changement climatique. Il est également important car il vise à inclure tous les pays, tant les pays développés que les pays en développement, dans l'effort commun pour atteindre les ODD.</a:t>
            </a:r>
          </a:p>
          <a:p>
            <a:pPr marL="0" lvl="0" indent="0" algn="l" rtl="0">
              <a:lnSpc>
                <a:spcPct val="115000"/>
              </a:lnSpc>
              <a:spcBef>
                <a:spcPts val="1200"/>
              </a:spcBef>
              <a:spcAft>
                <a:spcPts val="0"/>
              </a:spcAft>
              <a:buClr>
                <a:schemeClr val="dk1"/>
              </a:buClr>
              <a:buSzPct val="39285"/>
              <a:buFont typeface="Arial"/>
              <a:buNone/>
            </a:pPr>
            <a:r>
              <a:rPr lang="fr-FR" dirty="0">
                <a:solidFill>
                  <a:schemeClr val="dk1"/>
                </a:solidFill>
              </a:rPr>
              <a:t>Ces notions peuvent paraître évidentes et ont été critiquées en ce sens, mais le parti qui va être pris est de se focaliser sur ce qu’ils permettent de faire, à travers des exemples montrant ce qui a marché et comment on pourrait en tirer le plus de bénéfices. Les ODD sont aussi très ambitieux par leur volonté de toucher à beaucoup de domaines interdépendants de manière transversale.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28676c00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28676c00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99d291f9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99d291f9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f99d291f9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f99d291f9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f99d291f9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f99d291f9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Pour remplir les objectifs de l'agenda 2030, l'IFLA a créé une formation pour le plaidoyer concernant 2 personnes par pays (Patrick </a:t>
            </a:r>
            <a:r>
              <a:rPr lang="fr-FR" dirty="0" err="1"/>
              <a:t>Megel</a:t>
            </a:r>
            <a:r>
              <a:rPr lang="fr-FR" dirty="0"/>
              <a:t> et </a:t>
            </a:r>
            <a:r>
              <a:rPr lang="fr-FR" dirty="0" err="1"/>
              <a:t>Raphaelle</a:t>
            </a:r>
            <a:r>
              <a:rPr lang="fr-FR" dirty="0"/>
              <a:t> Bats). Au niveau français, l'ABF, l'ENSSIB, la BPI et le CFIBD on travaillé ensemble pour mener ces campagnes, elles ont été rejoints par le réseau francophone de l'AIFBD.</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99d291f90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f99d291f9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8676c001e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8676c001e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28676c001e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28676c001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28676c001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28676c001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28676c001e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28676c001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28676c001e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28676c001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7f055492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7f055492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28f476dc9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28f476dc9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27f055492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27f055492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7f055492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7f055492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27f055492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27f055492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27f055492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27f055492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27f055492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27f055492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27f055492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27f055492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8" Type="http://schemas.openxmlformats.org/officeDocument/2006/relationships/hyperlink" Target="https://www.assemblee-nationale.fr/12/rap-info/i2248.asp" TargetMode="External"/><Relationship Id="rId3" Type="http://schemas.openxmlformats.org/officeDocument/2006/relationships/hyperlink" Target="https://www.enssib.fr/bibliotheque-numerique/documents/62322-les-relations-iflaunesco-et-le-developpement-de-la-cooperation-bibliotheconomique-internationale.pdf" TargetMode="External"/><Relationship Id="rId7" Type="http://schemas.openxmlformats.org/officeDocument/2006/relationships/hyperlink" Target="https://www.cairn.info/revue-techniques-financieres-et-developpement-2015-4-page-37.htm"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unesdoc.unesco.org/ark:/48223/pf0000245016_fre" TargetMode="External"/><Relationship Id="rId11" Type="http://schemas.openxmlformats.org/officeDocument/2006/relationships/hyperlink" Target="https://www.radiofrance.fr/franceculture/grand-smog-quand-la-pollution-de-l-air-a-tue-12-000-londoniens-1340681" TargetMode="External"/><Relationship Id="rId5" Type="http://schemas.openxmlformats.org/officeDocument/2006/relationships/hyperlink" Target="https://www.cairn.info/revue-mondes1-2013-1-page-171.htm" TargetMode="External"/><Relationship Id="rId10" Type="http://schemas.openxmlformats.org/officeDocument/2006/relationships/hyperlink" Target="https://www.un.org/fr/about-us/un-system" TargetMode="External"/><Relationship Id="rId4" Type="http://schemas.openxmlformats.org/officeDocument/2006/relationships/hyperlink" Target="https://fr.slideshare.net/knitandb/construire-un-plaidoyer-pour-les-bibliothques" TargetMode="External"/><Relationship Id="rId9" Type="http://schemas.openxmlformats.org/officeDocument/2006/relationships/hyperlink" Target="https://www.enssib.fr/bibliotheque-numerique/documents/68002-87-advocacy.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339400"/>
            <a:ext cx="8520600" cy="1883400"/>
          </a:xfrm>
          <a:prstGeom prst="rect">
            <a:avLst/>
          </a:prstGeom>
          <a:solidFill>
            <a:srgbClr val="CFE2F3"/>
          </a:solidFill>
        </p:spPr>
        <p:txBody>
          <a:bodyPr spcFirstLastPara="1" wrap="square" lIns="91425" tIns="91425" rIns="91425" bIns="91425" anchor="b" anchorCtr="0">
            <a:normAutofit/>
          </a:bodyPr>
          <a:lstStyle/>
          <a:p>
            <a:pPr marL="0" lvl="0" indent="0" algn="ctr" rtl="0">
              <a:spcBef>
                <a:spcPts val="0"/>
              </a:spcBef>
              <a:spcAft>
                <a:spcPts val="0"/>
              </a:spcAft>
              <a:buNone/>
            </a:pPr>
            <a:r>
              <a:rPr lang="de-DE" sz="3200" dirty="0"/>
              <a:t>LES BIBLIOTHEQUES AU DEFI DES VALEURS DE L‘UNESCO</a:t>
            </a:r>
            <a:br>
              <a:rPr lang="de-DE" sz="3200" dirty="0"/>
            </a:br>
            <a:r>
              <a:rPr lang="de-DE" sz="3200" dirty="0"/>
              <a:t>ABF ALSACE – 03.04.23 – Mathilde Servet</a:t>
            </a:r>
            <a:endParaRPr sz="3200" dirty="0"/>
          </a:p>
        </p:txBody>
      </p:sp>
      <p:pic>
        <p:nvPicPr>
          <p:cNvPr id="55" name="Google Shape;55;p13"/>
          <p:cNvPicPr preferRelativeResize="0"/>
          <p:nvPr/>
        </p:nvPicPr>
        <p:blipFill rotWithShape="1">
          <a:blip r:embed="rId3">
            <a:alphaModFix/>
          </a:blip>
          <a:srcRect l="-731" r="501"/>
          <a:stretch/>
        </p:blipFill>
        <p:spPr>
          <a:xfrm>
            <a:off x="1292300" y="2372950"/>
            <a:ext cx="5817749" cy="2550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2"/>
          <p:cNvPicPr preferRelativeResize="0"/>
          <p:nvPr/>
        </p:nvPicPr>
        <p:blipFill rotWithShape="1">
          <a:blip r:embed="rId3">
            <a:alphaModFix/>
          </a:blip>
          <a:srcRect t="15618"/>
          <a:stretch/>
        </p:blipFill>
        <p:spPr>
          <a:xfrm>
            <a:off x="2285475" y="1690275"/>
            <a:ext cx="5115449" cy="3348400"/>
          </a:xfrm>
          <a:prstGeom prst="rect">
            <a:avLst/>
          </a:prstGeom>
          <a:noFill/>
          <a:ln>
            <a:noFill/>
          </a:ln>
        </p:spPr>
      </p:pic>
      <p:sp>
        <p:nvSpPr>
          <p:cNvPr id="132" name="Google Shape;132;p22"/>
          <p:cNvSpPr txBox="1">
            <a:spLocks noGrp="1"/>
          </p:cNvSpPr>
          <p:nvPr>
            <p:ph type="body" idx="1"/>
          </p:nvPr>
        </p:nvSpPr>
        <p:spPr>
          <a:xfrm>
            <a:off x="225975" y="228550"/>
            <a:ext cx="8520600" cy="191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fr" dirty="0">
                <a:solidFill>
                  <a:schemeClr val="dk1"/>
                </a:solidFill>
              </a:rPr>
              <a:t>Nécessité d’avoir un plan d’Action plus global</a:t>
            </a:r>
            <a:endParaRPr dirty="0">
              <a:solidFill>
                <a:schemeClr val="dk1"/>
              </a:solidFill>
            </a:endParaRPr>
          </a:p>
          <a:p>
            <a:pPr marL="0" lvl="0" indent="0" algn="l" rtl="0">
              <a:spcBef>
                <a:spcPts val="1200"/>
              </a:spcBef>
              <a:spcAft>
                <a:spcPts val="0"/>
              </a:spcAft>
              <a:buClr>
                <a:schemeClr val="dk1"/>
              </a:buClr>
              <a:buSzPts val="1100"/>
              <a:buFont typeface="Arial"/>
              <a:buNone/>
            </a:pPr>
            <a:r>
              <a:rPr lang="fr" dirty="0">
                <a:solidFill>
                  <a:schemeClr val="dk1"/>
                </a:solidFill>
              </a:rPr>
              <a:t>Les ODDs permettent plus de transversalité</a:t>
            </a:r>
            <a:endParaRPr dirty="0">
              <a:solidFill>
                <a:schemeClr val="dk1"/>
              </a:solidFill>
            </a:endParaRPr>
          </a:p>
          <a:p>
            <a:pPr marL="0" lvl="0" indent="0" algn="l" rtl="0">
              <a:spcBef>
                <a:spcPts val="1200"/>
              </a:spcBef>
              <a:spcAft>
                <a:spcPts val="1200"/>
              </a:spcAft>
              <a:buClr>
                <a:schemeClr val="dk1"/>
              </a:buClr>
              <a:buSzPts val="1100"/>
              <a:buFont typeface="Arial"/>
              <a:buNone/>
            </a:pPr>
            <a:r>
              <a:rPr lang="fr" dirty="0">
                <a:solidFill>
                  <a:schemeClr val="dk1"/>
                </a:solidFill>
              </a:rPr>
              <a:t>La transversalité permet l’innovation et c’est un atout pour le plaidoyer des bibliothèques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body" idx="1"/>
          </p:nvPr>
        </p:nvSpPr>
        <p:spPr>
          <a:xfrm>
            <a:off x="311700" y="749400"/>
            <a:ext cx="8520600" cy="1971900"/>
          </a:xfrm>
          <a:prstGeom prst="rect">
            <a:avLst/>
          </a:prstGeom>
          <a:solidFill>
            <a:srgbClr val="CFE2F3"/>
          </a:solidFill>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fr" sz="3600" dirty="0">
                <a:solidFill>
                  <a:schemeClr val="dk1"/>
                </a:solidFill>
              </a:rPr>
              <a:t>II </a:t>
            </a:r>
            <a:endParaRPr sz="3600" dirty="0">
              <a:solidFill>
                <a:schemeClr val="dk1"/>
              </a:solidFill>
            </a:endParaRPr>
          </a:p>
          <a:p>
            <a:pPr marL="0" lvl="0" indent="0" algn="ctr" rtl="0">
              <a:spcBef>
                <a:spcPts val="1200"/>
              </a:spcBef>
              <a:spcAft>
                <a:spcPts val="1200"/>
              </a:spcAft>
              <a:buNone/>
            </a:pPr>
            <a:r>
              <a:rPr lang="fr" sz="3600" dirty="0">
                <a:solidFill>
                  <a:schemeClr val="dk1"/>
                </a:solidFill>
              </a:rPr>
              <a:t>Comment les institutions de l'ONU contribuent-elles à changer le monde des bibliothèques ?</a:t>
            </a:r>
            <a:endParaRPr sz="3600" dirty="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body" idx="1"/>
          </p:nvPr>
        </p:nvSpPr>
        <p:spPr>
          <a:xfrm>
            <a:off x="254550" y="3047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dirty="0">
                <a:solidFill>
                  <a:schemeClr val="dk1"/>
                </a:solidFill>
              </a:rPr>
              <a:t>Les missions des bibliothèques sont similaires aux principes fondateurs de l’ONU</a:t>
            </a:r>
            <a:endParaRPr dirty="0">
              <a:solidFill>
                <a:schemeClr val="dk1"/>
              </a:solidFill>
            </a:endParaRPr>
          </a:p>
          <a:p>
            <a:pPr marL="0" lvl="0" indent="0" algn="l" rtl="0">
              <a:spcBef>
                <a:spcPts val="1200"/>
              </a:spcBef>
              <a:spcAft>
                <a:spcPts val="0"/>
              </a:spcAft>
              <a:buNone/>
            </a:pPr>
            <a:r>
              <a:rPr lang="fr" dirty="0">
                <a:solidFill>
                  <a:schemeClr val="dk1"/>
                </a:solidFill>
              </a:rPr>
              <a:t>Des organes de l’ONU influent sur la vie des bibliothèques, l’OIT (orga int du travail) par exemple sur le travail de bibliothécaire</a:t>
            </a:r>
            <a:endParaRPr dirty="0">
              <a:solidFill>
                <a:schemeClr val="dk1"/>
              </a:solidFill>
            </a:endParaRPr>
          </a:p>
          <a:p>
            <a:pPr marL="0" lvl="0" indent="0" algn="l" rtl="0">
              <a:spcBef>
                <a:spcPts val="1200"/>
              </a:spcBef>
              <a:spcAft>
                <a:spcPts val="0"/>
              </a:spcAft>
              <a:buNone/>
            </a:pPr>
            <a:r>
              <a:rPr lang="fr" dirty="0">
                <a:solidFill>
                  <a:schemeClr val="dk1"/>
                </a:solidFill>
              </a:rPr>
              <a:t>L’OMPI (propriété intellectuelle) sur les notions de prêts, droits d’auteurs, etc</a:t>
            </a:r>
            <a:endParaRPr dirty="0">
              <a:solidFill>
                <a:schemeClr val="dk1"/>
              </a:solidFill>
            </a:endParaRPr>
          </a:p>
          <a:p>
            <a:pPr marL="0" lvl="0" indent="0" algn="l" rtl="0">
              <a:spcBef>
                <a:spcPts val="1200"/>
              </a:spcBef>
              <a:spcAft>
                <a:spcPts val="0"/>
              </a:spcAft>
              <a:buNone/>
            </a:pPr>
            <a:r>
              <a:rPr lang="fr" dirty="0">
                <a:solidFill>
                  <a:schemeClr val="dk1"/>
                </a:solidFill>
              </a:rPr>
              <a:t>L’UIT (télécommunications) sur les réseaux numériques et d’information</a:t>
            </a:r>
            <a:endParaRPr dirty="0">
              <a:solidFill>
                <a:schemeClr val="dk1"/>
              </a:solidFill>
            </a:endParaRPr>
          </a:p>
          <a:p>
            <a:pPr marL="0" lvl="0" indent="0" algn="l" rtl="0">
              <a:spcBef>
                <a:spcPts val="1200"/>
              </a:spcBef>
              <a:spcAft>
                <a:spcPts val="0"/>
              </a:spcAft>
              <a:buNone/>
            </a:pPr>
            <a:r>
              <a:rPr lang="fr" dirty="0">
                <a:solidFill>
                  <a:schemeClr val="dk1"/>
                </a:solidFill>
              </a:rPr>
              <a:t>Etc etc </a:t>
            </a:r>
            <a:endParaRPr dirty="0">
              <a:solidFill>
                <a:schemeClr val="dk1"/>
              </a:solidFill>
            </a:endParaRPr>
          </a:p>
          <a:p>
            <a:pPr marL="0" lvl="0" indent="0" algn="l" rtl="0">
              <a:spcBef>
                <a:spcPts val="1200"/>
              </a:spcBef>
              <a:spcAft>
                <a:spcPts val="1200"/>
              </a:spcAft>
              <a:buNone/>
            </a:pPr>
            <a:endParaRPr dirty="0">
              <a:solidFill>
                <a:schemeClr val="dk1"/>
              </a:solidFill>
            </a:endParaRPr>
          </a:p>
        </p:txBody>
      </p:sp>
      <p:pic>
        <p:nvPicPr>
          <p:cNvPr id="143" name="Google Shape;143;p24"/>
          <p:cNvPicPr preferRelativeResize="0"/>
          <p:nvPr/>
        </p:nvPicPr>
        <p:blipFill>
          <a:blip r:embed="rId3">
            <a:alphaModFix/>
          </a:blip>
          <a:stretch>
            <a:fillRect/>
          </a:stretch>
        </p:blipFill>
        <p:spPr>
          <a:xfrm>
            <a:off x="361950" y="2524125"/>
            <a:ext cx="4695824" cy="2426025"/>
          </a:xfrm>
          <a:prstGeom prst="rect">
            <a:avLst/>
          </a:prstGeom>
          <a:noFill/>
          <a:ln>
            <a:noFill/>
          </a:ln>
        </p:spPr>
      </p:pic>
      <p:sp>
        <p:nvSpPr>
          <p:cNvPr id="144" name="Google Shape;144;p24"/>
          <p:cNvSpPr txBox="1"/>
          <p:nvPr/>
        </p:nvSpPr>
        <p:spPr>
          <a:xfrm>
            <a:off x="5224525" y="3128375"/>
            <a:ext cx="33288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Union internationale des aveugles durant la signature du traité de Marrakech initié par l’OMPI et permettant de faciliter l’accès aux aveugles aux oeuvres publiées en modifiant les droits d’auteurs existants</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body" idx="1"/>
          </p:nvPr>
        </p:nvSpPr>
        <p:spPr>
          <a:xfrm>
            <a:off x="311700" y="6916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fr">
                <a:solidFill>
                  <a:schemeClr val="dk1"/>
                </a:solidFill>
              </a:rPr>
              <a:t>L’UNESCO a un lien privilégié avec le monde des bibliothèques</a:t>
            </a:r>
            <a:endParaRPr>
              <a:solidFill>
                <a:schemeClr val="dk1"/>
              </a:solidFill>
            </a:endParaRPr>
          </a:p>
          <a:p>
            <a:pPr marL="0" lvl="0" indent="0" algn="l" rtl="0">
              <a:spcBef>
                <a:spcPts val="1200"/>
              </a:spcBef>
              <a:spcAft>
                <a:spcPts val="0"/>
              </a:spcAft>
              <a:buClr>
                <a:schemeClr val="dk1"/>
              </a:buClr>
              <a:buSzPts val="1100"/>
              <a:buFont typeface="Arial"/>
              <a:buNone/>
            </a:pPr>
            <a:r>
              <a:rPr lang="fr">
                <a:solidFill>
                  <a:schemeClr val="dk1"/>
                </a:solidFill>
              </a:rPr>
              <a:t>Elle subventionne des associations dont l’IFLA</a:t>
            </a:r>
            <a:endParaRPr>
              <a:solidFill>
                <a:schemeClr val="dk1"/>
              </a:solidFill>
            </a:endParaRPr>
          </a:p>
          <a:p>
            <a:pPr marL="0" lvl="0" indent="0" algn="l" rtl="0">
              <a:spcBef>
                <a:spcPts val="1200"/>
              </a:spcBef>
              <a:spcAft>
                <a:spcPts val="0"/>
              </a:spcAft>
              <a:buClr>
                <a:schemeClr val="dk1"/>
              </a:buClr>
              <a:buSzPts val="1100"/>
              <a:buFont typeface="Arial"/>
              <a:buNone/>
            </a:pPr>
            <a:r>
              <a:rPr lang="fr">
                <a:solidFill>
                  <a:schemeClr val="dk1"/>
                </a:solidFill>
              </a:rPr>
              <a:t>Elle a un service dédié, initie et finance des programmes, impulse des déclarations, etc</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pic>
        <p:nvPicPr>
          <p:cNvPr id="150" name="Google Shape;150;p25"/>
          <p:cNvPicPr preferRelativeResize="0"/>
          <p:nvPr/>
        </p:nvPicPr>
        <p:blipFill>
          <a:blip r:embed="rId3">
            <a:alphaModFix/>
          </a:blip>
          <a:stretch>
            <a:fillRect/>
          </a:stretch>
        </p:blipFill>
        <p:spPr>
          <a:xfrm>
            <a:off x="2308300" y="2331999"/>
            <a:ext cx="6477000" cy="2426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p:nvPr/>
        </p:nvSpPr>
        <p:spPr>
          <a:xfrm>
            <a:off x="401975" y="171525"/>
            <a:ext cx="72234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200"/>
              <a:t>Le programme mémoire du monde</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fr" sz="2200"/>
              <a:t>Les déclarations communes UNESCO et IFLA</a:t>
            </a:r>
            <a:endParaRPr sz="2200"/>
          </a:p>
        </p:txBody>
      </p:sp>
      <p:pic>
        <p:nvPicPr>
          <p:cNvPr id="156" name="Google Shape;156;p26"/>
          <p:cNvPicPr preferRelativeResize="0"/>
          <p:nvPr/>
        </p:nvPicPr>
        <p:blipFill>
          <a:blip r:embed="rId3">
            <a:alphaModFix/>
          </a:blip>
          <a:stretch>
            <a:fillRect/>
          </a:stretch>
        </p:blipFill>
        <p:spPr>
          <a:xfrm>
            <a:off x="152400" y="1454150"/>
            <a:ext cx="3800476" cy="3536950"/>
          </a:xfrm>
          <a:prstGeom prst="rect">
            <a:avLst/>
          </a:prstGeom>
          <a:noFill/>
          <a:ln>
            <a:noFill/>
          </a:ln>
        </p:spPr>
      </p:pic>
      <p:pic>
        <p:nvPicPr>
          <p:cNvPr id="157" name="Google Shape;157;p26"/>
          <p:cNvPicPr preferRelativeResize="0"/>
          <p:nvPr/>
        </p:nvPicPr>
        <p:blipFill>
          <a:blip r:embed="rId4">
            <a:alphaModFix/>
          </a:blip>
          <a:stretch>
            <a:fillRect/>
          </a:stretch>
        </p:blipFill>
        <p:spPr>
          <a:xfrm>
            <a:off x="4048126" y="1454150"/>
            <a:ext cx="4886323" cy="3257549"/>
          </a:xfrm>
          <a:prstGeom prst="rect">
            <a:avLst/>
          </a:prstGeom>
          <a:noFill/>
          <a:ln>
            <a:noFill/>
          </a:ln>
        </p:spPr>
      </p:pic>
      <p:sp>
        <p:nvSpPr>
          <p:cNvPr id="158" name="Google Shape;158;p26"/>
          <p:cNvSpPr txBox="1"/>
          <p:nvPr/>
        </p:nvSpPr>
        <p:spPr>
          <a:xfrm>
            <a:off x="4405375" y="4711700"/>
            <a:ext cx="4281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La bibliothèque humaniste de Sélestat, registre mondial</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734775" y="861775"/>
            <a:ext cx="5996100" cy="368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fr" sz="2500">
                <a:solidFill>
                  <a:schemeClr val="dk1"/>
                </a:solidFill>
              </a:rPr>
              <a:t>Le premier manifeste commun date de 1949</a:t>
            </a:r>
            <a:endParaRPr sz="2500">
              <a:solidFill>
                <a:schemeClr val="dk1"/>
              </a:solidFill>
            </a:endParaRPr>
          </a:p>
          <a:p>
            <a:pPr marL="0" lvl="0" indent="0" algn="l" rtl="0">
              <a:lnSpc>
                <a:spcPct val="115000"/>
              </a:lnSpc>
              <a:spcBef>
                <a:spcPts val="1200"/>
              </a:spcBef>
              <a:spcAft>
                <a:spcPts val="0"/>
              </a:spcAft>
              <a:buNone/>
            </a:pPr>
            <a:r>
              <a:rPr lang="fr" sz="2500">
                <a:solidFill>
                  <a:schemeClr val="dk1"/>
                </a:solidFill>
              </a:rPr>
              <a:t>En 1972 et 1994 il est réactualisé </a:t>
            </a:r>
            <a:endParaRPr sz="2500">
              <a:solidFill>
                <a:schemeClr val="dk1"/>
              </a:solidFill>
            </a:endParaRPr>
          </a:p>
          <a:p>
            <a:pPr marL="0" lvl="0" indent="0" algn="l" rtl="0">
              <a:lnSpc>
                <a:spcPct val="115000"/>
              </a:lnSpc>
              <a:spcBef>
                <a:spcPts val="1200"/>
              </a:spcBef>
              <a:spcAft>
                <a:spcPts val="0"/>
              </a:spcAft>
              <a:buNone/>
            </a:pPr>
            <a:r>
              <a:rPr lang="fr" sz="2500">
                <a:solidFill>
                  <a:schemeClr val="dk1"/>
                </a:solidFill>
              </a:rPr>
              <a:t>En 2009 sort le document “10 ways to make a public library work / Update your libraries”.</a:t>
            </a:r>
            <a:endParaRPr sz="2500">
              <a:solidFill>
                <a:schemeClr val="dk1"/>
              </a:solidFill>
            </a:endParaRPr>
          </a:p>
          <a:p>
            <a:pPr marL="0" lvl="0" indent="0" algn="l" rtl="0">
              <a:lnSpc>
                <a:spcPct val="115000"/>
              </a:lnSpc>
              <a:spcBef>
                <a:spcPts val="1200"/>
              </a:spcBef>
              <a:spcAft>
                <a:spcPts val="1200"/>
              </a:spcAft>
              <a:buNone/>
            </a:pPr>
            <a:r>
              <a:rPr lang="fr" sz="2500">
                <a:solidFill>
                  <a:schemeClr val="dk1"/>
                </a:solidFill>
              </a:rPr>
              <a:t>Le manifeste est réactualisé en 2022</a:t>
            </a:r>
            <a:endParaRPr sz="2500">
              <a:solidFill>
                <a:schemeClr val="dk1"/>
              </a:solidFill>
            </a:endParaRPr>
          </a:p>
        </p:txBody>
      </p:sp>
      <p:pic>
        <p:nvPicPr>
          <p:cNvPr id="164" name="Google Shape;164;p27"/>
          <p:cNvPicPr preferRelativeResize="0"/>
          <p:nvPr/>
        </p:nvPicPr>
        <p:blipFill rotWithShape="1">
          <a:blip r:embed="rId3">
            <a:alphaModFix amt="20000"/>
          </a:blip>
          <a:srcRect b="16184"/>
          <a:stretch/>
        </p:blipFill>
        <p:spPr>
          <a:xfrm>
            <a:off x="0" y="0"/>
            <a:ext cx="914399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8"/>
          <p:cNvPicPr preferRelativeResize="0"/>
          <p:nvPr/>
        </p:nvPicPr>
        <p:blipFill rotWithShape="1">
          <a:blip r:embed="rId3">
            <a:alphaModFix amt="13000"/>
          </a:blip>
          <a:srcRect b="20992"/>
          <a:stretch/>
        </p:blipFill>
        <p:spPr>
          <a:xfrm>
            <a:off x="0" y="0"/>
            <a:ext cx="9144001" cy="5143501"/>
          </a:xfrm>
          <a:prstGeom prst="rect">
            <a:avLst/>
          </a:prstGeom>
          <a:noFill/>
          <a:ln>
            <a:noFill/>
          </a:ln>
        </p:spPr>
      </p:pic>
      <p:sp>
        <p:nvSpPr>
          <p:cNvPr id="170" name="Google Shape;170;p28"/>
          <p:cNvSpPr txBox="1"/>
          <p:nvPr/>
        </p:nvSpPr>
        <p:spPr>
          <a:xfrm>
            <a:off x="563600" y="658625"/>
            <a:ext cx="77517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400" b="1" dirty="0"/>
              <a:t>Le manifeste 2022 prend notamment en compte les notions de l’Agenda 2030</a:t>
            </a:r>
            <a:endParaRPr sz="2400" b="1" dirty="0"/>
          </a:p>
          <a:p>
            <a:pPr marL="0" lvl="0" indent="0" algn="l" rtl="0">
              <a:spcBef>
                <a:spcPts val="0"/>
              </a:spcBef>
              <a:spcAft>
                <a:spcPts val="0"/>
              </a:spcAft>
              <a:buNone/>
            </a:pPr>
            <a:endParaRPr sz="2400" b="1" dirty="0"/>
          </a:p>
          <a:p>
            <a:pPr marL="0" lvl="0" indent="0" algn="l" rtl="0">
              <a:spcBef>
                <a:spcPts val="0"/>
              </a:spcBef>
              <a:spcAft>
                <a:spcPts val="0"/>
              </a:spcAft>
              <a:buNone/>
            </a:pPr>
            <a:r>
              <a:rPr lang="fr" sz="2400" b="1" dirty="0"/>
              <a:t>Il marque un changement en s’appuyant davantage sur des notions de communautés, de développemet durable ou sur le numérique par exemple</a:t>
            </a:r>
            <a:endParaRPr sz="2400" b="1" dirty="0"/>
          </a:p>
          <a:p>
            <a:pPr marL="0" lvl="0" indent="0" algn="l" rtl="0">
              <a:spcBef>
                <a:spcPts val="0"/>
              </a:spcBef>
              <a:spcAft>
                <a:spcPts val="0"/>
              </a:spcAft>
              <a:buNone/>
            </a:pPr>
            <a:endParaRPr sz="2400" b="1" dirty="0"/>
          </a:p>
          <a:p>
            <a:pPr marL="0" lvl="0" indent="0" algn="l" rtl="0">
              <a:spcBef>
                <a:spcPts val="0"/>
              </a:spcBef>
              <a:spcAft>
                <a:spcPts val="0"/>
              </a:spcAft>
              <a:buNone/>
            </a:pPr>
            <a:r>
              <a:rPr lang="fr" sz="2400" b="1" dirty="0"/>
              <a:t>Un travail commun entre l’UNESCO et l’IFLA est engagé pour la mise en </a:t>
            </a:r>
            <a:r>
              <a:rPr lang="en-US" sz="2400" b="1" dirty="0"/>
              <a:t>œ</a:t>
            </a:r>
            <a:r>
              <a:rPr lang="fr" sz="2400" b="1" dirty="0"/>
              <a:t>uvre des ODD</a:t>
            </a:r>
            <a:endParaRPr sz="2400" b="1" dirty="0"/>
          </a:p>
          <a:p>
            <a:pPr marL="0" lvl="0" indent="0" algn="l" rtl="0">
              <a:spcBef>
                <a:spcPts val="0"/>
              </a:spcBef>
              <a:spcAft>
                <a:spcPts val="0"/>
              </a:spcAft>
              <a:buNone/>
            </a:pPr>
            <a:endParaRPr sz="2400" b="1" dirty="0"/>
          </a:p>
          <a:p>
            <a:pPr marL="0" lvl="0" indent="0" algn="l" rtl="0">
              <a:spcBef>
                <a:spcPts val="0"/>
              </a:spcBef>
              <a:spcAft>
                <a:spcPts val="0"/>
              </a:spcAft>
              <a:buNone/>
            </a:pPr>
            <a:endParaRPr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p:nvPr/>
        </p:nvSpPr>
        <p:spPr>
          <a:xfrm>
            <a:off x="428625" y="485775"/>
            <a:ext cx="8496300" cy="246372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fr" sz="2400" dirty="0">
                <a:solidFill>
                  <a:schemeClr val="dk1"/>
                </a:solidFill>
              </a:rPr>
              <a:t>Un site a été créé à propos de l’Agenda 2030 et des bibliothèques à l’initiative de la Bpi, l’ABF, l’ENSSIB et le CFIBD</a:t>
            </a:r>
            <a:endParaRPr sz="2400" dirty="0">
              <a:solidFill>
                <a:schemeClr val="dk1"/>
              </a:solidFill>
            </a:endParaRPr>
          </a:p>
          <a:p>
            <a:pPr marL="0" lvl="0" indent="0" algn="l" rtl="0">
              <a:lnSpc>
                <a:spcPct val="115000"/>
              </a:lnSpc>
              <a:spcBef>
                <a:spcPts val="1200"/>
              </a:spcBef>
              <a:spcAft>
                <a:spcPts val="0"/>
              </a:spcAft>
              <a:buNone/>
            </a:pPr>
            <a:endParaRPr sz="1100" dirty="0">
              <a:solidFill>
                <a:schemeClr val="dk1"/>
              </a:solidFill>
            </a:endParaRPr>
          </a:p>
          <a:p>
            <a:pPr marL="0" lvl="0" indent="0" algn="l" rtl="0">
              <a:lnSpc>
                <a:spcPct val="115000"/>
              </a:lnSpc>
              <a:spcBef>
                <a:spcPts val="1200"/>
              </a:spcBef>
              <a:spcAft>
                <a:spcPts val="1200"/>
              </a:spcAft>
              <a:buNone/>
            </a:pPr>
            <a:endParaRPr sz="1100" dirty="0">
              <a:solidFill>
                <a:schemeClr val="dk1"/>
              </a:solidFill>
            </a:endParaRPr>
          </a:p>
        </p:txBody>
      </p:sp>
      <p:pic>
        <p:nvPicPr>
          <p:cNvPr id="176" name="Google Shape;176;p29"/>
          <p:cNvPicPr preferRelativeResize="0"/>
          <p:nvPr/>
        </p:nvPicPr>
        <p:blipFill>
          <a:blip r:embed="rId3">
            <a:alphaModFix/>
          </a:blip>
          <a:stretch>
            <a:fillRect/>
          </a:stretch>
        </p:blipFill>
        <p:spPr>
          <a:xfrm>
            <a:off x="1428750" y="1609325"/>
            <a:ext cx="5076823" cy="33341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0"/>
          <p:cNvPicPr preferRelativeResize="0"/>
          <p:nvPr/>
        </p:nvPicPr>
        <p:blipFill rotWithShape="1">
          <a:blip r:embed="rId3">
            <a:alphaModFix/>
          </a:blip>
          <a:srcRect t="8991"/>
          <a:stretch/>
        </p:blipFill>
        <p:spPr>
          <a:xfrm>
            <a:off x="209575" y="1902402"/>
            <a:ext cx="6234899" cy="2331450"/>
          </a:xfrm>
          <a:prstGeom prst="rect">
            <a:avLst/>
          </a:prstGeom>
          <a:noFill/>
          <a:ln>
            <a:noFill/>
          </a:ln>
        </p:spPr>
      </p:pic>
      <p:sp>
        <p:nvSpPr>
          <p:cNvPr id="182" name="Google Shape;182;p30"/>
          <p:cNvSpPr txBox="1"/>
          <p:nvPr/>
        </p:nvSpPr>
        <p:spPr>
          <a:xfrm>
            <a:off x="300125" y="184325"/>
            <a:ext cx="8634300" cy="24160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sz="2400" dirty="0">
                <a:solidFill>
                  <a:schemeClr val="dk1"/>
                </a:solidFill>
              </a:rPr>
              <a:t>Les bibliothécaires peuvent témoigner de leurs actions en fonction des ODDs correspondants et enrichir la base de données </a:t>
            </a:r>
            <a:endParaRPr sz="24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2800" dirty="0"/>
          </a:p>
        </p:txBody>
      </p:sp>
      <p:pic>
        <p:nvPicPr>
          <p:cNvPr id="183" name="Google Shape;183;p30"/>
          <p:cNvPicPr preferRelativeResize="0"/>
          <p:nvPr/>
        </p:nvPicPr>
        <p:blipFill>
          <a:blip r:embed="rId4">
            <a:alphaModFix/>
          </a:blip>
          <a:stretch>
            <a:fillRect/>
          </a:stretch>
        </p:blipFill>
        <p:spPr>
          <a:xfrm>
            <a:off x="6924365" y="2121696"/>
            <a:ext cx="1808075" cy="25908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p:nvPr/>
        </p:nvSpPr>
        <p:spPr>
          <a:xfrm>
            <a:off x="304550" y="202575"/>
            <a:ext cx="9030000" cy="200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sz="1800">
                <a:solidFill>
                  <a:schemeClr val="dk1"/>
                </a:solidFill>
              </a:rPr>
              <a:t>Prendre en compte l’ODD 2 dans nos actions (Éliminer la faim, assurer la sécurité alimentaire, améliorer la nutrition et promouvoir une agriculture durable)</a:t>
            </a:r>
            <a:endParaRPr sz="18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2500">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pic>
        <p:nvPicPr>
          <p:cNvPr id="189" name="Google Shape;189;p31"/>
          <p:cNvPicPr preferRelativeResize="0"/>
          <p:nvPr/>
        </p:nvPicPr>
        <p:blipFill>
          <a:blip r:embed="rId3">
            <a:alphaModFix/>
          </a:blip>
          <a:stretch>
            <a:fillRect/>
          </a:stretch>
        </p:blipFill>
        <p:spPr>
          <a:xfrm>
            <a:off x="5211125" y="1114425"/>
            <a:ext cx="3589975" cy="2780475"/>
          </a:xfrm>
          <a:prstGeom prst="rect">
            <a:avLst/>
          </a:prstGeom>
          <a:noFill/>
          <a:ln>
            <a:noFill/>
          </a:ln>
        </p:spPr>
      </p:pic>
      <p:pic>
        <p:nvPicPr>
          <p:cNvPr id="190" name="Google Shape;190;p31"/>
          <p:cNvPicPr preferRelativeResize="0"/>
          <p:nvPr/>
        </p:nvPicPr>
        <p:blipFill>
          <a:blip r:embed="rId4">
            <a:alphaModFix/>
          </a:blip>
          <a:stretch>
            <a:fillRect/>
          </a:stretch>
        </p:blipFill>
        <p:spPr>
          <a:xfrm>
            <a:off x="304538" y="1114425"/>
            <a:ext cx="4426528" cy="2705100"/>
          </a:xfrm>
          <a:prstGeom prst="rect">
            <a:avLst/>
          </a:prstGeom>
          <a:noFill/>
          <a:ln>
            <a:noFill/>
          </a:ln>
        </p:spPr>
      </p:pic>
      <p:sp>
        <p:nvSpPr>
          <p:cNvPr id="191" name="Google Shape;191;p31"/>
          <p:cNvSpPr txBox="1"/>
          <p:nvPr/>
        </p:nvSpPr>
        <p:spPr>
          <a:xfrm>
            <a:off x="304550" y="3955425"/>
            <a:ext cx="4426500" cy="140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sz="1200"/>
              <a:t>La brochure de l’IFLA parle des bibliothèques roumaines, ici à Cluj Napoca, qui ont aidés les agriculteurs à recevoir des subventions de l’UE pour des montants s’élevant à plusieurs dizaines de millions d’euros sur l’ensemble du pays</a:t>
            </a:r>
            <a:endParaRPr sz="1200"/>
          </a:p>
          <a:p>
            <a:pPr marL="0" lvl="0" indent="0" algn="l" rtl="0">
              <a:spcBef>
                <a:spcPts val="1200"/>
              </a:spcBef>
              <a:spcAft>
                <a:spcPts val="0"/>
              </a:spcAft>
              <a:buNone/>
            </a:pPr>
            <a:endParaRPr/>
          </a:p>
        </p:txBody>
      </p:sp>
      <p:sp>
        <p:nvSpPr>
          <p:cNvPr id="192" name="Google Shape;192;p31"/>
          <p:cNvSpPr txBox="1"/>
          <p:nvPr/>
        </p:nvSpPr>
        <p:spPr>
          <a:xfrm>
            <a:off x="5211125" y="4069725"/>
            <a:ext cx="3723300" cy="15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sz="1200"/>
              <a:t>La Bibliothèque municipale de Languidic en Bretagne a initié un programme similaire pour aider les agriculteurs bretons dans leurs démarches</a:t>
            </a:r>
            <a:endParaRPr sz="1200"/>
          </a:p>
          <a:p>
            <a:pPr marL="0" lvl="0" indent="0" algn="l" rtl="0">
              <a:lnSpc>
                <a:spcPct val="115000"/>
              </a:lnSpc>
              <a:spcBef>
                <a:spcPts val="1200"/>
              </a:spcBef>
              <a:spcAft>
                <a:spcPts val="0"/>
              </a:spcAft>
              <a:buClr>
                <a:schemeClr val="dk1"/>
              </a:buClr>
              <a:buSzPts val="1100"/>
              <a:buFont typeface="Arial"/>
              <a:buNone/>
            </a:pPr>
            <a:endParaRPr sz="1200"/>
          </a:p>
          <a:p>
            <a:pPr marL="0" lvl="0" indent="0" algn="l" rtl="0">
              <a:spcBef>
                <a:spcPts val="120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12226"/>
          <a:stretch/>
        </p:blipFill>
        <p:spPr>
          <a:xfrm>
            <a:off x="4488600" y="206800"/>
            <a:ext cx="4201826" cy="3422225"/>
          </a:xfrm>
          <a:prstGeom prst="rect">
            <a:avLst/>
          </a:prstGeom>
          <a:noFill/>
          <a:ln>
            <a:noFill/>
          </a:ln>
        </p:spPr>
      </p:pic>
      <p:sp>
        <p:nvSpPr>
          <p:cNvPr id="61" name="Google Shape;61;p14"/>
          <p:cNvSpPr txBox="1">
            <a:spLocks noGrp="1"/>
          </p:cNvSpPr>
          <p:nvPr>
            <p:ph type="subTitle" idx="1"/>
          </p:nvPr>
        </p:nvSpPr>
        <p:spPr>
          <a:xfrm>
            <a:off x="212950" y="1075300"/>
            <a:ext cx="6019200" cy="38991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r>
              <a:rPr lang="fr">
                <a:solidFill>
                  <a:schemeClr val="dk1"/>
                </a:solidFill>
              </a:rPr>
              <a:t>Un plan d’action Mondial</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a:solidFill>
                  <a:schemeClr val="dk1"/>
                </a:solidFill>
              </a:rPr>
              <a:t>2015</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a:solidFill>
                  <a:schemeClr val="dk1"/>
                </a:solidFill>
              </a:rPr>
              <a:t>17 ODD</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fr">
                <a:solidFill>
                  <a:schemeClr val="dk1"/>
                </a:solidFill>
              </a:rPr>
              <a:t>Un Tournant pour un plan plus global</a:t>
            </a:r>
            <a:endParaRPr>
              <a:solidFill>
                <a:schemeClr val="dk1"/>
              </a:solidFill>
            </a:endParaRPr>
          </a:p>
        </p:txBody>
      </p:sp>
      <p:sp>
        <p:nvSpPr>
          <p:cNvPr id="2" name="TextBox 1">
            <a:extLst>
              <a:ext uri="{FF2B5EF4-FFF2-40B4-BE49-F238E27FC236}">
                <a16:creationId xmlns:a16="http://schemas.microsoft.com/office/drawing/2014/main" id="{35EE8C44-16C3-2120-A746-E57B55BCCCC6}"/>
              </a:ext>
            </a:extLst>
          </p:cNvPr>
          <p:cNvSpPr txBox="1"/>
          <p:nvPr/>
        </p:nvSpPr>
        <p:spPr>
          <a:xfrm>
            <a:off x="124691" y="206800"/>
            <a:ext cx="5699413" cy="584775"/>
          </a:xfrm>
          <a:prstGeom prst="rect">
            <a:avLst/>
          </a:prstGeom>
          <a:noFill/>
        </p:spPr>
        <p:txBody>
          <a:bodyPr wrap="square" rtlCol="0">
            <a:spAutoFit/>
          </a:bodyPr>
          <a:lstStyle/>
          <a:p>
            <a:r>
              <a:rPr lang="fr" sz="3200">
                <a:highlight>
                  <a:srgbClr val="C0C0C0"/>
                </a:highlight>
              </a:rPr>
              <a:t>Qu’est ce que l’agenda 2030 ?</a:t>
            </a:r>
            <a:endParaRPr lang="en-US" sz="3200" dirty="0">
              <a:highlight>
                <a:srgbClr val="C0C0C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p:nvPr/>
        </p:nvSpPr>
        <p:spPr>
          <a:xfrm>
            <a:off x="372825" y="252175"/>
            <a:ext cx="5996100" cy="101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2500">
                <a:solidFill>
                  <a:schemeClr val="dk1"/>
                </a:solidFill>
              </a:rPr>
              <a:t>Des actions peuvent aussi combiner l’ODD 2 avec d’autres ODD</a:t>
            </a:r>
            <a:endParaRPr/>
          </a:p>
        </p:txBody>
      </p:sp>
      <p:pic>
        <p:nvPicPr>
          <p:cNvPr id="198" name="Google Shape;198;p32"/>
          <p:cNvPicPr preferRelativeResize="0"/>
          <p:nvPr/>
        </p:nvPicPr>
        <p:blipFill rotWithShape="1">
          <a:blip r:embed="rId3">
            <a:alphaModFix/>
          </a:blip>
          <a:srcRect r="41951"/>
          <a:stretch/>
        </p:blipFill>
        <p:spPr>
          <a:xfrm>
            <a:off x="449025" y="1424625"/>
            <a:ext cx="4476750" cy="2965025"/>
          </a:xfrm>
          <a:prstGeom prst="rect">
            <a:avLst/>
          </a:prstGeom>
          <a:noFill/>
          <a:ln>
            <a:noFill/>
          </a:ln>
        </p:spPr>
      </p:pic>
      <p:pic>
        <p:nvPicPr>
          <p:cNvPr id="199" name="Google Shape;199;p32"/>
          <p:cNvPicPr preferRelativeResize="0"/>
          <p:nvPr/>
        </p:nvPicPr>
        <p:blipFill>
          <a:blip r:embed="rId4">
            <a:alphaModFix/>
          </a:blip>
          <a:stretch>
            <a:fillRect/>
          </a:stretch>
        </p:blipFill>
        <p:spPr>
          <a:xfrm>
            <a:off x="5318425" y="1264075"/>
            <a:ext cx="3664475" cy="3286126"/>
          </a:xfrm>
          <a:prstGeom prst="rect">
            <a:avLst/>
          </a:prstGeom>
          <a:noFill/>
          <a:ln>
            <a:noFill/>
          </a:ln>
        </p:spPr>
      </p:pic>
      <p:sp>
        <p:nvSpPr>
          <p:cNvPr id="200" name="Google Shape;200;p32"/>
          <p:cNvSpPr txBox="1"/>
          <p:nvPr/>
        </p:nvSpPr>
        <p:spPr>
          <a:xfrm>
            <a:off x="410850" y="4550200"/>
            <a:ext cx="4553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t>BM Néoules : Création d'une grainothèque en partenariat avec le centre social, jardins partagés et échanges de graines bio entre médiathèques</a:t>
            </a: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D8A5DA-6D12-4616-0573-C12442CC7D2E}"/>
              </a:ext>
            </a:extLst>
          </p:cNvPr>
          <p:cNvPicPr>
            <a:picLocks noChangeAspect="1"/>
          </p:cNvPicPr>
          <p:nvPr/>
        </p:nvPicPr>
        <p:blipFill>
          <a:blip r:embed="rId2"/>
          <a:stretch>
            <a:fillRect/>
          </a:stretch>
        </p:blipFill>
        <p:spPr>
          <a:xfrm>
            <a:off x="732561" y="611333"/>
            <a:ext cx="2940625" cy="3920833"/>
          </a:xfrm>
          <a:prstGeom prst="rect">
            <a:avLst/>
          </a:prstGeom>
        </p:spPr>
      </p:pic>
      <p:pic>
        <p:nvPicPr>
          <p:cNvPr id="5" name="Picture 4">
            <a:extLst>
              <a:ext uri="{FF2B5EF4-FFF2-40B4-BE49-F238E27FC236}">
                <a16:creationId xmlns:a16="http://schemas.microsoft.com/office/drawing/2014/main" id="{F0A7AD42-8F8C-DAB9-6A90-B02F31D9FF4C}"/>
              </a:ext>
            </a:extLst>
          </p:cNvPr>
          <p:cNvPicPr>
            <a:picLocks noChangeAspect="1"/>
          </p:cNvPicPr>
          <p:nvPr/>
        </p:nvPicPr>
        <p:blipFill rotWithShape="1">
          <a:blip r:embed="rId3"/>
          <a:srcRect l="3953" t="8558" r="1034" b="8014"/>
          <a:stretch/>
        </p:blipFill>
        <p:spPr>
          <a:xfrm rot="5400000">
            <a:off x="4058453" y="1280549"/>
            <a:ext cx="3920832" cy="2582012"/>
          </a:xfrm>
          <a:prstGeom prst="rect">
            <a:avLst/>
          </a:prstGeom>
        </p:spPr>
      </p:pic>
      <p:sp>
        <p:nvSpPr>
          <p:cNvPr id="6" name="TextBox 5">
            <a:extLst>
              <a:ext uri="{FF2B5EF4-FFF2-40B4-BE49-F238E27FC236}">
                <a16:creationId xmlns:a16="http://schemas.microsoft.com/office/drawing/2014/main" id="{21E90FC7-DA84-4B1C-FC0B-5A4D67A53B44}"/>
              </a:ext>
            </a:extLst>
          </p:cNvPr>
          <p:cNvSpPr txBox="1"/>
          <p:nvPr/>
        </p:nvSpPr>
        <p:spPr>
          <a:xfrm>
            <a:off x="2107769" y="273803"/>
            <a:ext cx="3119765" cy="307777"/>
          </a:xfrm>
          <a:prstGeom prst="rect">
            <a:avLst/>
          </a:prstGeom>
          <a:noFill/>
        </p:spPr>
        <p:txBody>
          <a:bodyPr wrap="none" rtlCol="0">
            <a:spAutoFit/>
          </a:bodyPr>
          <a:lstStyle/>
          <a:p>
            <a:r>
              <a:rPr lang="de-DE" dirty="0"/>
              <a:t>La </a:t>
            </a:r>
            <a:r>
              <a:rPr lang="de-DE" dirty="0" err="1"/>
              <a:t>brochure</a:t>
            </a:r>
            <a:r>
              <a:rPr lang="de-DE" dirty="0"/>
              <a:t> </a:t>
            </a:r>
            <a:r>
              <a:rPr lang="de-DE" dirty="0" err="1"/>
              <a:t>réalisée</a:t>
            </a:r>
            <a:r>
              <a:rPr lang="de-DE" dirty="0"/>
              <a:t> par </a:t>
            </a:r>
            <a:r>
              <a:rPr lang="de-DE" dirty="0" err="1"/>
              <a:t>Bibliosuisse</a:t>
            </a:r>
            <a:endParaRPr lang="en-US" dirty="0"/>
          </a:p>
        </p:txBody>
      </p:sp>
    </p:spTree>
    <p:extLst>
      <p:ext uri="{BB962C8B-B14F-4D97-AF65-F5344CB8AC3E}">
        <p14:creationId xmlns:p14="http://schemas.microsoft.com/office/powerpoint/2010/main" val="3173619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F54D47-41C9-E513-CB70-EE39F26427B4}"/>
              </a:ext>
            </a:extLst>
          </p:cNvPr>
          <p:cNvPicPr>
            <a:picLocks noChangeAspect="1"/>
          </p:cNvPicPr>
          <p:nvPr/>
        </p:nvPicPr>
        <p:blipFill rotWithShape="1">
          <a:blip r:embed="rId2"/>
          <a:srcRect l="3555" t="13446" r="6106" b="3651"/>
          <a:stretch/>
        </p:blipFill>
        <p:spPr>
          <a:xfrm rot="5400000">
            <a:off x="294775" y="931353"/>
            <a:ext cx="4408475" cy="3034144"/>
          </a:xfrm>
          <a:prstGeom prst="rect">
            <a:avLst/>
          </a:prstGeom>
        </p:spPr>
      </p:pic>
      <p:pic>
        <p:nvPicPr>
          <p:cNvPr id="3" name="Picture 2">
            <a:extLst>
              <a:ext uri="{FF2B5EF4-FFF2-40B4-BE49-F238E27FC236}">
                <a16:creationId xmlns:a16="http://schemas.microsoft.com/office/drawing/2014/main" id="{D749868E-C9F6-90BB-F1B3-DD83A67E3DFF}"/>
              </a:ext>
            </a:extLst>
          </p:cNvPr>
          <p:cNvPicPr>
            <a:picLocks noChangeAspect="1"/>
          </p:cNvPicPr>
          <p:nvPr/>
        </p:nvPicPr>
        <p:blipFill rotWithShape="1">
          <a:blip r:embed="rId3"/>
          <a:srcRect l="4766" t="6988" r="2535" b="4726"/>
          <a:stretch/>
        </p:blipFill>
        <p:spPr>
          <a:xfrm rot="5400000">
            <a:off x="4269532" y="873969"/>
            <a:ext cx="4408475" cy="3148913"/>
          </a:xfrm>
          <a:prstGeom prst="rect">
            <a:avLst/>
          </a:prstGeom>
        </p:spPr>
      </p:pic>
    </p:spTree>
    <p:extLst>
      <p:ext uri="{BB962C8B-B14F-4D97-AF65-F5344CB8AC3E}">
        <p14:creationId xmlns:p14="http://schemas.microsoft.com/office/powerpoint/2010/main" val="672036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C4560-6F7A-8956-2A78-9C4F3A64E3D1}"/>
              </a:ext>
            </a:extLst>
          </p:cNvPr>
          <p:cNvPicPr>
            <a:picLocks noChangeAspect="1"/>
          </p:cNvPicPr>
          <p:nvPr/>
        </p:nvPicPr>
        <p:blipFill rotWithShape="1">
          <a:blip r:embed="rId2"/>
          <a:srcRect l="9169" t="11738" r="4222" b="3075"/>
          <a:stretch/>
        </p:blipFill>
        <p:spPr>
          <a:xfrm rot="5400000">
            <a:off x="168469" y="924061"/>
            <a:ext cx="4314829" cy="3182978"/>
          </a:xfrm>
          <a:prstGeom prst="rect">
            <a:avLst/>
          </a:prstGeom>
        </p:spPr>
      </p:pic>
      <p:pic>
        <p:nvPicPr>
          <p:cNvPr id="5" name="Picture 4">
            <a:extLst>
              <a:ext uri="{FF2B5EF4-FFF2-40B4-BE49-F238E27FC236}">
                <a16:creationId xmlns:a16="http://schemas.microsoft.com/office/drawing/2014/main" id="{C01C1578-6CF1-3641-5E42-CF5ECF66AD9C}"/>
              </a:ext>
            </a:extLst>
          </p:cNvPr>
          <p:cNvPicPr>
            <a:picLocks noChangeAspect="1"/>
          </p:cNvPicPr>
          <p:nvPr/>
        </p:nvPicPr>
        <p:blipFill rotWithShape="1">
          <a:blip r:embed="rId3"/>
          <a:srcRect l="14197" t="21002" r="8605" b="7326"/>
          <a:stretch/>
        </p:blipFill>
        <p:spPr>
          <a:xfrm rot="5400000">
            <a:off x="4111344" y="818792"/>
            <a:ext cx="4317778" cy="3396466"/>
          </a:xfrm>
          <a:prstGeom prst="rect">
            <a:avLst/>
          </a:prstGeom>
        </p:spPr>
      </p:pic>
    </p:spTree>
    <p:extLst>
      <p:ext uri="{BB962C8B-B14F-4D97-AF65-F5344CB8AC3E}">
        <p14:creationId xmlns:p14="http://schemas.microsoft.com/office/powerpoint/2010/main" val="3660205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557DC5-584E-824F-99DB-A66B53AE3BCE}"/>
              </a:ext>
            </a:extLst>
          </p:cNvPr>
          <p:cNvPicPr>
            <a:picLocks noChangeAspect="1"/>
          </p:cNvPicPr>
          <p:nvPr/>
        </p:nvPicPr>
        <p:blipFill rotWithShape="1">
          <a:blip r:embed="rId2"/>
          <a:srcRect l="9169" t="15674" r="8374" b="11417"/>
          <a:stretch/>
        </p:blipFill>
        <p:spPr>
          <a:xfrm rot="5400000">
            <a:off x="2586380" y="1344170"/>
            <a:ext cx="3806453" cy="2524286"/>
          </a:xfrm>
          <a:prstGeom prst="rect">
            <a:avLst/>
          </a:prstGeom>
        </p:spPr>
      </p:pic>
      <p:pic>
        <p:nvPicPr>
          <p:cNvPr id="4" name="Picture 3">
            <a:extLst>
              <a:ext uri="{FF2B5EF4-FFF2-40B4-BE49-F238E27FC236}">
                <a16:creationId xmlns:a16="http://schemas.microsoft.com/office/drawing/2014/main" id="{C4C3C4BE-DEEB-8094-48A8-A67AB636B736}"/>
              </a:ext>
            </a:extLst>
          </p:cNvPr>
          <p:cNvPicPr>
            <a:picLocks noChangeAspect="1"/>
          </p:cNvPicPr>
          <p:nvPr/>
        </p:nvPicPr>
        <p:blipFill>
          <a:blip r:embed="rId3"/>
          <a:stretch>
            <a:fillRect/>
          </a:stretch>
        </p:blipFill>
        <p:spPr>
          <a:xfrm rot="5400000">
            <a:off x="-348478" y="1161815"/>
            <a:ext cx="3825970" cy="2869477"/>
          </a:xfrm>
          <a:prstGeom prst="rect">
            <a:avLst/>
          </a:prstGeom>
        </p:spPr>
      </p:pic>
      <p:pic>
        <p:nvPicPr>
          <p:cNvPr id="5" name="Picture 4">
            <a:extLst>
              <a:ext uri="{FF2B5EF4-FFF2-40B4-BE49-F238E27FC236}">
                <a16:creationId xmlns:a16="http://schemas.microsoft.com/office/drawing/2014/main" id="{B7BB25F9-33E6-AC30-068E-6EB4D3EFB7E1}"/>
              </a:ext>
            </a:extLst>
          </p:cNvPr>
          <p:cNvPicPr>
            <a:picLocks noChangeAspect="1"/>
          </p:cNvPicPr>
          <p:nvPr/>
        </p:nvPicPr>
        <p:blipFill rotWithShape="1">
          <a:blip r:embed="rId4"/>
          <a:srcRect l="3799" t="5951" b="3332"/>
          <a:stretch/>
        </p:blipFill>
        <p:spPr>
          <a:xfrm rot="5400000">
            <a:off x="5420972" y="1249612"/>
            <a:ext cx="3818924" cy="2700931"/>
          </a:xfrm>
          <a:prstGeom prst="rect">
            <a:avLst/>
          </a:prstGeom>
        </p:spPr>
      </p:pic>
    </p:spTree>
    <p:extLst>
      <p:ext uri="{BB962C8B-B14F-4D97-AF65-F5344CB8AC3E}">
        <p14:creationId xmlns:p14="http://schemas.microsoft.com/office/powerpoint/2010/main" val="187522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F2327-7FE1-7201-ED00-013F59072EFD}"/>
              </a:ext>
            </a:extLst>
          </p:cNvPr>
          <p:cNvPicPr>
            <a:picLocks noChangeAspect="1"/>
          </p:cNvPicPr>
          <p:nvPr/>
        </p:nvPicPr>
        <p:blipFill rotWithShape="1">
          <a:blip r:embed="rId2"/>
          <a:srcRect l="3343" t="8392" r="1236" b="11205"/>
          <a:stretch/>
        </p:blipFill>
        <p:spPr>
          <a:xfrm>
            <a:off x="810492" y="90426"/>
            <a:ext cx="7938326" cy="5016706"/>
          </a:xfrm>
          <a:prstGeom prst="rect">
            <a:avLst/>
          </a:prstGeom>
        </p:spPr>
      </p:pic>
    </p:spTree>
    <p:extLst>
      <p:ext uri="{BB962C8B-B14F-4D97-AF65-F5344CB8AC3E}">
        <p14:creationId xmlns:p14="http://schemas.microsoft.com/office/powerpoint/2010/main" val="292752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624475"/>
            <a:ext cx="8607000" cy="2378700"/>
          </a:xfrm>
          <a:prstGeom prst="rect">
            <a:avLst/>
          </a:prstGeom>
          <a:solidFill>
            <a:srgbClr val="CFE2F3"/>
          </a:solidFill>
        </p:spPr>
        <p:txBody>
          <a:bodyPr spcFirstLastPara="1" wrap="square" lIns="91425" tIns="91425" rIns="91425" bIns="91425" anchor="t" anchorCtr="0">
            <a:noAutofit/>
          </a:bodyPr>
          <a:lstStyle/>
          <a:p>
            <a:pPr marL="0" lvl="0" indent="0" algn="ctr" rtl="0">
              <a:spcBef>
                <a:spcPts val="0"/>
              </a:spcBef>
              <a:spcAft>
                <a:spcPts val="0"/>
              </a:spcAft>
              <a:buNone/>
            </a:pPr>
            <a:r>
              <a:rPr lang="fr" sz="3600" dirty="0"/>
              <a:t>III </a:t>
            </a:r>
            <a:endParaRPr sz="3600" dirty="0"/>
          </a:p>
          <a:p>
            <a:pPr marL="0" lvl="0" indent="0" algn="ctr" rtl="0">
              <a:spcBef>
                <a:spcPts val="0"/>
              </a:spcBef>
              <a:spcAft>
                <a:spcPts val="0"/>
              </a:spcAft>
              <a:buNone/>
            </a:pPr>
            <a:r>
              <a:rPr lang="fr" sz="3600" dirty="0"/>
              <a:t>Comment l'agenda peut-il être pour les bibliothèques un outil de promotion et de plaidoyer auprès des pouvoirs publics ?</a:t>
            </a:r>
            <a:endParaRPr sz="3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p:nvPr/>
        </p:nvSpPr>
        <p:spPr>
          <a:xfrm>
            <a:off x="442400" y="313425"/>
            <a:ext cx="3327000" cy="37240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fr" sz="2400" dirty="0"/>
              <a:t>Quelle est la différence entre le plaidoyer et le lobbying ?</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fr" sz="2400" dirty="0"/>
              <a:t>Qu’est ce que peut faire le plaidoyer pour les bibliothèques ?</a:t>
            </a:r>
            <a:endParaRPr sz="2400" dirty="0"/>
          </a:p>
          <a:p>
            <a:pPr marL="0" lvl="0" indent="0" algn="l" rtl="0">
              <a:spcBef>
                <a:spcPts val="0"/>
              </a:spcBef>
              <a:spcAft>
                <a:spcPts val="0"/>
              </a:spcAft>
              <a:buNone/>
            </a:pPr>
            <a:endParaRPr dirty="0"/>
          </a:p>
        </p:txBody>
      </p:sp>
      <p:pic>
        <p:nvPicPr>
          <p:cNvPr id="211" name="Google Shape;211;p34"/>
          <p:cNvPicPr preferRelativeResize="0"/>
          <p:nvPr/>
        </p:nvPicPr>
        <p:blipFill>
          <a:blip r:embed="rId3">
            <a:alphaModFix/>
          </a:blip>
          <a:stretch>
            <a:fillRect/>
          </a:stretch>
        </p:blipFill>
        <p:spPr>
          <a:xfrm>
            <a:off x="3769400" y="733425"/>
            <a:ext cx="5241350" cy="381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p:nvPr/>
        </p:nvSpPr>
        <p:spPr>
          <a:xfrm>
            <a:off x="331100" y="400175"/>
            <a:ext cx="66987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400" dirty="0"/>
              <a:t>Comment ont été mises en place des actions de plaidoyer pour les bibliothèques en France?</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fr" sz="2400" dirty="0"/>
              <a:t>La formation de Raphaëlle Bats</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fr" sz="2400" dirty="0"/>
              <a:t>Le rôle de l’IFLA, de l’EBLIDA et de l’ABF</a:t>
            </a:r>
            <a:endParaRPr sz="2400" dirty="0"/>
          </a:p>
          <a:p>
            <a:pPr marL="0" lvl="0" indent="0" algn="l" rtl="0">
              <a:spcBef>
                <a:spcPts val="0"/>
              </a:spcBef>
              <a:spcAft>
                <a:spcPts val="0"/>
              </a:spcAft>
              <a:buNone/>
            </a:pPr>
            <a:endParaRPr dirty="0"/>
          </a:p>
        </p:txBody>
      </p:sp>
      <p:pic>
        <p:nvPicPr>
          <p:cNvPr id="217" name="Google Shape;217;p35"/>
          <p:cNvPicPr preferRelativeResize="0"/>
          <p:nvPr/>
        </p:nvPicPr>
        <p:blipFill>
          <a:blip r:embed="rId3">
            <a:alphaModFix/>
          </a:blip>
          <a:stretch>
            <a:fillRect/>
          </a:stretch>
        </p:blipFill>
        <p:spPr>
          <a:xfrm>
            <a:off x="514350" y="3016775"/>
            <a:ext cx="3167112" cy="1836925"/>
          </a:xfrm>
          <a:prstGeom prst="rect">
            <a:avLst/>
          </a:prstGeom>
          <a:noFill/>
          <a:ln>
            <a:noFill/>
          </a:ln>
        </p:spPr>
      </p:pic>
      <p:pic>
        <p:nvPicPr>
          <p:cNvPr id="218" name="Google Shape;218;p35"/>
          <p:cNvPicPr preferRelativeResize="0"/>
          <p:nvPr/>
        </p:nvPicPr>
        <p:blipFill>
          <a:blip r:embed="rId4">
            <a:alphaModFix/>
          </a:blip>
          <a:stretch>
            <a:fillRect/>
          </a:stretch>
        </p:blipFill>
        <p:spPr>
          <a:xfrm>
            <a:off x="4612900" y="2750099"/>
            <a:ext cx="2911851" cy="2240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311700" y="445025"/>
            <a:ext cx="8520600" cy="169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Les ressources en ligne via le site déjà présenté</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24" name="Google Shape;224;p36"/>
          <p:cNvPicPr preferRelativeResize="0"/>
          <p:nvPr/>
        </p:nvPicPr>
        <p:blipFill>
          <a:blip r:embed="rId3">
            <a:alphaModFix/>
          </a:blip>
          <a:stretch>
            <a:fillRect/>
          </a:stretch>
        </p:blipFill>
        <p:spPr>
          <a:xfrm>
            <a:off x="1285875" y="1333100"/>
            <a:ext cx="5076823" cy="33341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311700" y="1059900"/>
            <a:ext cx="8520600" cy="1725000"/>
          </a:xfrm>
          <a:prstGeom prst="rect">
            <a:avLst/>
          </a:prstGeom>
          <a:solidFill>
            <a:srgbClr val="CFE2F3"/>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fr" sz="3600" dirty="0"/>
              <a:t>I </a:t>
            </a:r>
            <a:endParaRPr sz="3600" dirty="0"/>
          </a:p>
          <a:p>
            <a:pPr marL="0" lvl="0" indent="0" algn="ctr" rtl="0">
              <a:spcBef>
                <a:spcPts val="0"/>
              </a:spcBef>
              <a:spcAft>
                <a:spcPts val="0"/>
              </a:spcAft>
              <a:buSzPts val="990"/>
              <a:buNone/>
            </a:pPr>
            <a:r>
              <a:rPr lang="fr" sz="3600" dirty="0"/>
              <a:t>Rappel historique: comment en est-on arrivé à l'Agenda 2030?</a:t>
            </a:r>
            <a:endParaRPr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La Brochure</a:t>
            </a:r>
            <a:endParaRPr/>
          </a:p>
        </p:txBody>
      </p:sp>
      <p:pic>
        <p:nvPicPr>
          <p:cNvPr id="230" name="Google Shape;230;p37"/>
          <p:cNvPicPr preferRelativeResize="0"/>
          <p:nvPr/>
        </p:nvPicPr>
        <p:blipFill>
          <a:blip r:embed="rId3">
            <a:alphaModFix/>
          </a:blip>
          <a:stretch>
            <a:fillRect/>
          </a:stretch>
        </p:blipFill>
        <p:spPr>
          <a:xfrm>
            <a:off x="209550" y="1017725"/>
            <a:ext cx="2697159" cy="3820975"/>
          </a:xfrm>
          <a:prstGeom prst="rect">
            <a:avLst/>
          </a:prstGeom>
          <a:noFill/>
          <a:ln>
            <a:noFill/>
          </a:ln>
        </p:spPr>
      </p:pic>
      <p:pic>
        <p:nvPicPr>
          <p:cNvPr id="231" name="Google Shape;231;p37"/>
          <p:cNvPicPr preferRelativeResize="0"/>
          <p:nvPr/>
        </p:nvPicPr>
        <p:blipFill>
          <a:blip r:embed="rId4">
            <a:alphaModFix/>
          </a:blip>
          <a:stretch>
            <a:fillRect/>
          </a:stretch>
        </p:blipFill>
        <p:spPr>
          <a:xfrm>
            <a:off x="3135309" y="1017725"/>
            <a:ext cx="2679075" cy="3820975"/>
          </a:xfrm>
          <a:prstGeom prst="rect">
            <a:avLst/>
          </a:prstGeom>
          <a:noFill/>
          <a:ln>
            <a:noFill/>
          </a:ln>
        </p:spPr>
      </p:pic>
      <p:pic>
        <p:nvPicPr>
          <p:cNvPr id="232" name="Google Shape;232;p37"/>
          <p:cNvPicPr preferRelativeResize="0"/>
          <p:nvPr/>
        </p:nvPicPr>
        <p:blipFill>
          <a:blip r:embed="rId5">
            <a:alphaModFix/>
          </a:blip>
          <a:stretch>
            <a:fillRect/>
          </a:stretch>
        </p:blipFill>
        <p:spPr>
          <a:xfrm>
            <a:off x="6042984" y="1017725"/>
            <a:ext cx="2683546" cy="38209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Les affiches</a:t>
            </a:r>
            <a:endParaRPr/>
          </a:p>
        </p:txBody>
      </p:sp>
      <p:pic>
        <p:nvPicPr>
          <p:cNvPr id="238" name="Google Shape;238;p38"/>
          <p:cNvPicPr preferRelativeResize="0"/>
          <p:nvPr/>
        </p:nvPicPr>
        <p:blipFill>
          <a:blip r:embed="rId3">
            <a:alphaModFix/>
          </a:blip>
          <a:stretch>
            <a:fillRect/>
          </a:stretch>
        </p:blipFill>
        <p:spPr>
          <a:xfrm>
            <a:off x="247650" y="1103450"/>
            <a:ext cx="5529258" cy="3820975"/>
          </a:xfrm>
          <a:prstGeom prst="rect">
            <a:avLst/>
          </a:prstGeom>
          <a:noFill/>
          <a:ln>
            <a:noFill/>
          </a:ln>
        </p:spPr>
      </p:pic>
      <p:pic>
        <p:nvPicPr>
          <p:cNvPr id="239" name="Google Shape;239;p38"/>
          <p:cNvPicPr preferRelativeResize="0"/>
          <p:nvPr/>
        </p:nvPicPr>
        <p:blipFill>
          <a:blip r:embed="rId4">
            <a:alphaModFix/>
          </a:blip>
          <a:stretch>
            <a:fillRect/>
          </a:stretch>
        </p:blipFill>
        <p:spPr>
          <a:xfrm>
            <a:off x="5976933" y="445025"/>
            <a:ext cx="2665910" cy="3820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p:nvPr/>
        </p:nvSpPr>
        <p:spPr>
          <a:xfrm>
            <a:off x="894900" y="276700"/>
            <a:ext cx="69396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900" b="1">
                <a:solidFill>
                  <a:schemeClr val="dk1"/>
                </a:solidFill>
              </a:rPr>
              <a:t>Le jeu sérieux </a:t>
            </a:r>
            <a:endParaRPr sz="1500" b="1"/>
          </a:p>
        </p:txBody>
      </p:sp>
      <p:pic>
        <p:nvPicPr>
          <p:cNvPr id="245" name="Google Shape;245;p39"/>
          <p:cNvPicPr preferRelativeResize="0"/>
          <p:nvPr/>
        </p:nvPicPr>
        <p:blipFill>
          <a:blip r:embed="rId3">
            <a:alphaModFix/>
          </a:blip>
          <a:stretch>
            <a:fillRect/>
          </a:stretch>
        </p:blipFill>
        <p:spPr>
          <a:xfrm>
            <a:off x="200025" y="1178050"/>
            <a:ext cx="5179233" cy="3660650"/>
          </a:xfrm>
          <a:prstGeom prst="rect">
            <a:avLst/>
          </a:prstGeom>
          <a:noFill/>
          <a:ln>
            <a:noFill/>
          </a:ln>
        </p:spPr>
      </p:pic>
      <p:pic>
        <p:nvPicPr>
          <p:cNvPr id="246" name="Google Shape;246;p39"/>
          <p:cNvPicPr preferRelativeResize="0"/>
          <p:nvPr/>
        </p:nvPicPr>
        <p:blipFill>
          <a:blip r:embed="rId4">
            <a:alphaModFix/>
          </a:blip>
          <a:stretch>
            <a:fillRect/>
          </a:stretch>
        </p:blipFill>
        <p:spPr>
          <a:xfrm>
            <a:off x="5893608" y="749425"/>
            <a:ext cx="2654214" cy="3860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Les vidéos</a:t>
            </a:r>
            <a:endParaRPr/>
          </a:p>
        </p:txBody>
      </p:sp>
      <p:pic>
        <p:nvPicPr>
          <p:cNvPr id="252" name="Google Shape;252;p40"/>
          <p:cNvPicPr preferRelativeResize="0"/>
          <p:nvPr/>
        </p:nvPicPr>
        <p:blipFill>
          <a:blip r:embed="rId3">
            <a:alphaModFix/>
          </a:blip>
          <a:stretch>
            <a:fillRect/>
          </a:stretch>
        </p:blipFill>
        <p:spPr>
          <a:xfrm>
            <a:off x="206925" y="1724025"/>
            <a:ext cx="6513525" cy="3514725"/>
          </a:xfrm>
          <a:prstGeom prst="rect">
            <a:avLst/>
          </a:prstGeom>
          <a:noFill/>
          <a:ln>
            <a:noFill/>
          </a:ln>
        </p:spPr>
      </p:pic>
      <p:pic>
        <p:nvPicPr>
          <p:cNvPr id="253" name="Google Shape;253;p40"/>
          <p:cNvPicPr preferRelativeResize="0"/>
          <p:nvPr/>
        </p:nvPicPr>
        <p:blipFill>
          <a:blip r:embed="rId4">
            <a:alphaModFix/>
          </a:blip>
          <a:stretch>
            <a:fillRect/>
          </a:stretch>
        </p:blipFill>
        <p:spPr>
          <a:xfrm>
            <a:off x="4749125" y="232700"/>
            <a:ext cx="3928151" cy="3240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Les Cubes</a:t>
            </a:r>
            <a:endParaRPr/>
          </a:p>
        </p:txBody>
      </p:sp>
      <p:pic>
        <p:nvPicPr>
          <p:cNvPr id="259" name="Google Shape;259;p41"/>
          <p:cNvPicPr preferRelativeResize="0"/>
          <p:nvPr/>
        </p:nvPicPr>
        <p:blipFill>
          <a:blip r:embed="rId3">
            <a:alphaModFix/>
          </a:blip>
          <a:stretch>
            <a:fillRect/>
          </a:stretch>
        </p:blipFill>
        <p:spPr>
          <a:xfrm>
            <a:off x="311700" y="1140800"/>
            <a:ext cx="3597034" cy="2697776"/>
          </a:xfrm>
          <a:prstGeom prst="rect">
            <a:avLst/>
          </a:prstGeom>
          <a:noFill/>
          <a:ln>
            <a:noFill/>
          </a:ln>
        </p:spPr>
      </p:pic>
      <p:sp>
        <p:nvSpPr>
          <p:cNvPr id="260" name="Google Shape;260;p41"/>
          <p:cNvSpPr txBox="1">
            <a:spLocks noGrp="1"/>
          </p:cNvSpPr>
          <p:nvPr>
            <p:ph type="title"/>
          </p:nvPr>
        </p:nvSpPr>
        <p:spPr>
          <a:xfrm>
            <a:off x="245025" y="3961650"/>
            <a:ext cx="3663600" cy="53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Cubes “Bonnes pratiques”</a:t>
            </a:r>
            <a:endParaRPr sz="1200"/>
          </a:p>
        </p:txBody>
      </p:sp>
      <p:pic>
        <p:nvPicPr>
          <p:cNvPr id="261" name="Google Shape;261;p41"/>
          <p:cNvPicPr preferRelativeResize="0"/>
          <p:nvPr/>
        </p:nvPicPr>
        <p:blipFill>
          <a:blip r:embed="rId4">
            <a:alphaModFix/>
          </a:blip>
          <a:stretch>
            <a:fillRect/>
          </a:stretch>
        </p:blipFill>
        <p:spPr>
          <a:xfrm>
            <a:off x="4341625" y="903050"/>
            <a:ext cx="4249925" cy="3173275"/>
          </a:xfrm>
          <a:prstGeom prst="rect">
            <a:avLst/>
          </a:prstGeom>
          <a:noFill/>
          <a:ln>
            <a:noFill/>
          </a:ln>
        </p:spPr>
      </p:pic>
      <p:sp>
        <p:nvSpPr>
          <p:cNvPr id="262" name="Google Shape;262;p41"/>
          <p:cNvSpPr txBox="1">
            <a:spLocks noGrp="1"/>
          </p:cNvSpPr>
          <p:nvPr>
            <p:ph type="title"/>
          </p:nvPr>
        </p:nvSpPr>
        <p:spPr>
          <a:xfrm>
            <a:off x="4453827" y="4237875"/>
            <a:ext cx="4318800" cy="391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sz="1200"/>
              <a:t>Cubes jeunesse, pour un public de 11 à 15 ans (ici dans un CDI)</a:t>
            </a:r>
            <a:endParaRPr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Références</a:t>
            </a:r>
            <a:endParaRPr/>
          </a:p>
        </p:txBody>
      </p:sp>
      <p:sp>
        <p:nvSpPr>
          <p:cNvPr id="268" name="Google Shape;268;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fr" u="sng" dirty="0">
                <a:solidFill>
                  <a:schemeClr val="hlink"/>
                </a:solidFill>
                <a:hlinkClick r:id="rId3"/>
              </a:rPr>
              <a:t>https://www.enssib.fr/bibliotheque-numerique/documents/62322-les-relations-iflaunesco-et-le-developpement-de-la-cooperation-bibliotheconomique-internationale.pdf</a:t>
            </a:r>
            <a:endParaRPr dirty="0">
              <a:solidFill>
                <a:schemeClr val="dk1"/>
              </a:solidFill>
            </a:endParaRPr>
          </a:p>
          <a:p>
            <a:pPr marL="0" lvl="0" indent="0" algn="l" rtl="0">
              <a:spcBef>
                <a:spcPts val="1200"/>
              </a:spcBef>
              <a:spcAft>
                <a:spcPts val="0"/>
              </a:spcAft>
              <a:buNone/>
            </a:pPr>
            <a:r>
              <a:rPr lang="fr" u="sng" dirty="0">
                <a:solidFill>
                  <a:schemeClr val="hlink"/>
                </a:solidFill>
                <a:hlinkClick r:id="rId4"/>
              </a:rPr>
              <a:t>https://fr.slideshare.net/knitandb/construire-un-plaidoyer-pour-les-bibliothques</a:t>
            </a:r>
            <a:r>
              <a:rPr lang="fr" dirty="0">
                <a:solidFill>
                  <a:schemeClr val="dk1"/>
                </a:solidFill>
              </a:rPr>
              <a:t> </a:t>
            </a:r>
            <a:endParaRPr dirty="0">
              <a:solidFill>
                <a:schemeClr val="dk1"/>
              </a:solidFill>
            </a:endParaRPr>
          </a:p>
          <a:p>
            <a:pPr marL="0" lvl="0" indent="0" algn="l" rtl="0">
              <a:spcBef>
                <a:spcPts val="1200"/>
              </a:spcBef>
              <a:spcAft>
                <a:spcPts val="0"/>
              </a:spcAft>
              <a:buNone/>
            </a:pPr>
            <a:r>
              <a:rPr lang="fr" u="sng" dirty="0">
                <a:solidFill>
                  <a:schemeClr val="hlink"/>
                </a:solidFill>
                <a:hlinkClick r:id="rId5"/>
              </a:rPr>
              <a:t>https://www.cairn.info/revue-mondes1-2013-1-page-171.htm</a:t>
            </a:r>
            <a:endParaRPr dirty="0">
              <a:solidFill>
                <a:schemeClr val="dk1"/>
              </a:solidFill>
            </a:endParaRPr>
          </a:p>
          <a:p>
            <a:pPr marL="0" lvl="0" indent="0" algn="l" rtl="0">
              <a:spcBef>
                <a:spcPts val="1200"/>
              </a:spcBef>
              <a:spcAft>
                <a:spcPts val="0"/>
              </a:spcAft>
              <a:buNone/>
            </a:pPr>
            <a:r>
              <a:rPr lang="fr" u="sng" dirty="0">
                <a:solidFill>
                  <a:schemeClr val="hlink"/>
                </a:solidFill>
                <a:hlinkClick r:id="rId6"/>
              </a:rPr>
              <a:t>https://unesdoc.unesco.org/ark:/48223/pf0000245016_fre</a:t>
            </a:r>
            <a:endParaRPr dirty="0">
              <a:solidFill>
                <a:schemeClr val="dk1"/>
              </a:solidFill>
            </a:endParaRPr>
          </a:p>
          <a:p>
            <a:pPr marL="0" lvl="0" indent="0" algn="l" rtl="0">
              <a:spcBef>
                <a:spcPts val="1200"/>
              </a:spcBef>
              <a:spcAft>
                <a:spcPts val="0"/>
              </a:spcAft>
              <a:buNone/>
            </a:pPr>
            <a:r>
              <a:rPr lang="fr" u="sng" dirty="0">
                <a:solidFill>
                  <a:schemeClr val="hlink"/>
                </a:solidFill>
                <a:hlinkClick r:id="rId7"/>
              </a:rPr>
              <a:t>https://www.cairn.info/revue-techniques-financieres-et-developpement-2015-4-page-37.htm</a:t>
            </a:r>
            <a:endParaRPr dirty="0">
              <a:solidFill>
                <a:schemeClr val="dk1"/>
              </a:solidFill>
            </a:endParaRPr>
          </a:p>
          <a:p>
            <a:pPr marL="0" lvl="0" indent="0" algn="l" rtl="0">
              <a:spcBef>
                <a:spcPts val="1200"/>
              </a:spcBef>
              <a:spcAft>
                <a:spcPts val="0"/>
              </a:spcAft>
              <a:buNone/>
            </a:pPr>
            <a:r>
              <a:rPr lang="fr" u="sng" dirty="0">
                <a:solidFill>
                  <a:schemeClr val="hlink"/>
                </a:solidFill>
                <a:hlinkClick r:id="rId8"/>
              </a:rPr>
              <a:t>https://www.assemblee-nationale.fr/12/rap-info/i2248.asp</a:t>
            </a:r>
            <a:endParaRPr dirty="0">
              <a:solidFill>
                <a:schemeClr val="dk1"/>
              </a:solidFill>
            </a:endParaRPr>
          </a:p>
          <a:p>
            <a:pPr marL="0" lvl="0" indent="0" algn="l" rtl="0">
              <a:spcBef>
                <a:spcPts val="1200"/>
              </a:spcBef>
              <a:spcAft>
                <a:spcPts val="0"/>
              </a:spcAft>
              <a:buNone/>
            </a:pPr>
            <a:r>
              <a:rPr lang="fr" u="sng" dirty="0">
                <a:solidFill>
                  <a:schemeClr val="hlink"/>
                </a:solidFill>
                <a:hlinkClick r:id="rId9"/>
              </a:rPr>
              <a:t>https://www.enssib.fr/bibliotheque-numerique/documents/68002-87-advocacy.pdf</a:t>
            </a:r>
            <a:endParaRPr dirty="0">
              <a:solidFill>
                <a:schemeClr val="dk1"/>
              </a:solidFill>
            </a:endParaRPr>
          </a:p>
          <a:p>
            <a:pPr marL="0" lvl="0" indent="0" algn="l" rtl="0">
              <a:spcBef>
                <a:spcPts val="1200"/>
              </a:spcBef>
              <a:spcAft>
                <a:spcPts val="0"/>
              </a:spcAft>
              <a:buNone/>
            </a:pPr>
            <a:r>
              <a:rPr lang="fr" u="sng" dirty="0">
                <a:solidFill>
                  <a:schemeClr val="hlink"/>
                </a:solidFill>
                <a:hlinkClick r:id="rId10"/>
              </a:rPr>
              <a:t>https://www.un.org/fr/about-us/un-system</a:t>
            </a:r>
            <a:endParaRPr lang="fr" u="sng" dirty="0">
              <a:solidFill>
                <a:schemeClr val="dk1"/>
              </a:solidFill>
            </a:endParaRPr>
          </a:p>
          <a:p>
            <a:pPr marL="0" lvl="0" indent="0" algn="l" rtl="0">
              <a:spcBef>
                <a:spcPts val="1200"/>
              </a:spcBef>
              <a:spcAft>
                <a:spcPts val="0"/>
              </a:spcAft>
              <a:buNone/>
            </a:pPr>
            <a:r>
              <a:rPr lang="de-DE" dirty="0">
                <a:solidFill>
                  <a:schemeClr val="dk1"/>
                </a:solidFill>
              </a:rPr>
              <a:t>hhtps://bibliosuisse.ch/fr/activites/campagnebiblio2030</a:t>
            </a:r>
            <a:endParaRPr dirty="0">
              <a:solidFill>
                <a:schemeClr val="dk1"/>
              </a:solidFill>
            </a:endParaRPr>
          </a:p>
          <a:p>
            <a:pPr marL="0" lvl="0" indent="0" algn="l" rtl="0">
              <a:spcBef>
                <a:spcPts val="1200"/>
              </a:spcBef>
              <a:spcAft>
                <a:spcPts val="0"/>
              </a:spcAft>
              <a:buNone/>
            </a:pPr>
            <a:r>
              <a:rPr lang="fr" u="sng" dirty="0">
                <a:solidFill>
                  <a:schemeClr val="hlink"/>
                </a:solidFill>
                <a:hlinkClick r:id="rId11"/>
              </a:rPr>
              <a:t>https://www.radiofrance.fr/franceculture/grand-smog-quand-la-pollution-de-l-air-a-tue-12-000-londoniens-1340681</a:t>
            </a:r>
            <a:endParaRPr dirty="0">
              <a:solidFill>
                <a:schemeClr val="dk1"/>
              </a:solidFill>
            </a:endParaRPr>
          </a:p>
          <a:p>
            <a:pPr marL="0" lvl="0" indent="0" algn="l" rtl="0">
              <a:spcBef>
                <a:spcPts val="1200"/>
              </a:spcBef>
              <a:spcAft>
                <a:spcPts val="1200"/>
              </a:spcAft>
              <a:buNone/>
            </a:pPr>
            <a:endParaRPr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subTitle" idx="1"/>
          </p:nvPr>
        </p:nvSpPr>
        <p:spPr>
          <a:xfrm>
            <a:off x="311700" y="428625"/>
            <a:ext cx="5639100" cy="41337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r>
              <a:rPr lang="fr">
                <a:solidFill>
                  <a:schemeClr val="dk1"/>
                </a:solidFill>
              </a:rPr>
              <a:t>Qu’est ce que l’ONU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a:solidFill>
                  <a:schemeClr val="dk1"/>
                </a:solidFill>
              </a:rPr>
              <a:t>Quels sont les organes, agences et programmes affiliés ?</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fr">
                <a:solidFill>
                  <a:schemeClr val="dk1"/>
                </a:solidFill>
              </a:rPr>
              <a:t>Comment agissent-ils ?</a:t>
            </a:r>
            <a:endParaRPr>
              <a:solidFill>
                <a:schemeClr val="dk1"/>
              </a:solidFill>
            </a:endParaRPr>
          </a:p>
        </p:txBody>
      </p:sp>
      <p:pic>
        <p:nvPicPr>
          <p:cNvPr id="72" name="Google Shape;72;p16"/>
          <p:cNvPicPr preferRelativeResize="0"/>
          <p:nvPr/>
        </p:nvPicPr>
        <p:blipFill>
          <a:blip r:embed="rId3">
            <a:alphaModFix/>
          </a:blip>
          <a:stretch>
            <a:fillRect/>
          </a:stretch>
        </p:blipFill>
        <p:spPr>
          <a:xfrm>
            <a:off x="4526650" y="1875950"/>
            <a:ext cx="4091226" cy="2902225"/>
          </a:xfrm>
          <a:prstGeom prst="rect">
            <a:avLst/>
          </a:prstGeom>
          <a:noFill/>
          <a:ln>
            <a:noFill/>
          </a:ln>
        </p:spPr>
      </p:pic>
      <p:pic>
        <p:nvPicPr>
          <p:cNvPr id="73" name="Google Shape;73;p16"/>
          <p:cNvPicPr preferRelativeResize="0"/>
          <p:nvPr/>
        </p:nvPicPr>
        <p:blipFill>
          <a:blip r:embed="rId4">
            <a:alphaModFix/>
          </a:blip>
          <a:stretch>
            <a:fillRect/>
          </a:stretch>
        </p:blipFill>
        <p:spPr>
          <a:xfrm>
            <a:off x="564675" y="2891200"/>
            <a:ext cx="2737325" cy="2007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subTitle" idx="1"/>
          </p:nvPr>
        </p:nvSpPr>
        <p:spPr>
          <a:xfrm>
            <a:off x="0" y="157150"/>
            <a:ext cx="6758100" cy="7137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Clr>
                <a:schemeClr val="dk1"/>
              </a:buClr>
              <a:buSzPts val="605"/>
              <a:buFont typeface="Arial"/>
              <a:buNone/>
            </a:pPr>
            <a:r>
              <a:rPr lang="fr" sz="2116" b="1">
                <a:solidFill>
                  <a:schemeClr val="dk1"/>
                </a:solidFill>
              </a:rPr>
              <a:t>Une prise en compte des enjeux climatiques</a:t>
            </a:r>
            <a:endParaRPr sz="2116" b="1">
              <a:solidFill>
                <a:schemeClr val="dk1"/>
              </a:solidFill>
            </a:endParaRPr>
          </a:p>
          <a:p>
            <a:pPr marL="0" lvl="0" indent="0" algn="l" rtl="0">
              <a:lnSpc>
                <a:spcPct val="95000"/>
              </a:lnSpc>
              <a:spcBef>
                <a:spcPts val="1200"/>
              </a:spcBef>
              <a:spcAft>
                <a:spcPts val="1200"/>
              </a:spcAft>
              <a:buClr>
                <a:schemeClr val="dk1"/>
              </a:buClr>
              <a:buSzPts val="605"/>
              <a:buFont typeface="Arial"/>
              <a:buNone/>
            </a:pPr>
            <a:endParaRPr sz="1540">
              <a:solidFill>
                <a:schemeClr val="dk1"/>
              </a:solidFill>
            </a:endParaRPr>
          </a:p>
        </p:txBody>
      </p:sp>
      <p:pic>
        <p:nvPicPr>
          <p:cNvPr id="79" name="Google Shape;79;p17"/>
          <p:cNvPicPr preferRelativeResize="0"/>
          <p:nvPr/>
        </p:nvPicPr>
        <p:blipFill>
          <a:blip r:embed="rId3">
            <a:alphaModFix/>
          </a:blip>
          <a:stretch>
            <a:fillRect/>
          </a:stretch>
        </p:blipFill>
        <p:spPr>
          <a:xfrm>
            <a:off x="147612" y="978000"/>
            <a:ext cx="2784750" cy="1568150"/>
          </a:xfrm>
          <a:prstGeom prst="rect">
            <a:avLst/>
          </a:prstGeom>
          <a:noFill/>
          <a:ln>
            <a:noFill/>
          </a:ln>
        </p:spPr>
      </p:pic>
      <p:sp>
        <p:nvSpPr>
          <p:cNvPr id="80" name="Google Shape;80;p17"/>
          <p:cNvSpPr txBox="1"/>
          <p:nvPr/>
        </p:nvSpPr>
        <p:spPr>
          <a:xfrm>
            <a:off x="61863" y="2478650"/>
            <a:ext cx="3576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La catastrophe du smog de Londres de 1952</a:t>
            </a:r>
            <a:endParaRPr sz="1100"/>
          </a:p>
        </p:txBody>
      </p:sp>
      <p:pic>
        <p:nvPicPr>
          <p:cNvPr id="81" name="Google Shape;81;p17"/>
          <p:cNvPicPr preferRelativeResize="0"/>
          <p:nvPr/>
        </p:nvPicPr>
        <p:blipFill>
          <a:blip r:embed="rId4">
            <a:alphaModFix/>
          </a:blip>
          <a:stretch>
            <a:fillRect/>
          </a:stretch>
        </p:blipFill>
        <p:spPr>
          <a:xfrm>
            <a:off x="170700" y="2947475"/>
            <a:ext cx="2923987" cy="1620900"/>
          </a:xfrm>
          <a:prstGeom prst="rect">
            <a:avLst/>
          </a:prstGeom>
          <a:noFill/>
          <a:ln>
            <a:noFill/>
          </a:ln>
        </p:spPr>
      </p:pic>
      <p:sp>
        <p:nvSpPr>
          <p:cNvPr id="82" name="Google Shape;82;p17"/>
          <p:cNvSpPr txBox="1"/>
          <p:nvPr/>
        </p:nvSpPr>
        <p:spPr>
          <a:xfrm>
            <a:off x="251025" y="4535725"/>
            <a:ext cx="25779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La parution du Printemps Silencieux de Rachel Carson en 1962</a:t>
            </a:r>
            <a:endParaRPr sz="1100"/>
          </a:p>
        </p:txBody>
      </p:sp>
      <p:pic>
        <p:nvPicPr>
          <p:cNvPr id="83" name="Google Shape;83;p17"/>
          <p:cNvPicPr preferRelativeResize="0"/>
          <p:nvPr/>
        </p:nvPicPr>
        <p:blipFill>
          <a:blip r:embed="rId5">
            <a:alphaModFix/>
          </a:blip>
          <a:stretch>
            <a:fillRect/>
          </a:stretch>
        </p:blipFill>
        <p:spPr>
          <a:xfrm>
            <a:off x="4572000" y="3346625"/>
            <a:ext cx="2434914" cy="1659800"/>
          </a:xfrm>
          <a:prstGeom prst="rect">
            <a:avLst/>
          </a:prstGeom>
          <a:noFill/>
          <a:ln>
            <a:noFill/>
          </a:ln>
        </p:spPr>
      </p:pic>
      <p:sp>
        <p:nvSpPr>
          <p:cNvPr id="84" name="Google Shape;84;p17"/>
          <p:cNvSpPr txBox="1"/>
          <p:nvPr/>
        </p:nvSpPr>
        <p:spPr>
          <a:xfrm>
            <a:off x="7019475" y="3543950"/>
            <a:ext cx="20247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La catastrophe de Torrey Canyon en 1967</a:t>
            </a:r>
            <a:endParaRPr sz="1100"/>
          </a:p>
        </p:txBody>
      </p:sp>
      <p:pic>
        <p:nvPicPr>
          <p:cNvPr id="85" name="Google Shape;85;p17"/>
          <p:cNvPicPr preferRelativeResize="0"/>
          <p:nvPr/>
        </p:nvPicPr>
        <p:blipFill>
          <a:blip r:embed="rId6">
            <a:alphaModFix/>
          </a:blip>
          <a:stretch>
            <a:fillRect/>
          </a:stretch>
        </p:blipFill>
        <p:spPr>
          <a:xfrm>
            <a:off x="3577800" y="970650"/>
            <a:ext cx="3019575" cy="2153300"/>
          </a:xfrm>
          <a:prstGeom prst="rect">
            <a:avLst/>
          </a:prstGeom>
          <a:noFill/>
          <a:ln>
            <a:noFill/>
          </a:ln>
        </p:spPr>
      </p:pic>
      <p:sp>
        <p:nvSpPr>
          <p:cNvPr id="86" name="Google Shape;86;p17"/>
          <p:cNvSpPr txBox="1"/>
          <p:nvPr/>
        </p:nvSpPr>
        <p:spPr>
          <a:xfrm>
            <a:off x="6758100" y="1328700"/>
            <a:ext cx="20247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La parution du rapport du club de Rome en 1972</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subTitle" idx="1"/>
          </p:nvPr>
        </p:nvSpPr>
        <p:spPr>
          <a:xfrm>
            <a:off x="161125" y="246200"/>
            <a:ext cx="8520600" cy="649200"/>
          </a:xfrm>
          <a:prstGeom prst="rect">
            <a:avLst/>
          </a:prstGeom>
        </p:spPr>
        <p:txBody>
          <a:bodyPr spcFirstLastPara="1" wrap="square" lIns="91425" tIns="91425" rIns="91425" bIns="91425" anchor="t" anchorCtr="0">
            <a:normAutofit fontScale="47500" lnSpcReduction="20000"/>
          </a:bodyPr>
          <a:lstStyle/>
          <a:p>
            <a:pPr marL="0" lvl="0" indent="0" algn="l" rtl="0">
              <a:lnSpc>
                <a:spcPct val="115000"/>
              </a:lnSpc>
              <a:spcBef>
                <a:spcPts val="1200"/>
              </a:spcBef>
              <a:spcAft>
                <a:spcPts val="1200"/>
              </a:spcAft>
              <a:buClr>
                <a:schemeClr val="dk1"/>
              </a:buClr>
              <a:buSzPts val="1100"/>
              <a:buFont typeface="Arial"/>
              <a:buNone/>
            </a:pPr>
            <a:r>
              <a:rPr lang="fr" sz="2400" b="1">
                <a:solidFill>
                  <a:schemeClr val="dk1"/>
                </a:solidFill>
              </a:rPr>
              <a:t>L’UNESCO pionnière sur les questions écologiques</a:t>
            </a:r>
            <a:endParaRPr>
              <a:solidFill>
                <a:schemeClr val="dk1"/>
              </a:solidFill>
            </a:endParaRPr>
          </a:p>
        </p:txBody>
      </p:sp>
      <p:pic>
        <p:nvPicPr>
          <p:cNvPr id="92" name="Google Shape;92;p18"/>
          <p:cNvPicPr preferRelativeResize="0"/>
          <p:nvPr/>
        </p:nvPicPr>
        <p:blipFill>
          <a:blip r:embed="rId3">
            <a:alphaModFix/>
          </a:blip>
          <a:stretch>
            <a:fillRect/>
          </a:stretch>
        </p:blipFill>
        <p:spPr>
          <a:xfrm>
            <a:off x="5596575" y="895350"/>
            <a:ext cx="3085150" cy="3581825"/>
          </a:xfrm>
          <a:prstGeom prst="rect">
            <a:avLst/>
          </a:prstGeom>
          <a:noFill/>
          <a:ln>
            <a:noFill/>
          </a:ln>
        </p:spPr>
      </p:pic>
      <p:sp>
        <p:nvSpPr>
          <p:cNvPr id="93" name="Google Shape;93;p18"/>
          <p:cNvSpPr txBox="1"/>
          <p:nvPr/>
        </p:nvSpPr>
        <p:spPr>
          <a:xfrm>
            <a:off x="5681725" y="4538075"/>
            <a:ext cx="30000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Julian Huxley, premier président de l’UNESCO et figure de l’écologie</a:t>
            </a:r>
            <a:endParaRPr sz="1100"/>
          </a:p>
        </p:txBody>
      </p:sp>
      <p:sp>
        <p:nvSpPr>
          <p:cNvPr id="94" name="Google Shape;94;p18"/>
          <p:cNvSpPr txBox="1"/>
          <p:nvPr/>
        </p:nvSpPr>
        <p:spPr>
          <a:xfrm>
            <a:off x="342900" y="4295775"/>
            <a:ext cx="4134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100">
                <a:solidFill>
                  <a:schemeClr val="dk1"/>
                </a:solidFill>
              </a:rPr>
              <a:t>Création d’instituts, de programmes et activité éditoriale</a:t>
            </a:r>
            <a:endParaRPr sz="1100"/>
          </a:p>
        </p:txBody>
      </p:sp>
      <p:pic>
        <p:nvPicPr>
          <p:cNvPr id="95" name="Google Shape;95;p18"/>
          <p:cNvPicPr preferRelativeResize="0"/>
          <p:nvPr/>
        </p:nvPicPr>
        <p:blipFill>
          <a:blip r:embed="rId4">
            <a:alphaModFix/>
          </a:blip>
          <a:stretch>
            <a:fillRect/>
          </a:stretch>
        </p:blipFill>
        <p:spPr>
          <a:xfrm>
            <a:off x="273113" y="962075"/>
            <a:ext cx="2463825" cy="3095575"/>
          </a:xfrm>
          <a:prstGeom prst="rect">
            <a:avLst/>
          </a:prstGeom>
          <a:noFill/>
          <a:ln>
            <a:noFill/>
          </a:ln>
        </p:spPr>
      </p:pic>
      <p:pic>
        <p:nvPicPr>
          <p:cNvPr id="96" name="Google Shape;96;p18"/>
          <p:cNvPicPr preferRelativeResize="0"/>
          <p:nvPr/>
        </p:nvPicPr>
        <p:blipFill>
          <a:blip r:embed="rId5">
            <a:alphaModFix/>
          </a:blip>
          <a:stretch>
            <a:fillRect/>
          </a:stretch>
        </p:blipFill>
        <p:spPr>
          <a:xfrm>
            <a:off x="3135900" y="962075"/>
            <a:ext cx="2061701" cy="3095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subTitle" idx="1"/>
          </p:nvPr>
        </p:nvSpPr>
        <p:spPr>
          <a:xfrm>
            <a:off x="311700" y="438150"/>
            <a:ext cx="8520600" cy="2514600"/>
          </a:xfrm>
          <a:prstGeom prst="rect">
            <a:avLst/>
          </a:prstGeom>
        </p:spPr>
        <p:txBody>
          <a:bodyPr spcFirstLastPara="1" wrap="square" lIns="91425" tIns="91425" rIns="91425" bIns="91425" anchor="t" anchorCtr="0">
            <a:normAutofit fontScale="92500" lnSpcReduction="10000"/>
          </a:bodyPr>
          <a:lstStyle/>
          <a:p>
            <a:pPr marL="0" lvl="0" indent="0" algn="l" rtl="0">
              <a:lnSpc>
                <a:spcPct val="115000"/>
              </a:lnSpc>
              <a:spcBef>
                <a:spcPts val="1200"/>
              </a:spcBef>
              <a:spcAft>
                <a:spcPts val="0"/>
              </a:spcAft>
              <a:buNone/>
            </a:pPr>
            <a:r>
              <a:rPr lang="fr" dirty="0">
                <a:solidFill>
                  <a:schemeClr val="dk1"/>
                </a:solidFill>
              </a:rPr>
              <a:t>Création aussi d’ONGs en lien avec l’écologie</a:t>
            </a:r>
            <a:endParaRPr dirty="0">
              <a:solidFill>
                <a:schemeClr val="dk1"/>
              </a:solidFill>
            </a:endParaRPr>
          </a:p>
          <a:p>
            <a:pPr marL="0" lvl="0" indent="0" algn="l" rtl="0">
              <a:lnSpc>
                <a:spcPct val="115000"/>
              </a:lnSpc>
              <a:spcBef>
                <a:spcPts val="1200"/>
              </a:spcBef>
              <a:spcAft>
                <a:spcPts val="0"/>
              </a:spcAft>
              <a:buNone/>
            </a:pPr>
            <a:r>
              <a:rPr lang="fr" dirty="0">
                <a:solidFill>
                  <a:schemeClr val="dk1"/>
                </a:solidFill>
              </a:rPr>
              <a:t>Le rôle essentiel des ONGs dans l’application de la politique onusienne</a:t>
            </a:r>
            <a:endParaRPr dirty="0">
              <a:solidFill>
                <a:schemeClr val="dk1"/>
              </a:solidFill>
            </a:endParaRPr>
          </a:p>
          <a:p>
            <a:pPr marL="0" lvl="0" indent="0" algn="l" rtl="0">
              <a:lnSpc>
                <a:spcPct val="115000"/>
              </a:lnSpc>
              <a:spcBef>
                <a:spcPts val="1200"/>
              </a:spcBef>
              <a:spcAft>
                <a:spcPts val="1200"/>
              </a:spcAft>
              <a:buNone/>
            </a:pPr>
            <a:r>
              <a:rPr lang="fr" dirty="0">
                <a:solidFill>
                  <a:schemeClr val="dk1"/>
                </a:solidFill>
              </a:rPr>
              <a:t>Le rôle de l’IFLA</a:t>
            </a:r>
            <a:endParaRPr dirty="0">
              <a:solidFill>
                <a:schemeClr val="dk1"/>
              </a:solidFill>
            </a:endParaRPr>
          </a:p>
        </p:txBody>
      </p:sp>
      <p:pic>
        <p:nvPicPr>
          <p:cNvPr id="102" name="Google Shape;102;p19"/>
          <p:cNvPicPr preferRelativeResize="0"/>
          <p:nvPr/>
        </p:nvPicPr>
        <p:blipFill>
          <a:blip r:embed="rId3">
            <a:alphaModFix/>
          </a:blip>
          <a:stretch>
            <a:fillRect/>
          </a:stretch>
        </p:blipFill>
        <p:spPr>
          <a:xfrm>
            <a:off x="6671787" y="1766875"/>
            <a:ext cx="2081700" cy="3086099"/>
          </a:xfrm>
          <a:prstGeom prst="rect">
            <a:avLst/>
          </a:prstGeom>
          <a:noFill/>
          <a:ln>
            <a:noFill/>
          </a:ln>
        </p:spPr>
      </p:pic>
      <p:pic>
        <p:nvPicPr>
          <p:cNvPr id="103" name="Google Shape;103;p19"/>
          <p:cNvPicPr preferRelativeResize="0"/>
          <p:nvPr/>
        </p:nvPicPr>
        <p:blipFill>
          <a:blip r:embed="rId4">
            <a:alphaModFix/>
          </a:blip>
          <a:stretch>
            <a:fillRect/>
          </a:stretch>
        </p:blipFill>
        <p:spPr>
          <a:xfrm>
            <a:off x="390513" y="3624263"/>
            <a:ext cx="4181475" cy="1095375"/>
          </a:xfrm>
          <a:prstGeom prst="rect">
            <a:avLst/>
          </a:prstGeom>
          <a:noFill/>
          <a:ln>
            <a:noFill/>
          </a:ln>
        </p:spPr>
      </p:pic>
      <p:pic>
        <p:nvPicPr>
          <p:cNvPr id="104" name="Google Shape;104;p19"/>
          <p:cNvPicPr preferRelativeResize="0"/>
          <p:nvPr/>
        </p:nvPicPr>
        <p:blipFill>
          <a:blip r:embed="rId5">
            <a:alphaModFix/>
          </a:blip>
          <a:stretch>
            <a:fillRect/>
          </a:stretch>
        </p:blipFill>
        <p:spPr>
          <a:xfrm>
            <a:off x="3705225" y="1766875"/>
            <a:ext cx="2497825" cy="2381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subTitle" idx="1"/>
          </p:nvPr>
        </p:nvSpPr>
        <p:spPr>
          <a:xfrm>
            <a:off x="235500" y="122100"/>
            <a:ext cx="8520600" cy="597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fr" sz="2400" b="1">
                <a:solidFill>
                  <a:schemeClr val="dk1"/>
                </a:solidFill>
              </a:rPr>
              <a:t>Création des sommets de la terre</a:t>
            </a:r>
            <a:endParaRPr sz="2400" b="1">
              <a:solidFill>
                <a:schemeClr val="dk1"/>
              </a:solidFill>
            </a:endParaRPr>
          </a:p>
        </p:txBody>
      </p:sp>
      <p:pic>
        <p:nvPicPr>
          <p:cNvPr id="110" name="Google Shape;110;p20"/>
          <p:cNvPicPr preferRelativeResize="0"/>
          <p:nvPr/>
        </p:nvPicPr>
        <p:blipFill rotWithShape="1">
          <a:blip r:embed="rId3">
            <a:alphaModFix/>
          </a:blip>
          <a:srcRect t="25534" r="-2322"/>
          <a:stretch/>
        </p:blipFill>
        <p:spPr>
          <a:xfrm>
            <a:off x="235500" y="851726"/>
            <a:ext cx="2517226" cy="1381125"/>
          </a:xfrm>
          <a:prstGeom prst="rect">
            <a:avLst/>
          </a:prstGeom>
          <a:noFill/>
          <a:ln>
            <a:noFill/>
          </a:ln>
        </p:spPr>
      </p:pic>
      <p:sp>
        <p:nvSpPr>
          <p:cNvPr id="111" name="Google Shape;111;p20"/>
          <p:cNvSpPr txBox="1"/>
          <p:nvPr/>
        </p:nvSpPr>
        <p:spPr>
          <a:xfrm>
            <a:off x="149774" y="2175714"/>
            <a:ext cx="34101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200" dirty="0">
                <a:solidFill>
                  <a:schemeClr val="dk1"/>
                </a:solidFill>
              </a:rPr>
              <a:t>Le 1er sommet de la terre à Stockholm en 1972</a:t>
            </a:r>
            <a:endParaRPr sz="1200" dirty="0"/>
          </a:p>
        </p:txBody>
      </p:sp>
      <p:sp>
        <p:nvSpPr>
          <p:cNvPr id="112" name="Google Shape;112;p20"/>
          <p:cNvSpPr txBox="1"/>
          <p:nvPr/>
        </p:nvSpPr>
        <p:spPr>
          <a:xfrm>
            <a:off x="235500" y="4526508"/>
            <a:ext cx="382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200" dirty="0">
                <a:solidFill>
                  <a:schemeClr val="dk1"/>
                </a:solidFill>
              </a:rPr>
              <a:t>Le sommet de Rio de 1992 amène l’agenda 21</a:t>
            </a:r>
            <a:endParaRPr sz="1200" dirty="0">
              <a:solidFill>
                <a:schemeClr val="dk1"/>
              </a:solidFill>
            </a:endParaRPr>
          </a:p>
        </p:txBody>
      </p:sp>
      <p:pic>
        <p:nvPicPr>
          <p:cNvPr id="113" name="Google Shape;113;p20"/>
          <p:cNvPicPr preferRelativeResize="0"/>
          <p:nvPr/>
        </p:nvPicPr>
        <p:blipFill>
          <a:blip r:embed="rId4">
            <a:alphaModFix/>
          </a:blip>
          <a:stretch>
            <a:fillRect/>
          </a:stretch>
        </p:blipFill>
        <p:spPr>
          <a:xfrm>
            <a:off x="3559875" y="847213"/>
            <a:ext cx="5431724" cy="3618489"/>
          </a:xfrm>
          <a:prstGeom prst="rect">
            <a:avLst/>
          </a:prstGeom>
          <a:noFill/>
          <a:ln>
            <a:noFill/>
          </a:ln>
        </p:spPr>
      </p:pic>
      <p:pic>
        <p:nvPicPr>
          <p:cNvPr id="114" name="Google Shape;114;p20"/>
          <p:cNvPicPr preferRelativeResize="0"/>
          <p:nvPr/>
        </p:nvPicPr>
        <p:blipFill>
          <a:blip r:embed="rId5">
            <a:alphaModFix/>
          </a:blip>
          <a:stretch>
            <a:fillRect/>
          </a:stretch>
        </p:blipFill>
        <p:spPr>
          <a:xfrm>
            <a:off x="302236" y="2874333"/>
            <a:ext cx="3105177" cy="1718892"/>
          </a:xfrm>
          <a:prstGeom prst="rect">
            <a:avLst/>
          </a:prstGeom>
          <a:noFill/>
          <a:ln>
            <a:noFill/>
          </a:ln>
        </p:spPr>
      </p:pic>
      <p:sp>
        <p:nvSpPr>
          <p:cNvPr id="115" name="Google Shape;115;p20"/>
          <p:cNvSpPr txBox="1"/>
          <p:nvPr/>
        </p:nvSpPr>
        <p:spPr>
          <a:xfrm>
            <a:off x="4636050" y="4593225"/>
            <a:ext cx="4193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sz="1200">
                <a:solidFill>
                  <a:schemeClr val="dk1"/>
                </a:solidFill>
              </a:rPr>
              <a:t>L’agenda 21 a contribué à faire émerger la notion de RSE</a:t>
            </a:r>
            <a:endParaRPr sz="1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4484875" y="824250"/>
            <a:ext cx="3570108" cy="1780350"/>
          </a:xfrm>
          <a:prstGeom prst="rect">
            <a:avLst/>
          </a:prstGeom>
          <a:noFill/>
          <a:ln>
            <a:noFill/>
          </a:ln>
        </p:spPr>
      </p:pic>
      <p:sp>
        <p:nvSpPr>
          <p:cNvPr id="121" name="Google Shape;121;p21"/>
          <p:cNvSpPr txBox="1"/>
          <p:nvPr/>
        </p:nvSpPr>
        <p:spPr>
          <a:xfrm>
            <a:off x="4325238" y="2533575"/>
            <a:ext cx="431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1"/>
                </a:solidFill>
              </a:rPr>
              <a:t>Objectifs du Millénaire pour le Développement (OMD)</a:t>
            </a:r>
            <a:endParaRPr sz="1200"/>
          </a:p>
        </p:txBody>
      </p:sp>
      <p:sp>
        <p:nvSpPr>
          <p:cNvPr id="122" name="Google Shape;122;p21"/>
          <p:cNvSpPr txBox="1">
            <a:spLocks noGrp="1"/>
          </p:cNvSpPr>
          <p:nvPr>
            <p:ph type="subTitle" idx="1"/>
          </p:nvPr>
        </p:nvSpPr>
        <p:spPr>
          <a:xfrm>
            <a:off x="311700" y="89325"/>
            <a:ext cx="8520600" cy="67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solidFill>
                  <a:schemeClr val="dk1"/>
                </a:solidFill>
              </a:rPr>
              <a:t>Déclaration du Millénaire des Nations Unies</a:t>
            </a:r>
            <a:endParaRPr>
              <a:solidFill>
                <a:schemeClr val="dk1"/>
              </a:solidFill>
            </a:endParaRPr>
          </a:p>
        </p:txBody>
      </p:sp>
      <p:sp>
        <p:nvSpPr>
          <p:cNvPr id="123" name="Google Shape;123;p21"/>
          <p:cNvSpPr txBox="1"/>
          <p:nvPr/>
        </p:nvSpPr>
        <p:spPr>
          <a:xfrm>
            <a:off x="311700" y="4048125"/>
            <a:ext cx="2648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1"/>
                </a:solidFill>
              </a:rPr>
              <a:t>Le programme d’assistance technique (1953), première pierre onusienne pour le développement </a:t>
            </a:r>
            <a:endParaRPr sz="1200"/>
          </a:p>
        </p:txBody>
      </p:sp>
      <p:pic>
        <p:nvPicPr>
          <p:cNvPr id="124" name="Google Shape;124;p21"/>
          <p:cNvPicPr preferRelativeResize="0"/>
          <p:nvPr/>
        </p:nvPicPr>
        <p:blipFill>
          <a:blip r:embed="rId4">
            <a:alphaModFix/>
          </a:blip>
          <a:stretch>
            <a:fillRect/>
          </a:stretch>
        </p:blipFill>
        <p:spPr>
          <a:xfrm>
            <a:off x="142875" y="1151050"/>
            <a:ext cx="3362325" cy="2763725"/>
          </a:xfrm>
          <a:prstGeom prst="rect">
            <a:avLst/>
          </a:prstGeom>
          <a:noFill/>
          <a:ln>
            <a:noFill/>
          </a:ln>
        </p:spPr>
      </p:pic>
      <p:pic>
        <p:nvPicPr>
          <p:cNvPr id="125" name="Google Shape;125;p21"/>
          <p:cNvPicPr preferRelativeResize="0"/>
          <p:nvPr/>
        </p:nvPicPr>
        <p:blipFill>
          <a:blip r:embed="rId5">
            <a:alphaModFix/>
          </a:blip>
          <a:stretch>
            <a:fillRect/>
          </a:stretch>
        </p:blipFill>
        <p:spPr>
          <a:xfrm>
            <a:off x="4484875" y="2902874"/>
            <a:ext cx="2990851" cy="1901399"/>
          </a:xfrm>
          <a:prstGeom prst="rect">
            <a:avLst/>
          </a:prstGeom>
          <a:noFill/>
          <a:ln>
            <a:noFill/>
          </a:ln>
        </p:spPr>
      </p:pic>
      <p:sp>
        <p:nvSpPr>
          <p:cNvPr id="126" name="Google Shape;126;p21"/>
          <p:cNvSpPr txBox="1"/>
          <p:nvPr/>
        </p:nvSpPr>
        <p:spPr>
          <a:xfrm>
            <a:off x="4484875" y="4729875"/>
            <a:ext cx="4401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1"/>
                </a:solidFill>
              </a:rPr>
              <a:t>Réduction par 3 du taux de pauvreté dans le monde depuis 90</a:t>
            </a:r>
            <a:endParaRPr sz="12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1768</Words>
  <Application>Microsoft Office PowerPoint</Application>
  <PresentationFormat>Affichage à l'écran (16:9)</PresentationFormat>
  <Paragraphs>112</Paragraphs>
  <Slides>35</Slides>
  <Notes>30</Notes>
  <HiddenSlides>0</HiddenSlides>
  <MMClips>0</MMClips>
  <ScaleCrop>false</ScaleCrop>
  <HeadingPairs>
    <vt:vector size="6" baseType="variant">
      <vt:variant>
        <vt:lpstr>Polices utilisées</vt:lpstr>
      </vt:variant>
      <vt:variant>
        <vt:i4>1</vt:i4>
      </vt:variant>
      <vt:variant>
        <vt:lpstr>Thème</vt:lpstr>
      </vt:variant>
      <vt:variant>
        <vt:i4>1</vt:i4>
      </vt:variant>
      <vt:variant>
        <vt:lpstr>Titres des diapositives</vt:lpstr>
      </vt:variant>
      <vt:variant>
        <vt:i4>35</vt:i4>
      </vt:variant>
    </vt:vector>
  </HeadingPairs>
  <TitlesOfParts>
    <vt:vector size="37" baseType="lpstr">
      <vt:lpstr>Arial</vt:lpstr>
      <vt:lpstr>Simple Light</vt:lpstr>
      <vt:lpstr>LES BIBLIOTHEQUES AU DEFI DES VALEURS DE L‘UNESCO ABF ALSACE – 03.04.23 – Mathilde Servet</vt:lpstr>
      <vt:lpstr>Présentation PowerPoint</vt:lpstr>
      <vt:lpstr>I  Rappel historique: comment en est-on arrivé à l'Agenda 2030?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III  Comment l'agenda peut-il être pour les bibliothèques un outil de promotion et de plaidoyer auprès des pouvoirs publics ?</vt:lpstr>
      <vt:lpstr>Présentation PowerPoint</vt:lpstr>
      <vt:lpstr>Présentation PowerPoint</vt:lpstr>
      <vt:lpstr>Les ressources en ligne via le site déjà présenté  </vt:lpstr>
      <vt:lpstr>La Brochure</vt:lpstr>
      <vt:lpstr>Les affiches</vt:lpstr>
      <vt:lpstr>Présentation PowerPoint</vt:lpstr>
      <vt:lpstr>Les vidéos</vt:lpstr>
      <vt:lpstr>Les Cubes</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BIBLIOTHEQUES AU DEFI DES VALEURS DE L‘UNESCO ABF ALSACE – 03.04.23 – Mathilde Servet</dc:title>
  <dc:creator>holger</dc:creator>
  <cp:lastModifiedBy>servet mathilde</cp:lastModifiedBy>
  <cp:revision>6</cp:revision>
  <dcterms:modified xsi:type="dcterms:W3CDTF">2023-04-03T06:58:29Z</dcterms:modified>
</cp:coreProperties>
</file>