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2"/>
  </p:sldMasterIdLst>
  <p:notesMasterIdLst>
    <p:notesMasterId r:id="rId24"/>
  </p:notesMasterIdLst>
  <p:sldIdLst>
    <p:sldId id="341" r:id="rId3"/>
    <p:sldId id="269" r:id="rId4"/>
    <p:sldId id="271" r:id="rId5"/>
    <p:sldId id="272" r:id="rId6"/>
    <p:sldId id="325" r:id="rId7"/>
    <p:sldId id="335" r:id="rId8"/>
    <p:sldId id="326" r:id="rId9"/>
    <p:sldId id="336" r:id="rId10"/>
    <p:sldId id="327" r:id="rId11"/>
    <p:sldId id="328" r:id="rId12"/>
    <p:sldId id="337" r:id="rId13"/>
    <p:sldId id="329" r:id="rId14"/>
    <p:sldId id="339" r:id="rId15"/>
    <p:sldId id="330" r:id="rId16"/>
    <p:sldId id="331" r:id="rId17"/>
    <p:sldId id="332" r:id="rId18"/>
    <p:sldId id="333" r:id="rId19"/>
    <p:sldId id="334" r:id="rId20"/>
    <p:sldId id="342" r:id="rId21"/>
    <p:sldId id="281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2" clrIdx="0"/>
  <p:cmAuthor id="1" name="River -Anne- Song" initials="R-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A92AA-AD71-400E-8B3F-CC68E8751F4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5AD54-B5C8-485E-8D36-BB42A80D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4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-14921"/>
            <a:ext cx="7886700" cy="53724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408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Anne VERNEUIL – ABF CENTRE</a:t>
            </a:r>
          </a:p>
          <a:p>
            <a:pPr algn="ctr"/>
            <a:r>
              <a:rPr lang="fr-FR" dirty="0" smtClean="0"/>
              <a:t>2 octobre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96330" y="544522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DIX COMMANDEMENTS DE L’ADVOCACY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6123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FFFFFF"/>
                </a:solidFill>
              </a:rPr>
              <a:t>4. Dans leur tête tu te mettras</a:t>
            </a: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23747528-C5A5-4549-BCAB-C8527BD83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05819"/>
            <a:ext cx="5715000" cy="3790950"/>
          </a:xfrm>
        </p:spPr>
      </p:pic>
    </p:spTree>
    <p:extLst>
      <p:ext uri="{BB962C8B-B14F-4D97-AF65-F5344CB8AC3E}">
        <p14:creationId xmlns:p14="http://schemas.microsoft.com/office/powerpoint/2010/main" val="1642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Cultiver des relations de confiance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F0F0F0"/>
                </a:solidFill>
              </a:rPr>
              <a:t>Avec les </a:t>
            </a:r>
            <a:r>
              <a:rPr lang="fr-FR" sz="2000" dirty="0" err="1" smtClean="0">
                <a:solidFill>
                  <a:srgbClr val="F0F0F0"/>
                </a:solidFill>
              </a:rPr>
              <a:t>décideur·euses</a:t>
            </a:r>
            <a:r>
              <a:rPr lang="fr-FR" sz="2000" dirty="0" smtClean="0">
                <a:solidFill>
                  <a:srgbClr val="F0F0F0"/>
                </a:solidFill>
              </a:rPr>
              <a:t> et les </a:t>
            </a:r>
            <a:r>
              <a:rPr lang="fr-FR" sz="2000" dirty="0" err="1" smtClean="0">
                <a:solidFill>
                  <a:srgbClr val="F0F0F0"/>
                </a:solidFill>
              </a:rPr>
              <a:t>influenceur·euses</a:t>
            </a:r>
            <a:r>
              <a:rPr lang="fr-FR" sz="2000" dirty="0" smtClean="0">
                <a:solidFill>
                  <a:srgbClr val="F0F0F0"/>
                </a:solidFill>
              </a:rPr>
              <a:t> clés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Participer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aux </a:t>
            </a:r>
            <a:r>
              <a:rPr sz="2000" dirty="0" err="1">
                <a:solidFill>
                  <a:srgbClr val="F0F0F0"/>
                </a:solidFill>
              </a:rPr>
              <a:t>événements</a:t>
            </a:r>
            <a:r>
              <a:rPr sz="2000" dirty="0">
                <a:solidFill>
                  <a:srgbClr val="F0F0F0"/>
                </a:solidFill>
              </a:rPr>
              <a:t>, </a:t>
            </a:r>
            <a:r>
              <a:rPr sz="2000" dirty="0" err="1">
                <a:solidFill>
                  <a:srgbClr val="F0F0F0"/>
                </a:solidFill>
              </a:rPr>
              <a:t>connaître</a:t>
            </a:r>
            <a:r>
              <a:rPr sz="2000" dirty="0">
                <a:solidFill>
                  <a:srgbClr val="F0F0F0"/>
                </a:solidFill>
              </a:rPr>
              <a:t> les habitants</a:t>
            </a:r>
          </a:p>
          <a:p>
            <a:r>
              <a:rPr sz="2000" dirty="0" err="1" smtClean="0">
                <a:solidFill>
                  <a:srgbClr val="F0F0F0"/>
                </a:solidFill>
              </a:rPr>
              <a:t>Parler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leur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langage</a:t>
            </a:r>
            <a:r>
              <a:rPr sz="2000" dirty="0">
                <a:solidFill>
                  <a:srgbClr val="F0F0F0"/>
                </a:solidFill>
              </a:rPr>
              <a:t>, pas le </a:t>
            </a:r>
            <a:r>
              <a:rPr sz="2000" dirty="0" err="1">
                <a:solidFill>
                  <a:srgbClr val="F0F0F0"/>
                </a:solidFill>
              </a:rPr>
              <a:t>nôtre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Être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 smtClean="0">
                <a:solidFill>
                  <a:srgbClr val="F0F0F0"/>
                </a:solidFill>
              </a:rPr>
              <a:t>clair</a:t>
            </a:r>
            <a:r>
              <a:rPr lang="fr-FR" sz="2000" dirty="0" smtClean="0">
                <a:solidFill>
                  <a:srgbClr val="F0F0F0"/>
                </a:solidFill>
              </a:rPr>
              <a:t>·e</a:t>
            </a:r>
            <a:r>
              <a:rPr sz="2000" dirty="0" smtClean="0">
                <a:solidFill>
                  <a:srgbClr val="F0F0F0"/>
                </a:solidFill>
              </a:rPr>
              <a:t>, </a:t>
            </a:r>
            <a:r>
              <a:rPr sz="2000" dirty="0" err="1" smtClean="0">
                <a:solidFill>
                  <a:srgbClr val="F0F0F0"/>
                </a:solidFill>
              </a:rPr>
              <a:t>concis</a:t>
            </a:r>
            <a:r>
              <a:rPr lang="fr-FR" sz="2000" dirty="0" smtClean="0">
                <a:solidFill>
                  <a:srgbClr val="F0F0F0"/>
                </a:solidFill>
              </a:rPr>
              <a:t>·e</a:t>
            </a:r>
            <a:r>
              <a:rPr sz="2000" dirty="0" smtClean="0">
                <a:solidFill>
                  <a:srgbClr val="F0F0F0"/>
                </a:solidFill>
              </a:rPr>
              <a:t>, </a:t>
            </a:r>
            <a:r>
              <a:rPr sz="2000" dirty="0" err="1" smtClean="0">
                <a:solidFill>
                  <a:srgbClr val="F0F0F0"/>
                </a:solidFill>
              </a:rPr>
              <a:t>concret</a:t>
            </a:r>
            <a:r>
              <a:rPr lang="fr-FR" sz="2000" dirty="0" smtClean="0">
                <a:solidFill>
                  <a:srgbClr val="F0F0F0"/>
                </a:solidFill>
              </a:rPr>
              <a:t>·e</a:t>
            </a:r>
          </a:p>
          <a:p>
            <a:r>
              <a:rPr lang="fr-FR" sz="2000" dirty="0" smtClean="0">
                <a:solidFill>
                  <a:srgbClr val="F0F0F0"/>
                </a:solidFill>
              </a:rPr>
              <a:t>Etre très bien </a:t>
            </a:r>
            <a:r>
              <a:rPr lang="fr-FR" sz="2000" dirty="0" err="1" smtClean="0">
                <a:solidFill>
                  <a:srgbClr val="F0F0F0"/>
                </a:solidFill>
              </a:rPr>
              <a:t>informé·e</a:t>
            </a:r>
            <a:r>
              <a:rPr lang="fr-FR" sz="2000" dirty="0" smtClean="0">
                <a:solidFill>
                  <a:srgbClr val="F0F0F0"/>
                </a:solidFill>
              </a:rPr>
              <a:t> sur l’agenda politique, les </a:t>
            </a:r>
            <a:r>
              <a:rPr lang="fr-FR" sz="2000" dirty="0" err="1" smtClean="0">
                <a:solidFill>
                  <a:srgbClr val="F0F0F0"/>
                </a:solidFill>
              </a:rPr>
              <a:t>élu·es</a:t>
            </a:r>
            <a:r>
              <a:rPr lang="fr-FR" sz="2000" dirty="0" smtClean="0">
                <a:solidFill>
                  <a:srgbClr val="F0F0F0"/>
                </a:solidFill>
              </a:rPr>
              <a:t>, les priorités…</a:t>
            </a:r>
            <a:endParaRPr lang="fr-FR" sz="2000" dirty="0">
              <a:solidFill>
                <a:srgbClr val="F0F0F0"/>
              </a:solidFill>
            </a:endParaRPr>
          </a:p>
          <a:p>
            <a:endParaRPr lang="fr-FR" sz="2000" dirty="0" smtClean="0">
              <a:solidFill>
                <a:srgbClr val="F0F0F0"/>
              </a:solidFill>
            </a:endParaRPr>
          </a:p>
          <a:p>
            <a:pPr lvl="1"/>
            <a:endParaRPr sz="1600" dirty="0">
              <a:solidFill>
                <a:srgbClr val="F0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/>
              <a:t>5. Des </a:t>
            </a:r>
            <a:r>
              <a:rPr sz="3600" b="1" dirty="0" err="1"/>
              <a:t>récits</a:t>
            </a:r>
            <a:r>
              <a:rPr sz="3600" b="1" dirty="0"/>
              <a:t> </a:t>
            </a:r>
            <a:r>
              <a:rPr sz="3600" b="1" dirty="0" err="1"/>
              <a:t>tu</a:t>
            </a:r>
            <a:r>
              <a:rPr sz="3600" b="1" dirty="0"/>
              <a:t> </a:t>
            </a:r>
            <a:r>
              <a:rPr sz="3600" b="1" dirty="0" err="1"/>
              <a:t>raconteras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2000" dirty="0"/>
              <a:t>• </a:t>
            </a:r>
            <a:r>
              <a:rPr sz="2000" dirty="0" err="1"/>
              <a:t>Pratiquer</a:t>
            </a:r>
            <a:r>
              <a:rPr sz="2000" dirty="0"/>
              <a:t> le storytelling</a:t>
            </a:r>
          </a:p>
          <a:p>
            <a:pPr marL="0" indent="0">
              <a:buNone/>
            </a:pPr>
            <a:r>
              <a:rPr sz="2000" dirty="0"/>
              <a:t>• </a:t>
            </a:r>
            <a:r>
              <a:rPr sz="2000" dirty="0" err="1"/>
              <a:t>Raconter</a:t>
            </a:r>
            <a:r>
              <a:rPr sz="2000" dirty="0"/>
              <a:t> des </a:t>
            </a:r>
            <a:r>
              <a:rPr sz="2000" dirty="0" err="1"/>
              <a:t>histoires</a:t>
            </a:r>
            <a:r>
              <a:rPr sz="2000" dirty="0"/>
              <a:t> </a:t>
            </a:r>
            <a:r>
              <a:rPr sz="2000" dirty="0" err="1"/>
              <a:t>concrètes</a:t>
            </a:r>
            <a:r>
              <a:rPr sz="2000" dirty="0"/>
              <a:t> et </a:t>
            </a:r>
            <a:r>
              <a:rPr sz="2000" dirty="0" err="1"/>
              <a:t>impactantes</a:t>
            </a:r>
            <a:endParaRPr sz="2000" dirty="0"/>
          </a:p>
          <a:p>
            <a:pPr marL="0" indent="0">
              <a:buNone/>
            </a:pPr>
            <a:r>
              <a:rPr sz="2000" dirty="0"/>
              <a:t>• </a:t>
            </a:r>
            <a:r>
              <a:rPr sz="2000" dirty="0" err="1"/>
              <a:t>Choisir</a:t>
            </a:r>
            <a:r>
              <a:rPr sz="2000" dirty="0"/>
              <a:t> </a:t>
            </a:r>
            <a:r>
              <a:rPr sz="2000" dirty="0" err="1"/>
              <a:t>l’histoire</a:t>
            </a:r>
            <a:r>
              <a:rPr sz="2000" dirty="0"/>
              <a:t> </a:t>
            </a:r>
            <a:r>
              <a:rPr sz="2000" dirty="0" err="1"/>
              <a:t>adaptée</a:t>
            </a:r>
            <a:r>
              <a:rPr sz="2000" dirty="0"/>
              <a:t> à </a:t>
            </a:r>
            <a:r>
              <a:rPr sz="2000" dirty="0" err="1" smtClean="0"/>
              <a:t>l’auditeur</a:t>
            </a:r>
            <a:r>
              <a:rPr lang="fr-FR" sz="2000" dirty="0" smtClean="0"/>
              <a:t>·</a:t>
            </a:r>
            <a:r>
              <a:rPr lang="fr-FR" sz="2000" dirty="0" err="1" smtClean="0"/>
              <a:t>trice</a:t>
            </a:r>
            <a:endParaRPr sz="2000" dirty="0"/>
          </a:p>
          <a:p>
            <a:pPr marL="0" indent="0">
              <a:buNone/>
            </a:pPr>
            <a:r>
              <a:rPr sz="2000" dirty="0"/>
              <a:t>• Transformer </a:t>
            </a:r>
            <a:r>
              <a:rPr sz="2000" dirty="0" err="1"/>
              <a:t>l’abstrait</a:t>
            </a:r>
            <a:r>
              <a:rPr sz="2000" dirty="0"/>
              <a:t> en </a:t>
            </a:r>
            <a:r>
              <a:rPr sz="2000" dirty="0" err="1" smtClean="0"/>
              <a:t>vécu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• </a:t>
            </a:r>
            <a:r>
              <a:rPr lang="fr-FR" sz="2000" dirty="0" smtClean="0"/>
              <a:t>Collecter et mettre en récit</a:t>
            </a:r>
            <a:endParaRPr sz="2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FCC79F-B688-43E7-8A09-9E1F514C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6851104" cy="29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Apprendre et pratiquer </a:t>
            </a:r>
            <a:br>
              <a:rPr lang="fr-FR" sz="3600" b="1" dirty="0" smtClean="0"/>
            </a:br>
            <a:r>
              <a:rPr lang="fr-FR" sz="3600" b="1" dirty="0" smtClean="0"/>
              <a:t>les techniques d’influence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 smtClean="0"/>
              <a:t>6 principes universels:</a:t>
            </a:r>
          </a:p>
          <a:p>
            <a:r>
              <a:rPr lang="fr-FR" sz="2000" dirty="0" smtClean="0"/>
              <a:t>réciprocité</a:t>
            </a:r>
            <a:endParaRPr sz="2000" dirty="0"/>
          </a:p>
          <a:p>
            <a:r>
              <a:rPr lang="fr-FR" sz="2000" dirty="0" smtClean="0"/>
              <a:t>preuve sociale</a:t>
            </a:r>
            <a:endParaRPr sz="2000" dirty="0"/>
          </a:p>
          <a:p>
            <a:r>
              <a:rPr lang="fr-FR" sz="2000" dirty="0" smtClean="0"/>
              <a:t>engagement et cohérence</a:t>
            </a:r>
          </a:p>
          <a:p>
            <a:r>
              <a:rPr lang="fr-FR" sz="2000" dirty="0" smtClean="0"/>
              <a:t>amour</a:t>
            </a:r>
          </a:p>
          <a:p>
            <a:r>
              <a:rPr lang="fr-FR" sz="2000" dirty="0" smtClean="0"/>
              <a:t>autorité</a:t>
            </a:r>
          </a:p>
          <a:p>
            <a:r>
              <a:rPr lang="fr-FR" sz="2000" dirty="0" smtClean="0"/>
              <a:t>rareté</a:t>
            </a:r>
            <a:endParaRPr sz="2000" dirty="0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19DA11B6-A6B8-497E-9F2B-A2E2DB3E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0784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FFFFFF"/>
                </a:solidFill>
              </a:rPr>
              <a:t>6. Présent·e et visible tu resteras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err="1" smtClean="0">
                <a:solidFill>
                  <a:srgbClr val="F0F0F0"/>
                </a:solidFill>
              </a:rPr>
              <a:t>Être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 smtClean="0">
                <a:solidFill>
                  <a:srgbClr val="F0F0F0"/>
                </a:solidFill>
              </a:rPr>
              <a:t>actif</a:t>
            </a:r>
            <a:r>
              <a:rPr lang="fr-FR" sz="2000" dirty="0" smtClean="0">
                <a:solidFill>
                  <a:srgbClr val="F0F0F0"/>
                </a:solidFill>
              </a:rPr>
              <a:t>·</a:t>
            </a:r>
            <a:r>
              <a:rPr lang="fr-FR" sz="2000" dirty="0" err="1" smtClean="0">
                <a:solidFill>
                  <a:srgbClr val="F0F0F0"/>
                </a:solidFill>
              </a:rPr>
              <a:t>ve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hors des </a:t>
            </a:r>
            <a:r>
              <a:rPr sz="2000" dirty="0" err="1">
                <a:solidFill>
                  <a:srgbClr val="F0F0F0"/>
                </a:solidFill>
              </a:rPr>
              <a:t>murs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Développer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des alliances et </a:t>
            </a:r>
            <a:r>
              <a:rPr sz="2000" dirty="0" err="1">
                <a:solidFill>
                  <a:srgbClr val="F0F0F0"/>
                </a:solidFill>
              </a:rPr>
              <a:t>partenariats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Être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 smtClean="0">
                <a:solidFill>
                  <a:srgbClr val="F0F0F0"/>
                </a:solidFill>
              </a:rPr>
              <a:t>reconnu</a:t>
            </a:r>
            <a:r>
              <a:rPr lang="fr-FR" sz="2000" dirty="0" smtClean="0">
                <a:solidFill>
                  <a:srgbClr val="F0F0F0"/>
                </a:solidFill>
              </a:rPr>
              <a:t>·e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comme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 smtClean="0">
                <a:solidFill>
                  <a:srgbClr val="F0F0F0"/>
                </a:solidFill>
              </a:rPr>
              <a:t>acteur</a:t>
            </a:r>
            <a:r>
              <a:rPr lang="fr-FR" sz="2000" dirty="0" smtClean="0">
                <a:solidFill>
                  <a:srgbClr val="F0F0F0"/>
                </a:solidFill>
              </a:rPr>
              <a:t>·</a:t>
            </a:r>
            <a:r>
              <a:rPr lang="fr-FR" sz="2000" dirty="0" err="1" smtClean="0">
                <a:solidFill>
                  <a:srgbClr val="F0F0F0"/>
                </a:solidFill>
              </a:rPr>
              <a:t>trice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de </a:t>
            </a:r>
            <a:r>
              <a:rPr sz="2000" dirty="0" err="1">
                <a:solidFill>
                  <a:srgbClr val="F0F0F0"/>
                </a:solidFill>
              </a:rPr>
              <a:t>confiance</a:t>
            </a:r>
            <a:endParaRPr sz="2000" dirty="0">
              <a:solidFill>
                <a:srgbClr val="F0F0F0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ED3A708-3EF3-4305-8666-DE83DC3A7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4516949" cy="32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FFFFFF"/>
                </a:solidFill>
              </a:rPr>
              <a:t>7. Sur le bon timing tu te caleras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F0F0F0"/>
                </a:solidFill>
              </a:rPr>
              <a:t>Savoir communiquer au bon moment et de manière efficace</a:t>
            </a:r>
          </a:p>
          <a:p>
            <a:r>
              <a:rPr sz="2000" dirty="0" smtClean="0">
                <a:solidFill>
                  <a:srgbClr val="F0F0F0"/>
                </a:solidFill>
              </a:rPr>
              <a:t>Br</a:t>
            </a:r>
            <a:r>
              <a:rPr lang="fr-FR" sz="2000" dirty="0" err="1" smtClean="0">
                <a:solidFill>
                  <a:srgbClr val="F0F0F0"/>
                </a:solidFill>
              </a:rPr>
              <a:t>ève</a:t>
            </a:r>
            <a:r>
              <a:rPr sz="2000" dirty="0" smtClean="0">
                <a:solidFill>
                  <a:srgbClr val="F0F0F0"/>
                </a:solidFill>
              </a:rPr>
              <a:t>, </a:t>
            </a:r>
            <a:r>
              <a:rPr sz="2000" dirty="0" err="1">
                <a:solidFill>
                  <a:srgbClr val="F0F0F0"/>
                </a:solidFill>
              </a:rPr>
              <a:t>stratégique</a:t>
            </a:r>
            <a:r>
              <a:rPr sz="2000" dirty="0">
                <a:solidFill>
                  <a:srgbClr val="F0F0F0"/>
                </a:solidFill>
              </a:rPr>
              <a:t>, </a:t>
            </a:r>
            <a:r>
              <a:rPr sz="2000" dirty="0" err="1" smtClean="0">
                <a:solidFill>
                  <a:srgbClr val="F0F0F0"/>
                </a:solidFill>
              </a:rPr>
              <a:t>aligné</a:t>
            </a:r>
            <a:r>
              <a:rPr lang="fr-FR" sz="2000" dirty="0" smtClean="0">
                <a:solidFill>
                  <a:srgbClr val="F0F0F0"/>
                </a:solidFill>
              </a:rPr>
              <a:t>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lang="fr-FR" sz="2000" dirty="0" smtClean="0">
                <a:solidFill>
                  <a:srgbClr val="F0F0F0"/>
                </a:solidFill>
              </a:rPr>
              <a:t>sur les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calendriers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Comprendre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lang="fr-FR" sz="2000" dirty="0" smtClean="0">
                <a:solidFill>
                  <a:srgbClr val="F0F0F0"/>
                </a:solidFill>
              </a:rPr>
              <a:t>les </a:t>
            </a:r>
            <a:r>
              <a:rPr sz="2000" dirty="0" err="1" smtClean="0">
                <a:solidFill>
                  <a:srgbClr val="F0F0F0"/>
                </a:solidFill>
              </a:rPr>
              <a:t>priorités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concurrentes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Utiliser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la </a:t>
            </a:r>
            <a:r>
              <a:rPr sz="2000" dirty="0" err="1">
                <a:solidFill>
                  <a:srgbClr val="F0F0F0"/>
                </a:solidFill>
              </a:rPr>
              <a:t>méthode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smtClean="0">
                <a:solidFill>
                  <a:srgbClr val="F0F0F0"/>
                </a:solidFill>
              </a:rPr>
              <a:t>BASIC</a:t>
            </a:r>
            <a:r>
              <a:rPr lang="fr-FR" sz="2000" dirty="0" smtClean="0">
                <a:solidFill>
                  <a:srgbClr val="F0F0F0"/>
                </a:solidFill>
              </a:rPr>
              <a:t>: </a:t>
            </a:r>
            <a:r>
              <a:rPr lang="fr-FR" sz="1800" dirty="0" smtClean="0">
                <a:solidFill>
                  <a:srgbClr val="F0F0F0"/>
                </a:solidFill>
              </a:rPr>
              <a:t>bref – appréciateur – spécifique – informatif – courtois</a:t>
            </a:r>
          </a:p>
          <a:p>
            <a:pPr marL="0" indent="0">
              <a:buNone/>
            </a:pPr>
            <a:endParaRPr lang="fr-FR" sz="1800" dirty="0">
              <a:solidFill>
                <a:srgbClr val="F0F0F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0F0F0"/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rgbClr val="F0F0F0"/>
              </a:solidFill>
            </a:endParaRPr>
          </a:p>
          <a:p>
            <a:pPr marL="0" indent="0" algn="ctr">
              <a:buNone/>
            </a:pPr>
            <a:endParaRPr sz="2000" dirty="0">
              <a:solidFill>
                <a:srgbClr val="F0F0F0"/>
              </a:solidFill>
            </a:endParaRP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94F685C7-EA62-4839-85CA-370BC4939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3" y="4005064"/>
            <a:ext cx="7886700" cy="23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>
                <a:solidFill>
                  <a:srgbClr val="FFFFFF"/>
                </a:solidFill>
              </a:rPr>
              <a:t>8. Qu’on vienne te chercher tu n’attendras 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err="1" smtClean="0">
                <a:solidFill>
                  <a:srgbClr val="F0F0F0"/>
                </a:solidFill>
              </a:rPr>
              <a:t>Montrer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l’alignement</a:t>
            </a:r>
            <a:r>
              <a:rPr sz="2000" dirty="0">
                <a:solidFill>
                  <a:srgbClr val="F0F0F0"/>
                </a:solidFill>
              </a:rPr>
              <a:t> avec les </a:t>
            </a:r>
            <a:r>
              <a:rPr sz="2000" dirty="0" err="1">
                <a:solidFill>
                  <a:srgbClr val="F0F0F0"/>
                </a:solidFill>
              </a:rPr>
              <a:t>priorités</a:t>
            </a:r>
            <a:r>
              <a:rPr sz="2000" dirty="0">
                <a:solidFill>
                  <a:srgbClr val="F0F0F0"/>
                </a:solidFill>
              </a:rPr>
              <a:t> locales</a:t>
            </a:r>
          </a:p>
          <a:p>
            <a:r>
              <a:rPr sz="2000" dirty="0" smtClean="0">
                <a:solidFill>
                  <a:srgbClr val="F0F0F0"/>
                </a:solidFill>
              </a:rPr>
              <a:t>Respecter </a:t>
            </a:r>
            <a:r>
              <a:rPr sz="2000" dirty="0">
                <a:solidFill>
                  <a:srgbClr val="F0F0F0"/>
                </a:solidFill>
              </a:rPr>
              <a:t>la </a:t>
            </a:r>
            <a:r>
              <a:rPr sz="2000" dirty="0" err="1">
                <a:solidFill>
                  <a:srgbClr val="F0F0F0"/>
                </a:solidFill>
              </a:rPr>
              <a:t>logique</a:t>
            </a:r>
            <a:r>
              <a:rPr sz="2000" dirty="0">
                <a:solidFill>
                  <a:srgbClr val="F0F0F0"/>
                </a:solidFill>
              </a:rPr>
              <a:t> des </a:t>
            </a:r>
            <a:r>
              <a:rPr sz="2000" dirty="0" err="1" smtClean="0">
                <a:solidFill>
                  <a:srgbClr val="F0F0F0"/>
                </a:solidFill>
              </a:rPr>
              <a:t>décideur</a:t>
            </a:r>
            <a:r>
              <a:rPr lang="fr-FR" sz="2000" dirty="0" smtClean="0">
                <a:solidFill>
                  <a:srgbClr val="F0F0F0"/>
                </a:solidFill>
              </a:rPr>
              <a:t>·</a:t>
            </a:r>
            <a:r>
              <a:rPr lang="fr-FR" sz="2000" dirty="0" err="1" smtClean="0">
                <a:solidFill>
                  <a:srgbClr val="F0F0F0"/>
                </a:solidFill>
              </a:rPr>
              <a:t>euses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Oublier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lang="fr-FR" sz="2000" dirty="0" smtClean="0">
                <a:solidFill>
                  <a:srgbClr val="F0F0F0"/>
                </a:solidFill>
              </a:rPr>
              <a:t>nos ego</a:t>
            </a:r>
            <a:endParaRPr sz="2000" dirty="0">
              <a:solidFill>
                <a:srgbClr val="F0F0F0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D7739B34-4DD0-4ED6-9F37-ADD5F01C9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143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5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>
                <a:solidFill>
                  <a:srgbClr val="FFFFFF"/>
                </a:solidFill>
              </a:rPr>
              <a:t>9. </a:t>
            </a:r>
            <a:r>
              <a:rPr sz="3600" b="1" dirty="0" err="1" smtClean="0">
                <a:solidFill>
                  <a:srgbClr val="FFFFFF"/>
                </a:solidFill>
              </a:rPr>
              <a:t>Planifi</a:t>
            </a:r>
            <a:r>
              <a:rPr lang="fr-FR" sz="3600" b="1" dirty="0" smtClean="0">
                <a:solidFill>
                  <a:srgbClr val="FFFFFF"/>
                </a:solidFill>
              </a:rPr>
              <a:t>cation</a:t>
            </a:r>
            <a:r>
              <a:rPr sz="3600" b="1" dirty="0" smtClean="0">
                <a:solidFill>
                  <a:srgbClr val="FFFFFF"/>
                </a:solidFill>
              </a:rPr>
              <a:t> </a:t>
            </a:r>
            <a:r>
              <a:rPr sz="3600" b="1" dirty="0">
                <a:solidFill>
                  <a:srgbClr val="FFFFFF"/>
                </a:solidFill>
              </a:rPr>
              <a:t>et </a:t>
            </a:r>
            <a:r>
              <a:rPr sz="3600" b="1" dirty="0" err="1" smtClean="0">
                <a:solidFill>
                  <a:srgbClr val="FFFFFF"/>
                </a:solidFill>
              </a:rPr>
              <a:t>évalu</a:t>
            </a:r>
            <a:r>
              <a:rPr lang="fr-FR" sz="3600" b="1" dirty="0" err="1" smtClean="0">
                <a:solidFill>
                  <a:srgbClr val="FFFFFF"/>
                </a:solidFill>
              </a:rPr>
              <a:t>ation</a:t>
            </a:r>
            <a:r>
              <a:rPr sz="3600" b="1" dirty="0" smtClean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tu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feras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err="1" smtClean="0">
                <a:solidFill>
                  <a:srgbClr val="F0F0F0"/>
                </a:solidFill>
              </a:rPr>
              <a:t>Définir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des </a:t>
            </a:r>
            <a:r>
              <a:rPr sz="2000" dirty="0" err="1">
                <a:solidFill>
                  <a:srgbClr val="F0F0F0"/>
                </a:solidFill>
              </a:rPr>
              <a:t>objectifs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clairs</a:t>
            </a:r>
            <a:r>
              <a:rPr sz="2000" dirty="0">
                <a:solidFill>
                  <a:srgbClr val="F0F0F0"/>
                </a:solidFill>
              </a:rPr>
              <a:t> et </a:t>
            </a:r>
            <a:r>
              <a:rPr sz="2000" dirty="0" err="1">
                <a:solidFill>
                  <a:srgbClr val="F0F0F0"/>
                </a:solidFill>
              </a:rPr>
              <a:t>mesurables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Ajuster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selon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lang="fr-FR" sz="2000" dirty="0" smtClean="0">
                <a:solidFill>
                  <a:srgbClr val="F0F0F0"/>
                </a:solidFill>
              </a:rPr>
              <a:t>les </a:t>
            </a:r>
            <a:r>
              <a:rPr sz="2000" dirty="0" err="1" smtClean="0">
                <a:solidFill>
                  <a:srgbClr val="F0F0F0"/>
                </a:solidFill>
              </a:rPr>
              <a:t>résultats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Suivre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l’intérêt</a:t>
            </a:r>
            <a:r>
              <a:rPr sz="2000" dirty="0">
                <a:solidFill>
                  <a:srgbClr val="F0F0F0"/>
                </a:solidFill>
              </a:rPr>
              <a:t> et </a:t>
            </a:r>
            <a:r>
              <a:rPr sz="2000" dirty="0" err="1">
                <a:solidFill>
                  <a:srgbClr val="F0F0F0"/>
                </a:solidFill>
              </a:rPr>
              <a:t>l’engagement</a:t>
            </a:r>
            <a:r>
              <a:rPr sz="2000" dirty="0">
                <a:solidFill>
                  <a:srgbClr val="F0F0F0"/>
                </a:solidFill>
              </a:rPr>
              <a:t> des </a:t>
            </a:r>
            <a:r>
              <a:rPr sz="2000" dirty="0" err="1" smtClean="0">
                <a:solidFill>
                  <a:srgbClr val="F0F0F0"/>
                </a:solidFill>
              </a:rPr>
              <a:t>décideur</a:t>
            </a:r>
            <a:r>
              <a:rPr lang="fr-FR" sz="2000" dirty="0" smtClean="0">
                <a:solidFill>
                  <a:srgbClr val="F0F0F0"/>
                </a:solidFill>
              </a:rPr>
              <a:t>·</a:t>
            </a:r>
            <a:r>
              <a:rPr lang="fr-FR" sz="2000" dirty="0" err="1" smtClean="0">
                <a:solidFill>
                  <a:srgbClr val="F0F0F0"/>
                </a:solidFill>
              </a:rPr>
              <a:t>euses</a:t>
            </a:r>
            <a:endParaRPr sz="2000" dirty="0">
              <a:solidFill>
                <a:srgbClr val="F0F0F0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611C5F0-2E30-426A-8838-79B7E992B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4629084" cy="34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7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>
                <a:solidFill>
                  <a:srgbClr val="FFFFFF"/>
                </a:solidFill>
              </a:rPr>
              <a:t>10. Toujours en posture d’advocacy tu seras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smtClean="0">
                <a:solidFill>
                  <a:srgbClr val="F0F0F0"/>
                </a:solidFill>
              </a:rPr>
              <a:t>Pas </a:t>
            </a:r>
            <a:r>
              <a:rPr sz="2000" dirty="0" err="1">
                <a:solidFill>
                  <a:srgbClr val="F0F0F0"/>
                </a:solidFill>
              </a:rPr>
              <a:t>seulement</a:t>
            </a:r>
            <a:r>
              <a:rPr sz="2000" dirty="0">
                <a:solidFill>
                  <a:srgbClr val="F0F0F0"/>
                </a:solidFill>
              </a:rPr>
              <a:t> en temps de </a:t>
            </a:r>
            <a:r>
              <a:rPr sz="2000" dirty="0" err="1">
                <a:solidFill>
                  <a:srgbClr val="F0F0F0"/>
                </a:solidFill>
              </a:rPr>
              <a:t>crise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Intégrer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l’advocacy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dans</a:t>
            </a:r>
            <a:r>
              <a:rPr sz="2000" dirty="0">
                <a:solidFill>
                  <a:srgbClr val="F0F0F0"/>
                </a:solidFill>
              </a:rPr>
              <a:t> le </a:t>
            </a:r>
            <a:r>
              <a:rPr sz="2000" dirty="0" err="1">
                <a:solidFill>
                  <a:srgbClr val="F0F0F0"/>
                </a:solidFill>
              </a:rPr>
              <a:t>quotidien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professionnel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Construire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une</a:t>
            </a:r>
            <a:r>
              <a:rPr sz="2000" dirty="0">
                <a:solidFill>
                  <a:srgbClr val="F0F0F0"/>
                </a:solidFill>
              </a:rPr>
              <a:t> image indispensable et durable</a:t>
            </a: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840B0557-11AF-4008-B880-A591B2DF8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7" y="3140968"/>
            <a:ext cx="7886700" cy="34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https://www.abf.asso.fr/4/155/1144/ABF/les-dix-commandements-de-l-advocacy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184" y="1825625"/>
            <a:ext cx="56736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Advocacy</a:t>
            </a:r>
            <a:r>
              <a:rPr lang="fr-FR" dirty="0"/>
              <a:t> KEZAKO ?</a:t>
            </a:r>
          </a:p>
        </p:txBody>
      </p:sp>
      <p:pic>
        <p:nvPicPr>
          <p:cNvPr id="4" name="Picture 5" descr="Résultat de recherche d'images pour &quot;points d'interrogation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331" y="1825625"/>
            <a:ext cx="4351338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D59C6-87AF-44A4-B84B-FD39AD77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littérature professionnelle</a:t>
            </a:r>
          </a:p>
        </p:txBody>
      </p:sp>
      <p:pic>
        <p:nvPicPr>
          <p:cNvPr id="8194" name="Picture 2" descr="Résultat de recherche d'images pour &quot;bibliotheques advocacy&quot;">
            <a:extLst>
              <a:ext uri="{FF2B5EF4-FFF2-40B4-BE49-F238E27FC236}">
                <a16:creationId xmlns:a16="http://schemas.microsoft.com/office/drawing/2014/main" id="{32AF38E5-CBBB-4CEB-83D5-16E4AD6980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32053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valeur societale bibliotheques&quot;">
            <a:extLst>
              <a:ext uri="{FF2B5EF4-FFF2-40B4-BE49-F238E27FC236}">
                <a16:creationId xmlns:a16="http://schemas.microsoft.com/office/drawing/2014/main" id="{47D9C97C-4FFB-4493-B330-E9E954909C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188141" cy="308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ésultat de recherche d'images pour &quot;evaluer bibliotheque par mesures impact&quot;">
            <a:extLst>
              <a:ext uri="{FF2B5EF4-FFF2-40B4-BE49-F238E27FC236}">
                <a16:creationId xmlns:a16="http://schemas.microsoft.com/office/drawing/2014/main" id="{72E152DB-4FCD-4184-B97A-04A8464C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587"/>
            <a:ext cx="2519171" cy="35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 de recherche d'images pour &quot;commission advocacy abf&quot;">
            <a:extLst>
              <a:ext uri="{FF2B5EF4-FFF2-40B4-BE49-F238E27FC236}">
                <a16:creationId xmlns:a16="http://schemas.microsoft.com/office/drawing/2014/main" id="{BE1996EE-FC00-47E1-A460-D7DC240E4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72816"/>
            <a:ext cx="714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3286148" cy="3000396"/>
          </a:xfrm>
        </p:spPr>
        <p:txBody>
          <a:bodyPr>
            <a:noAutofit/>
          </a:bodyPr>
          <a:lstStyle/>
          <a:p>
            <a:r>
              <a:rPr lang="fr-FR" altLang="fr-FR" sz="3200" dirty="0">
                <a:latin typeface="+mn-lt"/>
              </a:rPr>
              <a:t>Communication ? </a:t>
            </a:r>
            <a:br>
              <a:rPr lang="fr-FR" altLang="fr-FR" sz="3200" dirty="0">
                <a:latin typeface="+mn-lt"/>
              </a:rPr>
            </a:br>
            <a:r>
              <a:rPr lang="fr-FR" altLang="fr-FR" sz="3200" dirty="0">
                <a:latin typeface="+mn-lt"/>
              </a:rPr>
              <a:t/>
            </a:r>
            <a:br>
              <a:rPr lang="fr-FR" altLang="fr-FR" sz="3200" dirty="0">
                <a:latin typeface="+mn-lt"/>
              </a:rPr>
            </a:br>
            <a:r>
              <a:rPr lang="fr-FR" altLang="fr-FR" sz="3200" dirty="0">
                <a:latin typeface="+mn-lt"/>
              </a:rPr>
              <a:t>Marketing ? </a:t>
            </a:r>
            <a:br>
              <a:rPr lang="fr-FR" altLang="fr-FR" sz="3200" dirty="0">
                <a:latin typeface="+mn-lt"/>
              </a:rPr>
            </a:br>
            <a:r>
              <a:rPr lang="fr-FR" altLang="fr-FR" sz="3200" dirty="0">
                <a:latin typeface="+mn-lt"/>
              </a:rPr>
              <a:t/>
            </a:r>
            <a:br>
              <a:rPr lang="fr-FR" altLang="fr-FR" sz="3200" dirty="0">
                <a:latin typeface="+mn-lt"/>
              </a:rPr>
            </a:br>
            <a:r>
              <a:rPr lang="fr-FR" altLang="fr-FR" sz="3200" dirty="0">
                <a:latin typeface="+mn-lt"/>
              </a:rPr>
              <a:t>Lobbying ?</a:t>
            </a:r>
            <a:endParaRPr lang="fr-FR" sz="3200" dirty="0">
              <a:latin typeface="+mn-lt"/>
            </a:endParaRP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363" y="1519237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0BFC8-2442-464C-A113-C2E6A5EF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objectifs à atteindre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BBD1D-6449-4E40-85D4-1151F49A6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b="1" dirty="0"/>
              <a:t>Promouvoir les valeurs et les missions </a:t>
            </a:r>
            <a:r>
              <a:rPr lang="fr-FR" dirty="0"/>
              <a:t>d’une organisation,</a:t>
            </a:r>
          </a:p>
          <a:p>
            <a:pPr>
              <a:defRPr/>
            </a:pPr>
            <a:r>
              <a:rPr lang="fr-FR" b="1" dirty="0"/>
              <a:t>Se faire entendre</a:t>
            </a:r>
            <a:r>
              <a:rPr lang="fr-FR" dirty="0"/>
              <a:t>, en portant à l’attention des décideurs les enjeux ayant une incidence sur l’organisation,</a:t>
            </a:r>
          </a:p>
          <a:p>
            <a:pPr>
              <a:defRPr/>
            </a:pPr>
            <a:r>
              <a:rPr lang="fr-FR" b="1" dirty="0"/>
              <a:t>Influencer le processus de décision</a:t>
            </a:r>
            <a:r>
              <a:rPr lang="fr-FR" dirty="0"/>
              <a:t>, de réforme ainsi que les politiques publiques dans nos domaines d’intérêt</a:t>
            </a:r>
          </a:p>
          <a:p>
            <a:pPr>
              <a:defRPr/>
            </a:pPr>
            <a:r>
              <a:rPr lang="fr-FR" b="1" dirty="0"/>
              <a:t>Défendre les intérêts </a:t>
            </a:r>
            <a:r>
              <a:rPr lang="fr-FR" dirty="0"/>
              <a:t>des membres</a:t>
            </a:r>
          </a:p>
          <a:p>
            <a:endParaRPr lang="fr-FR" dirty="0"/>
          </a:p>
        </p:txBody>
      </p:sp>
      <p:pic>
        <p:nvPicPr>
          <p:cNvPr id="4" name="Picture 4" descr="Résultat de recherche d'images pour &quot;libraries closing&quot;">
            <a:extLst>
              <a:ext uri="{FF2B5EF4-FFF2-40B4-BE49-F238E27FC236}">
                <a16:creationId xmlns:a16="http://schemas.microsoft.com/office/drawing/2014/main" id="{E2A75473-56F5-455A-AC14-5FC88052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54292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1. Aux </a:t>
            </a:r>
            <a:r>
              <a:rPr sz="3600" b="1" dirty="0" err="1">
                <a:solidFill>
                  <a:srgbClr val="FFFFFF"/>
                </a:solidFill>
              </a:rPr>
              <a:t>besoins</a:t>
            </a:r>
            <a:r>
              <a:rPr sz="3600" b="1" dirty="0">
                <a:solidFill>
                  <a:srgbClr val="FFFFFF"/>
                </a:solidFill>
              </a:rPr>
              <a:t> de ton </a:t>
            </a:r>
            <a:r>
              <a:rPr sz="3600" b="1" dirty="0" err="1">
                <a:solidFill>
                  <a:srgbClr val="FFFFFF"/>
                </a:solidFill>
              </a:rPr>
              <a:t>environnement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tu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répondras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 smtClean="0">
              <a:solidFill>
                <a:srgbClr val="F0F0F0"/>
              </a:solidFill>
            </a:endParaRPr>
          </a:p>
          <a:p>
            <a:r>
              <a:rPr sz="2000" dirty="0" smtClean="0">
                <a:solidFill>
                  <a:srgbClr val="F0F0F0"/>
                </a:solidFill>
              </a:rPr>
              <a:t>Identifier </a:t>
            </a:r>
            <a:r>
              <a:rPr lang="fr-FR" sz="2000" dirty="0" smtClean="0">
                <a:solidFill>
                  <a:srgbClr val="F0F0F0"/>
                </a:solidFill>
              </a:rPr>
              <a:t>les </a:t>
            </a:r>
            <a:r>
              <a:rPr sz="2000" dirty="0" err="1" smtClean="0">
                <a:solidFill>
                  <a:srgbClr val="F0F0F0"/>
                </a:solidFill>
              </a:rPr>
              <a:t>priorités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du </a:t>
            </a:r>
            <a:r>
              <a:rPr sz="2000" dirty="0" err="1">
                <a:solidFill>
                  <a:srgbClr val="F0F0F0"/>
                </a:solidFill>
              </a:rPr>
              <a:t>territoire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Comprendre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lang="fr-FR" sz="2000" dirty="0" smtClean="0">
                <a:solidFill>
                  <a:srgbClr val="F0F0F0"/>
                </a:solidFill>
              </a:rPr>
              <a:t>les </a:t>
            </a:r>
            <a:r>
              <a:rPr sz="2000" dirty="0" err="1" smtClean="0">
                <a:solidFill>
                  <a:srgbClr val="F0F0F0"/>
                </a:solidFill>
              </a:rPr>
              <a:t>attentes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des </a:t>
            </a:r>
            <a:r>
              <a:rPr sz="2000" dirty="0" err="1" smtClean="0">
                <a:solidFill>
                  <a:srgbClr val="F0F0F0"/>
                </a:solidFill>
              </a:rPr>
              <a:t>décideur</a:t>
            </a:r>
            <a:r>
              <a:rPr lang="fr-FR" sz="2000" dirty="0" smtClean="0">
                <a:solidFill>
                  <a:srgbClr val="F0F0F0"/>
                </a:solidFill>
              </a:rPr>
              <a:t>·</a:t>
            </a:r>
            <a:r>
              <a:rPr lang="fr-FR" sz="2000" dirty="0" err="1" smtClean="0">
                <a:solidFill>
                  <a:srgbClr val="F0F0F0"/>
                </a:solidFill>
              </a:rPr>
              <a:t>euse</a:t>
            </a:r>
            <a:r>
              <a:rPr sz="2000" dirty="0" smtClean="0">
                <a:solidFill>
                  <a:srgbClr val="F0F0F0"/>
                </a:solidFill>
              </a:rPr>
              <a:t>s</a:t>
            </a:r>
            <a:endParaRPr sz="2000" dirty="0">
              <a:solidFill>
                <a:srgbClr val="F0F0F0"/>
              </a:solidFill>
            </a:endParaRPr>
          </a:p>
          <a:p>
            <a:endParaRPr lang="fr-FR" sz="2000" dirty="0">
              <a:solidFill>
                <a:srgbClr val="F0F0F0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rgbClr val="F0F0F0"/>
              </a:solidFill>
            </a:endParaRPr>
          </a:p>
          <a:p>
            <a:pPr marL="0" indent="0" algn="ctr">
              <a:buNone/>
            </a:pPr>
            <a:endParaRPr sz="2400" b="1" dirty="0">
              <a:solidFill>
                <a:srgbClr val="F0F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1800225" cy="25336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43858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Renforcer les soutiens aux bibliothèques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/>
          <a:lstStyle/>
          <a:p>
            <a:pPr marL="0" indent="0" algn="ctr">
              <a:buNone/>
            </a:pPr>
            <a:endParaRPr lang="fr-FR" sz="2400" b="1" dirty="0">
              <a:solidFill>
                <a:srgbClr val="F0F0F0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0F0F0"/>
                </a:solidFill>
              </a:rPr>
              <a:t>Fréquentées, mais soutenues ?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F0F0F0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0F0F0"/>
                </a:solidFill>
              </a:rPr>
              <a:t>Qui sont celles et ceux qui les soutiennent ?</a:t>
            </a:r>
            <a:endParaRPr sz="2400" b="1" dirty="0">
              <a:solidFill>
                <a:srgbClr val="F0F0F0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9D30BC0-B6E4-443B-8376-B08E5AA5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70" y="1374345"/>
            <a:ext cx="4385460" cy="32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2. </a:t>
            </a:r>
            <a:r>
              <a:rPr sz="3600" b="1" dirty="0" err="1">
                <a:solidFill>
                  <a:srgbClr val="FFFFFF"/>
                </a:solidFill>
              </a:rPr>
              <a:t>Informé·e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tu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lang="fr-FR" sz="3600" b="1" dirty="0" smtClean="0">
                <a:solidFill>
                  <a:srgbClr val="FFFFFF"/>
                </a:solidFill>
              </a:rPr>
              <a:t>te tiendras </a:t>
            </a:r>
            <a:br>
              <a:rPr lang="fr-FR" sz="3600" b="1" dirty="0" smtClean="0">
                <a:solidFill>
                  <a:srgbClr val="FFFFFF"/>
                </a:solidFill>
              </a:rPr>
            </a:br>
            <a:r>
              <a:rPr lang="fr-FR" sz="3600" b="1" dirty="0" smtClean="0">
                <a:solidFill>
                  <a:srgbClr val="FFFFFF"/>
                </a:solidFill>
              </a:rPr>
              <a:t>pour </a:t>
            </a:r>
            <a:r>
              <a:rPr lang="fr-FR" sz="3600" b="1" dirty="0" err="1" smtClean="0">
                <a:solidFill>
                  <a:srgbClr val="FFFFFF"/>
                </a:solidFill>
              </a:rPr>
              <a:t>persuasif·ve</a:t>
            </a:r>
            <a:r>
              <a:rPr lang="fr-FR" sz="3600" b="1" dirty="0" smtClean="0">
                <a:solidFill>
                  <a:srgbClr val="FFFFFF"/>
                </a:solidFill>
              </a:rPr>
              <a:t> rester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57BB4644-F52E-40F1-BE50-4341CDE3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5818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Identifier et travailler en lien avec </a:t>
            </a:r>
            <a:br>
              <a:rPr lang="fr-FR" sz="3600" b="1" dirty="0" smtClean="0">
                <a:solidFill>
                  <a:srgbClr val="FFFFFF"/>
                </a:solidFill>
              </a:rPr>
            </a:br>
            <a:r>
              <a:rPr lang="fr-FR" sz="3600" b="1" dirty="0" smtClean="0">
                <a:solidFill>
                  <a:srgbClr val="FFFFFF"/>
                </a:solidFill>
              </a:rPr>
              <a:t>le processus de prise de décision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err="1" smtClean="0">
                <a:solidFill>
                  <a:srgbClr val="F0F0F0"/>
                </a:solidFill>
              </a:rPr>
              <a:t>Suivre</a:t>
            </a:r>
            <a:r>
              <a:rPr lang="fr-FR" sz="2000" dirty="0" smtClean="0">
                <a:solidFill>
                  <a:srgbClr val="F0F0F0"/>
                </a:solidFill>
              </a:rPr>
              <a:t> les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indicateurs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sociaux</a:t>
            </a:r>
            <a:r>
              <a:rPr sz="2000" dirty="0">
                <a:solidFill>
                  <a:srgbClr val="F0F0F0"/>
                </a:solidFill>
              </a:rPr>
              <a:t>, </a:t>
            </a:r>
            <a:r>
              <a:rPr sz="2000" dirty="0" err="1">
                <a:solidFill>
                  <a:srgbClr val="F0F0F0"/>
                </a:solidFill>
              </a:rPr>
              <a:t>économiques</a:t>
            </a:r>
            <a:r>
              <a:rPr sz="2000" dirty="0">
                <a:solidFill>
                  <a:srgbClr val="F0F0F0"/>
                </a:solidFill>
              </a:rPr>
              <a:t>, </a:t>
            </a:r>
            <a:r>
              <a:rPr sz="2000" dirty="0" err="1" smtClean="0">
                <a:solidFill>
                  <a:srgbClr val="F0F0F0"/>
                </a:solidFill>
              </a:rPr>
              <a:t>éducatifs</a:t>
            </a:r>
            <a:endParaRPr lang="fr-FR" sz="2000" dirty="0">
              <a:solidFill>
                <a:srgbClr val="F0F0F0"/>
              </a:solidFill>
            </a:endParaRPr>
          </a:p>
          <a:p>
            <a:r>
              <a:rPr sz="2000" dirty="0" smtClean="0">
                <a:solidFill>
                  <a:srgbClr val="F0F0F0"/>
                </a:solidFill>
              </a:rPr>
              <a:t>Lire </a:t>
            </a:r>
            <a:r>
              <a:rPr lang="fr-FR" sz="2000" dirty="0" smtClean="0">
                <a:solidFill>
                  <a:srgbClr val="F0F0F0"/>
                </a:solidFill>
              </a:rPr>
              <a:t>la </a:t>
            </a:r>
            <a:r>
              <a:rPr sz="2000" dirty="0" err="1" smtClean="0">
                <a:solidFill>
                  <a:srgbClr val="F0F0F0"/>
                </a:solidFill>
              </a:rPr>
              <a:t>presse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locale, </a:t>
            </a:r>
            <a:r>
              <a:rPr lang="fr-FR" sz="2000" dirty="0" smtClean="0">
                <a:solidFill>
                  <a:srgbClr val="F0F0F0"/>
                </a:solidFill>
              </a:rPr>
              <a:t>les </a:t>
            </a:r>
            <a:r>
              <a:rPr sz="2000" dirty="0" err="1" smtClean="0">
                <a:solidFill>
                  <a:srgbClr val="F0F0F0"/>
                </a:solidFill>
              </a:rPr>
              <a:t>réseaux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des </a:t>
            </a:r>
            <a:r>
              <a:rPr sz="2000" dirty="0" err="1">
                <a:solidFill>
                  <a:srgbClr val="F0F0F0"/>
                </a:solidFill>
              </a:rPr>
              <a:t>décideurs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Collecter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lang="fr-FR" sz="2000" dirty="0" smtClean="0">
                <a:solidFill>
                  <a:srgbClr val="F0F0F0"/>
                </a:solidFill>
              </a:rPr>
              <a:t>les </a:t>
            </a:r>
            <a:r>
              <a:rPr sz="2000" dirty="0" err="1" smtClean="0">
                <a:solidFill>
                  <a:srgbClr val="F0F0F0"/>
                </a:solidFill>
              </a:rPr>
              <a:t>infos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pertinentes</a:t>
            </a:r>
            <a:r>
              <a:rPr sz="2000" dirty="0">
                <a:solidFill>
                  <a:srgbClr val="F0F0F0"/>
                </a:solidFill>
              </a:rPr>
              <a:t> pour </a:t>
            </a:r>
            <a:r>
              <a:rPr sz="2000" dirty="0" err="1">
                <a:solidFill>
                  <a:srgbClr val="F0F0F0"/>
                </a:solidFill>
              </a:rPr>
              <a:t>être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crédible</a:t>
            </a:r>
            <a:endParaRPr sz="2000" dirty="0">
              <a:solidFill>
                <a:srgbClr val="F0F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1971675" cy="2314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5" y="3356992"/>
            <a:ext cx="2619375" cy="1743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71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3. Les </a:t>
            </a:r>
            <a:r>
              <a:rPr sz="3600" b="1" dirty="0" err="1" smtClean="0">
                <a:solidFill>
                  <a:srgbClr val="FFFFFF"/>
                </a:solidFill>
              </a:rPr>
              <a:t>décideur</a:t>
            </a:r>
            <a:r>
              <a:rPr lang="fr-FR" sz="3600" b="1" dirty="0" smtClean="0">
                <a:solidFill>
                  <a:srgbClr val="FFFFFF"/>
                </a:solidFill>
              </a:rPr>
              <a:t>·</a:t>
            </a:r>
            <a:r>
              <a:rPr lang="fr-FR" sz="3600" b="1" dirty="0" err="1" smtClean="0">
                <a:solidFill>
                  <a:srgbClr val="FFFFFF"/>
                </a:solidFill>
              </a:rPr>
              <a:t>euse</a:t>
            </a:r>
            <a:r>
              <a:rPr sz="3600" b="1" dirty="0" smtClean="0">
                <a:solidFill>
                  <a:srgbClr val="FFFFFF"/>
                </a:solidFill>
              </a:rPr>
              <a:t>s </a:t>
            </a:r>
            <a:r>
              <a:rPr sz="3600" b="1" dirty="0">
                <a:solidFill>
                  <a:srgbClr val="FFFFFF"/>
                </a:solidFill>
              </a:rPr>
              <a:t>et </a:t>
            </a:r>
            <a:r>
              <a:rPr sz="3600" b="1" dirty="0" err="1" smtClean="0">
                <a:solidFill>
                  <a:srgbClr val="FFFFFF"/>
                </a:solidFill>
              </a:rPr>
              <a:t>influenceur</a:t>
            </a:r>
            <a:r>
              <a:rPr lang="fr-FR" sz="3600" b="1" dirty="0" smtClean="0">
                <a:solidFill>
                  <a:srgbClr val="FFFFFF"/>
                </a:solidFill>
              </a:rPr>
              <a:t>·</a:t>
            </a:r>
            <a:r>
              <a:rPr lang="fr-FR" sz="3600" b="1" dirty="0" err="1" smtClean="0">
                <a:solidFill>
                  <a:srgbClr val="FFFFFF"/>
                </a:solidFill>
              </a:rPr>
              <a:t>euse</a:t>
            </a:r>
            <a:r>
              <a:rPr sz="3600" b="1" dirty="0" smtClean="0">
                <a:solidFill>
                  <a:srgbClr val="FFFFFF"/>
                </a:solidFill>
              </a:rPr>
              <a:t>s </a:t>
            </a:r>
            <a:r>
              <a:rPr sz="3600" b="1" dirty="0" err="1">
                <a:solidFill>
                  <a:srgbClr val="FFFFFF"/>
                </a:solidFill>
              </a:rPr>
              <a:t>tu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identifieras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err="1" smtClean="0">
                <a:solidFill>
                  <a:srgbClr val="F0F0F0"/>
                </a:solidFill>
              </a:rPr>
              <a:t>Repérer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qui </a:t>
            </a:r>
            <a:r>
              <a:rPr sz="2000" dirty="0" err="1">
                <a:solidFill>
                  <a:srgbClr val="F0F0F0"/>
                </a:solidFill>
              </a:rPr>
              <a:t>décide</a:t>
            </a:r>
            <a:r>
              <a:rPr sz="2000" dirty="0">
                <a:solidFill>
                  <a:srgbClr val="F0F0F0"/>
                </a:solidFill>
              </a:rPr>
              <a:t> </a:t>
            </a:r>
            <a:r>
              <a:rPr sz="2000" dirty="0" err="1">
                <a:solidFill>
                  <a:srgbClr val="F0F0F0"/>
                </a:solidFill>
              </a:rPr>
              <a:t>vraiment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smtClean="0">
                <a:solidFill>
                  <a:srgbClr val="F0F0F0"/>
                </a:solidFill>
              </a:rPr>
              <a:t>Identifier </a:t>
            </a:r>
            <a:r>
              <a:rPr lang="fr-FR" sz="2000" dirty="0" smtClean="0">
                <a:solidFill>
                  <a:srgbClr val="F0F0F0"/>
                </a:solidFill>
              </a:rPr>
              <a:t>les personnes clés avec de l’</a:t>
            </a:r>
            <a:r>
              <a:rPr sz="2000" dirty="0" smtClean="0">
                <a:solidFill>
                  <a:srgbClr val="F0F0F0"/>
                </a:solidFill>
              </a:rPr>
              <a:t>influence </a:t>
            </a:r>
            <a:r>
              <a:rPr sz="2000" dirty="0">
                <a:solidFill>
                  <a:srgbClr val="F0F0F0"/>
                </a:solidFill>
              </a:rPr>
              <a:t>(administration, </a:t>
            </a:r>
            <a:r>
              <a:rPr sz="2000" dirty="0" err="1">
                <a:solidFill>
                  <a:srgbClr val="F0F0F0"/>
                </a:solidFill>
              </a:rPr>
              <a:t>médias</a:t>
            </a:r>
            <a:r>
              <a:rPr sz="2000" dirty="0">
                <a:solidFill>
                  <a:srgbClr val="F0F0F0"/>
                </a:solidFill>
              </a:rPr>
              <a:t>, </a:t>
            </a:r>
            <a:r>
              <a:rPr sz="2000" dirty="0" smtClean="0">
                <a:solidFill>
                  <a:srgbClr val="F0F0F0"/>
                </a:solidFill>
              </a:rPr>
              <a:t>associations</a:t>
            </a:r>
            <a:r>
              <a:rPr lang="fr-FR" sz="2000" dirty="0" smtClean="0">
                <a:solidFill>
                  <a:srgbClr val="F0F0F0"/>
                </a:solidFill>
              </a:rPr>
              <a:t>…</a:t>
            </a:r>
            <a:r>
              <a:rPr sz="2000" dirty="0" smtClean="0">
                <a:solidFill>
                  <a:srgbClr val="F0F0F0"/>
                </a:solidFill>
              </a:rPr>
              <a:t>)</a:t>
            </a:r>
            <a:endParaRPr sz="2000" dirty="0">
              <a:solidFill>
                <a:srgbClr val="F0F0F0"/>
              </a:solidFill>
            </a:endParaRPr>
          </a:p>
          <a:p>
            <a:r>
              <a:rPr sz="2000" dirty="0" err="1" smtClean="0">
                <a:solidFill>
                  <a:srgbClr val="F0F0F0"/>
                </a:solidFill>
              </a:rPr>
              <a:t>Comprendre</a:t>
            </a:r>
            <a:r>
              <a:rPr sz="2000" dirty="0" smtClean="0">
                <a:solidFill>
                  <a:srgbClr val="F0F0F0"/>
                </a:solidFill>
              </a:rPr>
              <a:t> </a:t>
            </a:r>
            <a:r>
              <a:rPr sz="2000" dirty="0">
                <a:solidFill>
                  <a:srgbClr val="F0F0F0"/>
                </a:solidFill>
              </a:rPr>
              <a:t>le temps </a:t>
            </a:r>
            <a:r>
              <a:rPr sz="2000" dirty="0" err="1">
                <a:solidFill>
                  <a:srgbClr val="F0F0F0"/>
                </a:solidFill>
              </a:rPr>
              <a:t>politique</a:t>
            </a:r>
            <a:r>
              <a:rPr sz="2000" dirty="0">
                <a:solidFill>
                  <a:srgbClr val="F0F0F0"/>
                </a:solidFill>
              </a:rPr>
              <a:t> et </a:t>
            </a:r>
            <a:r>
              <a:rPr sz="2000" dirty="0" err="1">
                <a:solidFill>
                  <a:srgbClr val="F0F0F0"/>
                </a:solidFill>
              </a:rPr>
              <a:t>administratif</a:t>
            </a:r>
            <a:endParaRPr sz="2000" dirty="0">
              <a:solidFill>
                <a:srgbClr val="F0F0F0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C81795E-2726-4414-B383-3B9419C1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4584211" cy="30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21424E-958F-4C86-8B00-E43F83EA9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471</Words>
  <Application>Microsoft Office PowerPoint</Application>
  <PresentationFormat>Affichage à l'écran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Advocacy KEZAKO ?</vt:lpstr>
      <vt:lpstr>Communication ?   Marketing ?   Lobbying ?</vt:lpstr>
      <vt:lpstr>Les objectifs à atteindre</vt:lpstr>
      <vt:lpstr>1. Aux besoins de ton environnement tu répondras</vt:lpstr>
      <vt:lpstr>Renforcer les soutiens aux bibliothèques</vt:lpstr>
      <vt:lpstr>2. Informé·e tu te tiendras  pour persuasif·ve rester</vt:lpstr>
      <vt:lpstr>Identifier et travailler en lien avec  le processus de prise de décision</vt:lpstr>
      <vt:lpstr>3. Les décideur·euses et influenceur·euses tu identifieras</vt:lpstr>
      <vt:lpstr>4. Dans leur tête tu te mettras</vt:lpstr>
      <vt:lpstr>Cultiver des relations de confiance</vt:lpstr>
      <vt:lpstr>5. Des récits tu raconteras</vt:lpstr>
      <vt:lpstr>Apprendre et pratiquer  les techniques d’influence</vt:lpstr>
      <vt:lpstr>6. Présent·e et visible tu resteras</vt:lpstr>
      <vt:lpstr>7. Sur le bon timing tu te caleras</vt:lpstr>
      <vt:lpstr>8. Qu’on vienne te chercher tu n’attendras pas</vt:lpstr>
      <vt:lpstr>9. Planification et évaluation tu feras</vt:lpstr>
      <vt:lpstr>10. Toujours en posture d’advocacy tu seras</vt:lpstr>
      <vt:lpstr>https://www.abf.asso.fr/4/155/1144/ABF/les-dix-commandements-de-l-advocacy</vt:lpstr>
      <vt:lpstr>De la littérature professionnelle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L’ADVOCACY</dc:title>
  <dc:creator>River -Anne- Song</dc:creator>
  <cp:lastModifiedBy>Anne VERNEUIL</cp:lastModifiedBy>
  <cp:revision>52</cp:revision>
  <dcterms:created xsi:type="dcterms:W3CDTF">2017-11-16T15:34:45Z</dcterms:created>
  <dcterms:modified xsi:type="dcterms:W3CDTF">2025-10-01T09:30:47Z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TC300072049990</vt:lpwstr>
  </property>
</Properties>
</file>