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77724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684360" y="4138560"/>
            <a:ext cx="77724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466704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684360" y="413856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667040" y="413856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3312360" y="198900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5940000" y="198900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684360" y="413856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5"/>
          </p:nvPr>
        </p:nvSpPr>
        <p:spPr>
          <a:xfrm>
            <a:off x="3312360" y="413856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6"/>
          </p:nvPr>
        </p:nvSpPr>
        <p:spPr>
          <a:xfrm>
            <a:off x="5940000" y="4138560"/>
            <a:ext cx="250236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84360" y="1989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379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67040" y="1989000"/>
            <a:ext cx="379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2"/>
          </p:nvPr>
        </p:nvSpPr>
        <p:spPr>
          <a:xfrm>
            <a:off x="4667040" y="1989000"/>
            <a:ext cx="379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3"/>
          </p:nvPr>
        </p:nvSpPr>
        <p:spPr>
          <a:xfrm>
            <a:off x="684360" y="413856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3792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6704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4667040" y="413856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667040" y="1989000"/>
            <a:ext cx="37926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684360" y="4138560"/>
            <a:ext cx="7772400" cy="19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4360" y="1989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4920" y="6400800"/>
            <a:ext cx="8534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enreseau.abf.asso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f.asso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f.asso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f.asso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684360" y="1882800"/>
            <a:ext cx="7772400" cy="4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720" marR="0" lvl="0" indent="-3427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214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commission</a:t>
            </a:r>
            <a:endParaRPr sz="5214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20" marR="0" lvl="0" indent="-342720" algn="ctr" rtl="0">
              <a:lnSpc>
                <a:spcPct val="80000"/>
              </a:lnSpc>
              <a:spcBef>
                <a:spcPts val="899"/>
              </a:spcBef>
              <a:spcAft>
                <a:spcPts val="0"/>
              </a:spcAft>
              <a:buNone/>
            </a:pPr>
            <a:r>
              <a:rPr lang="fr-FR" sz="5214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Bibliothèques en réseau</a:t>
            </a:r>
            <a:endParaRPr sz="5214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20" marR="0" lvl="0" indent="-342720" algn="ctr" rtl="0">
              <a:lnSpc>
                <a:spcPct val="8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5214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20" marR="0" lvl="0" indent="-342720" algn="ctr" rtl="0">
              <a:lnSpc>
                <a:spcPct val="8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3475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www.bibenreseau.abf.asso.fr</a:t>
            </a:r>
            <a:endParaRPr sz="3475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20" marR="0" lvl="0" indent="-342720" algn="ctr" rtl="0">
              <a:lnSpc>
                <a:spcPct val="8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3475" b="1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bibenreseau@abf.asso.fr</a:t>
            </a:r>
            <a:endParaRPr sz="3475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920" y="404640"/>
            <a:ext cx="2504880" cy="7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395280" y="1176480"/>
            <a:ext cx="4646520" cy="58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Association des bibliothécaires de France 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/>
        </p:nvSpPr>
        <p:spPr>
          <a:xfrm>
            <a:off x="0" y="-360"/>
            <a:ext cx="9144000" cy="14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Les fiches disponibles au 25/04/2022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684360" y="1080000"/>
            <a:ext cx="7918200" cy="512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 Indications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méthodologiques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Compétences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intercommunales</a:t>
            </a:r>
            <a:b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1bis : Recueil de formulations de compétences intercommunales et d’intérêt communautaire</a:t>
            </a:r>
            <a:b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Recueil d’exemples de réseaux intercommunaux de bibliothèques</a:t>
            </a:r>
            <a:endParaRPr sz="1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Quels modes d’organisation en réseau ? Essai de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typologie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La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circulation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documents au sein d’un réseau de lecture publique</a:t>
            </a:r>
            <a:b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3bis : Les fonds flottants – Recueil d’exemples</a:t>
            </a:r>
            <a:endParaRPr sz="1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L’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action culturelle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bibliothèque à l’échelle de l’intercommunalité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Transferts de personnels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collectivités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Mécanismes financiers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d’un transfert de bibliothèques à l’EPCI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Communes nouvelles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Un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 maillage territorial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la mesure des populations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Organisations, gouvernances,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organigrammes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La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politique documentaire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réseau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Bénévoles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réseaux de bibliothèques territoriales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La </a:t>
            </a:r>
            <a:r>
              <a:rPr lang="fr-FR" sz="1600" b="1" i="0" u="none" strike="noStrike" cap="non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r>
              <a:rPr lang="fr-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d’un réseau territorial de lecture publique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0" y="-360"/>
            <a:ext cx="9144000" cy="14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fiche Action culturelle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440" y="1328040"/>
            <a:ext cx="7156800" cy="461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0" y="-360"/>
            <a:ext cx="9144000" cy="14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fiche Action culturelle</a:t>
            </a:r>
            <a:endParaRPr sz="2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240" y="1290960"/>
            <a:ext cx="74052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/>
            </a:br>
            <a:r>
              <a:rPr lang="fr-FR" b="1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Action culturelle à l’échelle intercommunale : </a:t>
            </a:r>
            <a:r>
              <a:rPr lang="fr-FR">
                <a:solidFill>
                  <a:schemeClr val="dk2"/>
                </a:solidFill>
              </a:rPr>
              <a:t>La plus value</a:t>
            </a:r>
            <a:r>
              <a:rPr lang="fr-FR" b="1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br>
              <a:rPr lang="fr-FR" b="0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</a:rPr>
              <a:t>Visibilité :</a:t>
            </a:r>
            <a:r>
              <a:rPr lang="fr-FR" sz="1800"/>
              <a:t> partage d’une communication et public élargi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</a:rPr>
              <a:t>Mutualisation de moyens : </a:t>
            </a:r>
            <a:r>
              <a:rPr lang="fr-FR" sz="1800">
                <a:solidFill>
                  <a:schemeClr val="dk1"/>
                </a:solidFill>
              </a:rPr>
              <a:t>projets d’envergure et expertise </a:t>
            </a:r>
            <a:endParaRPr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culturelle à l’échelle intercommunale : l</a:t>
            </a:r>
            <a:r>
              <a:rPr lang="fr-FR" b="1">
                <a:solidFill>
                  <a:schemeClr val="dk2"/>
                </a:solidFill>
              </a:rPr>
              <a:t>es freins</a:t>
            </a:r>
            <a:r>
              <a:rPr lang="fr-FR" b="1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br>
              <a:rPr lang="fr-FR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1422400" y="2060848"/>
            <a:ext cx="617393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perte d’autonomie</a:t>
            </a: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privilégier la concertation et le mode participatif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engagement plus complexe</a:t>
            </a: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comment se sentir concerné?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Permettre à chacun de s’approprier le projet car si décidé par un comité directeur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Apprendre à se connaitre (et les asso, les partenaires) : éviter les querelles de clochers : coordination et adaptation!</a:t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1752405" y="4127875"/>
            <a:ext cx="432048" cy="1440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1752405" y="4912032"/>
            <a:ext cx="432048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culturelle à l’échelle intercommunale : l</a:t>
            </a:r>
            <a:r>
              <a:rPr lang="fr-FR" b="1">
                <a:solidFill>
                  <a:schemeClr val="dk2"/>
                </a:solidFill>
              </a:rPr>
              <a:t>es leviers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685800" y="1752120"/>
            <a:ext cx="7772400" cy="304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</a:rPr>
              <a:t>La formation </a:t>
            </a:r>
            <a:r>
              <a:rPr lang="fr-FR" sz="1800"/>
              <a:t>: travail en commun : occasion de partage d’expérience et synergie des acteurs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FF0000"/>
                </a:solidFill>
              </a:rPr>
              <a:t>Des dispositifs nationaux, régionaux, départementaux </a:t>
            </a:r>
            <a:r>
              <a:rPr lang="fr-FR" sz="1800"/>
              <a:t>contribuent à développer les partenariats, structurants + aide financière et un cadre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DES EXEMPLES VARIES : La Filoche</a:t>
            </a: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685800" y="1340767"/>
            <a:ext cx="7772400" cy="43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/>
              <a:t>Approche militante : je ne suis pas une chercheuse en science des bibliothèques, plutôt une approche constructive car l’ayant vécu, les questions sont nombreuses, cela vaut la peine d’en échanger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2276872"/>
            <a:ext cx="2864346" cy="405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2276872"/>
            <a:ext cx="3122308" cy="437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755576" y="609120"/>
            <a:ext cx="7702624" cy="94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	</a:t>
            </a:r>
            <a:r>
              <a:rPr lang="fr-FR" b="1">
                <a:solidFill>
                  <a:srgbClr val="FF0000"/>
                </a:solidFill>
              </a:rPr>
              <a:t>RESEAU LA FILOCHE : DES BIBLIOTHEQUES TRANFEREES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754136" y="1484784"/>
            <a:ext cx="7702624" cy="461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/>
              <a:t>Réseau mutualisé avec une tête de réseau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/>
              <a:t>Basé sur un programme culturel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/>
              <a:t> </a:t>
            </a: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/>
              <a:t>Un catalogue commun, navettes, conditions d’inscription unifiées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strike="sngStrike"/>
              <a:t> 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/>
              <a:t>Des passerelles entre chaque service facilitées par une inscription unique et une carte d’adhésion commune </a:t>
            </a:r>
            <a:endParaRPr sz="1800" strike="sngStrik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sngStrik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•    Une approche par public permettant des actions co-constuites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/>
              <a:t> Travail préparatoire des animations : mutualiser les outils et les ressources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sngStrik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Réseau Co-libris Métropole de Nancy : bibliothèques municipales avec une coordination intercommunale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ubTitle" idx="1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346" y="1680405"/>
            <a:ext cx="8412427" cy="473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</a:rPr>
              <a:t>PAS DE MODELE UNIQUE !</a:t>
            </a:r>
            <a:br>
              <a:rPr lang="fr-FR" sz="1800">
                <a:solidFill>
                  <a:srgbClr val="FF0000"/>
                </a:solidFill>
              </a:rPr>
            </a:b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Le fonctionnement en réseau peut prendre des formes très diverses, aucun modèle ne s’impose comme une solution valable partout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Différentes formes d’organisation en réseau : bibliothèques transférées, conventions pour des actions communes, ou bibliothèques municipales avec une coordination intercommunale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L’important c’est qu’il existe une structure plus ou moins formalisée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Fonction de coordination indispensable!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commission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0" y="5950080"/>
            <a:ext cx="91440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r-FR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www.abf.asso.fr</a:t>
            </a: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&gt; Commissions &gt; Bibliothèques en réseau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120" y="1318208"/>
            <a:ext cx="2504880" cy="43430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720000" y="1236240"/>
            <a:ext cx="4140000" cy="41443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Une quinzaine de membres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Exerçant ou ayant exercé dans un réseau de bibliothèques territoriales ou en bibliothèque départementale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Deux réunions par an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En présentiel ou distanciel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Des échanges par messagerie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bibenreseau@abf.asso.fr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</a:rPr>
              <a:t>ET APRES?</a:t>
            </a: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C’est intéressant de commencer par l’action culturelle (facile à mettre en place, peut être ponctuelle)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ON PEUT COMMENCER PAR L ACTION CULTURELLE POUR SE RAPPROCHER SE CONNAITRE ECHANGER DES DOCUMENTS ET DES IDEES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Puis une carte commune, et/ou des acquisitions concertées, des échanges de documents, des services centralisés etc…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310" y="4725144"/>
            <a:ext cx="2915816" cy="182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commission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5950080"/>
            <a:ext cx="91440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r-FR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www.abf.asso.fr</a:t>
            </a: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&gt; Commissions &gt; Bibliothèques en réseau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880" y="1028160"/>
            <a:ext cx="5209920" cy="482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commission : environ 10 commissions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0" y="5950080"/>
            <a:ext cx="91440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r-FR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www.abf.asso.fr</a:t>
            </a: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&gt; Commissions &gt; Bibliothèques en réseau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880" y="1428480"/>
            <a:ext cx="713196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Le blog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0" y="5950080"/>
            <a:ext cx="91440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www.bibenreseau.abf.asso.fr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000" y="1147320"/>
            <a:ext cx="6190920" cy="459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Produire des textes en commun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845264"/>
            <a:ext cx="790452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604080" y="918720"/>
            <a:ext cx="7675920" cy="75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Exemple de travail de mise à jour d’une fiche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250560" y="-360"/>
            <a:ext cx="84582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Le blog : la boîte à outils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0" y="5950080"/>
            <a:ext cx="91440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www.bibenreseau.abf.asso.fr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120" y="916920"/>
            <a:ext cx="5810040" cy="501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250560" y="-360"/>
            <a:ext cx="4249440" cy="167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 plaquette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85800" y="1341360"/>
            <a:ext cx="3814200" cy="1972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80880" marR="0" lvl="0" indent="-380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Destinataires privilégiés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Les élus</a:t>
            </a:r>
            <a:endParaRPr sz="20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endParaRPr sz="24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Papier et web (PDF)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0880" marR="0" lvl="0" indent="-38088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600" b="0" i="0" u="none" strike="noStrike" cap="non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2000" y="744480"/>
            <a:ext cx="4505040" cy="530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320" y="516600"/>
            <a:ext cx="6467040" cy="615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Affichage à l'écran (4:3)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Aharoni</vt:lpstr>
      <vt:lpstr>Arial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Action culturelle à l’échelle intercommunale : La plus value  </vt:lpstr>
      <vt:lpstr>Action culturelle à l’échelle intercommunale : les freins  </vt:lpstr>
      <vt:lpstr>Action culturelle à l’échelle intercommunale : les leviers</vt:lpstr>
      <vt:lpstr>DES EXEMPLES VARIES : La Filoche</vt:lpstr>
      <vt:lpstr> RESEAU LA FILOCHE : DES BIBLIOTHEQUES TRANFEREES</vt:lpstr>
      <vt:lpstr>Réseau Co-libris Métropole de Nancy : bibliothèques municipales avec une coordination intercommunale</vt:lpstr>
      <vt:lpstr>PAS DE MODELE UNIQUE ! </vt:lpstr>
      <vt:lpstr>ET APRES?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Anne-Sophie</dc:creator>
  <cp:lastModifiedBy>PASCAL Anne-Sophie</cp:lastModifiedBy>
  <cp:revision>1</cp:revision>
  <dcterms:modified xsi:type="dcterms:W3CDTF">2022-05-19T11:44:58Z</dcterms:modified>
</cp:coreProperties>
</file>