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16"/>
  </p:notesMasterIdLst>
  <p:sldIdLst>
    <p:sldId id="256" r:id="rId4"/>
    <p:sldId id="276" r:id="rId5"/>
    <p:sldId id="270" r:id="rId6"/>
    <p:sldId id="285" r:id="rId7"/>
    <p:sldId id="277" r:id="rId8"/>
    <p:sldId id="274" r:id="rId9"/>
    <p:sldId id="275" r:id="rId10"/>
    <p:sldId id="279" r:id="rId11"/>
    <p:sldId id="286" r:id="rId12"/>
    <p:sldId id="268" r:id="rId13"/>
    <p:sldId id="282" r:id="rId14"/>
    <p:sldId id="264" r:id="rId15"/>
  </p:sldIdLst>
  <p:sldSz cx="9144000" cy="6858000" type="screen4x3"/>
  <p:notesSz cx="6794500" cy="9906000"/>
  <p:defaultTextStyle>
    <a:defPPr>
      <a:defRPr lang="en-US"/>
    </a:defPPr>
    <a:lvl1pPr algn="l" rtl="0" fontAlgn="base">
      <a:spcBef>
        <a:spcPct val="0"/>
      </a:spcBef>
      <a:spcAft>
        <a:spcPct val="0"/>
      </a:spcAft>
      <a:defRPr sz="1200" kern="1200">
        <a:solidFill>
          <a:srgbClr val="000000"/>
        </a:solidFill>
        <a:latin typeface="Arial" charset="0"/>
        <a:ea typeface="+mn-ea"/>
        <a:cs typeface="+mn-cs"/>
        <a:sym typeface="Arial" charset="0"/>
      </a:defRPr>
    </a:lvl1pPr>
    <a:lvl2pPr marL="457200" algn="l" rtl="0" fontAlgn="base">
      <a:spcBef>
        <a:spcPct val="0"/>
      </a:spcBef>
      <a:spcAft>
        <a:spcPct val="0"/>
      </a:spcAft>
      <a:defRPr sz="1200" kern="1200">
        <a:solidFill>
          <a:srgbClr val="000000"/>
        </a:solidFill>
        <a:latin typeface="Arial" charset="0"/>
        <a:ea typeface="+mn-ea"/>
        <a:cs typeface="+mn-cs"/>
        <a:sym typeface="Arial" charset="0"/>
      </a:defRPr>
    </a:lvl2pPr>
    <a:lvl3pPr marL="914400" algn="l" rtl="0" fontAlgn="base">
      <a:spcBef>
        <a:spcPct val="0"/>
      </a:spcBef>
      <a:spcAft>
        <a:spcPct val="0"/>
      </a:spcAft>
      <a:defRPr sz="1200" kern="1200">
        <a:solidFill>
          <a:srgbClr val="000000"/>
        </a:solidFill>
        <a:latin typeface="Arial" charset="0"/>
        <a:ea typeface="+mn-ea"/>
        <a:cs typeface="+mn-cs"/>
        <a:sym typeface="Arial" charset="0"/>
      </a:defRPr>
    </a:lvl3pPr>
    <a:lvl4pPr marL="1371600" algn="l" rtl="0" fontAlgn="base">
      <a:spcBef>
        <a:spcPct val="0"/>
      </a:spcBef>
      <a:spcAft>
        <a:spcPct val="0"/>
      </a:spcAft>
      <a:defRPr sz="1200" kern="1200">
        <a:solidFill>
          <a:srgbClr val="000000"/>
        </a:solidFill>
        <a:latin typeface="Arial" charset="0"/>
        <a:ea typeface="+mn-ea"/>
        <a:cs typeface="+mn-cs"/>
        <a:sym typeface="Arial" charset="0"/>
      </a:defRPr>
    </a:lvl4pPr>
    <a:lvl5pPr marL="1828800" algn="l" rtl="0" fontAlgn="base">
      <a:spcBef>
        <a:spcPct val="0"/>
      </a:spcBef>
      <a:spcAft>
        <a:spcPct val="0"/>
      </a:spcAft>
      <a:defRPr sz="1200" kern="1200">
        <a:solidFill>
          <a:srgbClr val="000000"/>
        </a:solidFill>
        <a:latin typeface="Arial" charset="0"/>
        <a:ea typeface="+mn-ea"/>
        <a:cs typeface="+mn-cs"/>
        <a:sym typeface="Arial" charset="0"/>
      </a:defRPr>
    </a:lvl5pPr>
    <a:lvl6pPr marL="2286000" algn="l" defTabSz="914400" rtl="0" eaLnBrk="1" latinLnBrk="0" hangingPunct="1">
      <a:defRPr sz="1200" kern="1200">
        <a:solidFill>
          <a:srgbClr val="000000"/>
        </a:solidFill>
        <a:latin typeface="Arial" charset="0"/>
        <a:ea typeface="+mn-ea"/>
        <a:cs typeface="+mn-cs"/>
        <a:sym typeface="Arial" charset="0"/>
      </a:defRPr>
    </a:lvl6pPr>
    <a:lvl7pPr marL="2743200" algn="l" defTabSz="914400" rtl="0" eaLnBrk="1" latinLnBrk="0" hangingPunct="1">
      <a:defRPr sz="1200" kern="1200">
        <a:solidFill>
          <a:srgbClr val="000000"/>
        </a:solidFill>
        <a:latin typeface="Arial" charset="0"/>
        <a:ea typeface="+mn-ea"/>
        <a:cs typeface="+mn-cs"/>
        <a:sym typeface="Arial" charset="0"/>
      </a:defRPr>
    </a:lvl7pPr>
    <a:lvl8pPr marL="3200400" algn="l" defTabSz="914400" rtl="0" eaLnBrk="1" latinLnBrk="0" hangingPunct="1">
      <a:defRPr sz="1200" kern="1200">
        <a:solidFill>
          <a:srgbClr val="000000"/>
        </a:solidFill>
        <a:latin typeface="Arial" charset="0"/>
        <a:ea typeface="+mn-ea"/>
        <a:cs typeface="+mn-cs"/>
        <a:sym typeface="Arial" charset="0"/>
      </a:defRPr>
    </a:lvl8pPr>
    <a:lvl9pPr marL="3657600" algn="l" defTabSz="914400" rtl="0" eaLnBrk="1" latinLnBrk="0" hangingPunct="1">
      <a:defRPr sz="1200" kern="1200">
        <a:solidFill>
          <a:srgbClr val="000000"/>
        </a:solidFill>
        <a:latin typeface="Arial" charset="0"/>
        <a:ea typeface="+mn-ea"/>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86952"/>
    <a:srgbClr val="8A6C53"/>
    <a:srgbClr val="836C53"/>
    <a:srgbClr val="856C58"/>
    <a:srgbClr val="857258"/>
    <a:srgbClr val="89745B"/>
    <a:srgbClr val="91745B"/>
    <a:srgbClr val="91785B"/>
    <a:srgbClr val="786949"/>
    <a:srgbClr val="7D6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8" autoAdjust="0"/>
    <p:restoredTop sz="88241" autoAdjust="0"/>
  </p:normalViewPr>
  <p:slideViewPr>
    <p:cSldViewPr>
      <p:cViewPr>
        <p:scale>
          <a:sx n="100" d="100"/>
          <a:sy n="100" d="100"/>
        </p:scale>
        <p:origin x="-1860"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457ACBD3-10EB-4B42-8F9C-0B0A9D538A4D}" type="datetimeFigureOut">
              <a:rPr lang="en-GB" smtClean="0"/>
              <a:pPr/>
              <a:t>19/04/2013</a:t>
            </a:fld>
            <a:endParaRPr lang="en-GB"/>
          </a:p>
        </p:txBody>
      </p:sp>
      <p:sp>
        <p:nvSpPr>
          <p:cNvPr id="4" name="Espace réservé de l'image des diapositives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B158D194-5978-4EE7-951B-8AA2001BF5B4}" type="slidenum">
              <a:rPr lang="en-GB" smtClean="0"/>
              <a:pPr/>
              <a:t>‹N°›</a:t>
            </a:fld>
            <a:endParaRPr lang="en-GB"/>
          </a:p>
        </p:txBody>
      </p:sp>
    </p:spTree>
    <p:extLst>
      <p:ext uri="{BB962C8B-B14F-4D97-AF65-F5344CB8AC3E}">
        <p14:creationId xmlns:p14="http://schemas.microsoft.com/office/powerpoint/2010/main" val="295384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cetv.fr/mes-etudes/fiches-formations/enseignement_fiches_foramtion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mcetv.fr/mes-etudes/fiches-metiers/arts_fiches_metiers" TargetMode="External"/><Relationship Id="rId4" Type="http://schemas.openxmlformats.org/officeDocument/2006/relationships/hyperlink" Target="http://mcetv.fr/news-express/sciences-news-expres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fp.mathdoc.f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nf.fr/fr/professionnels/s_informer_obtenir_issn.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BUPMC, un exemple pour observer le fonctionnement des Services Communs de la </a:t>
            </a:r>
          </a:p>
          <a:p>
            <a:r>
              <a:rPr lang="fr-FR" dirty="0" smtClean="0"/>
              <a:t>Documentation : missions, organisation, ressources humaines, travail des personnels en </a:t>
            </a:r>
          </a:p>
          <a:p>
            <a:r>
              <a:rPr lang="fr-FR" dirty="0" smtClean="0"/>
              <a:t>réseau et à distance</a:t>
            </a: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1</a:t>
            </a:fld>
            <a:endParaRPr lang="en-GB"/>
          </a:p>
        </p:txBody>
      </p:sp>
    </p:spTree>
    <p:extLst>
      <p:ext uri="{BB962C8B-B14F-4D97-AF65-F5344CB8AC3E}">
        <p14:creationId xmlns:p14="http://schemas.microsoft.com/office/powerpoint/2010/main" val="271256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Avant l’animation : répartition des sections et pourquoi + fusion SCDM/BIUSJ et cas de la MIR6/7 (pas SCD P7)</a:t>
            </a:r>
          </a:p>
          <a:p>
            <a:r>
              <a:rPr lang="fr-FR" dirty="0" smtClean="0"/>
              <a:t>Quelques</a:t>
            </a:r>
            <a:r>
              <a:rPr lang="fr-FR" baseline="0" dirty="0" smtClean="0"/>
              <a:t> chiffres ESGBU : env. 25000 lecteurs actifs en cumul d’unités</a:t>
            </a:r>
          </a:p>
          <a:p>
            <a:r>
              <a:rPr lang="fr-FR" dirty="0" smtClean="0"/>
              <a:t>Un peu moins de 2,000,000 entrées avec</a:t>
            </a:r>
            <a:r>
              <a:rPr lang="fr-FR" baseline="0" dirty="0" smtClean="0"/>
              <a:t> des écarts presque de 1 à 100</a:t>
            </a:r>
            <a:r>
              <a:rPr lang="fr-FR" dirty="0" smtClean="0"/>
              <a:t>; 215/220 000 prêts à domicile</a:t>
            </a:r>
          </a:p>
          <a:p>
            <a:r>
              <a:rPr lang="fr-FR" dirty="0" smtClean="0"/>
              <a:t>Des taux de rotation moyens 11% et 117,5% fonds récents, avec des écarts</a:t>
            </a:r>
            <a:r>
              <a:rPr lang="fr-FR" baseline="0" dirty="0" smtClean="0"/>
              <a:t> de 7,83% à 73,17% </a:t>
            </a:r>
          </a:p>
          <a:p>
            <a:r>
              <a:rPr lang="fr-FR" baseline="0" dirty="0" smtClean="0"/>
              <a:t>Du manuscrit à la thèse électronique</a:t>
            </a:r>
          </a:p>
          <a:p>
            <a:r>
              <a:rPr lang="fr-FR" baseline="0" dirty="0" smtClean="0"/>
              <a:t>21,5 km linéaires + doc@ et turnover (dons, pilon, métrages serrés)</a:t>
            </a:r>
          </a:p>
          <a:p>
            <a:r>
              <a:rPr lang="fr-FR" baseline="0" dirty="0" smtClean="0"/>
              <a:t>Budget de 2,5 millions € pour la doc / infos sur le total, le reste …</a:t>
            </a:r>
          </a:p>
          <a:p>
            <a:r>
              <a:rPr lang="fr-FR" baseline="0" dirty="0" smtClean="0"/>
              <a:t>Formation des usagers approfondie et en croissance constante</a:t>
            </a:r>
          </a:p>
          <a:p>
            <a:r>
              <a:rPr lang="fr-FR" baseline="0" dirty="0" smtClean="0"/>
              <a:t>Postes informatiques : ratio pour les professionnels et nombre absolu pour les étudiants : fixes, portables</a:t>
            </a:r>
          </a:p>
          <a:p>
            <a:r>
              <a:rPr lang="fr-FR" baseline="0" dirty="0" smtClean="0"/>
              <a:t>PEB demandeur en médecine et fournisseur en sciences (vérif)</a:t>
            </a:r>
          </a:p>
          <a:p>
            <a:r>
              <a:rPr lang="fr-FR" baseline="0" dirty="0" smtClean="0"/>
              <a:t>Mots rameaux BnF, catalogage collectif, calames…</a:t>
            </a:r>
          </a:p>
          <a:p>
            <a:endParaRPr lang="fr-FR" dirty="0" smtClean="0"/>
          </a:p>
          <a:p>
            <a:r>
              <a:rPr lang="fr-FR" dirty="0" smtClean="0"/>
              <a:t>AENES</a:t>
            </a:r>
          </a:p>
          <a:p>
            <a:r>
              <a:rPr lang="fr-FR" dirty="0" smtClean="0"/>
              <a:t>ITRF</a:t>
            </a:r>
          </a:p>
          <a:p>
            <a:r>
              <a:rPr lang="fr-FR" dirty="0" smtClean="0"/>
              <a:t>BIB</a:t>
            </a:r>
          </a:p>
          <a:p>
            <a:endParaRPr lang="fr-FR" dirty="0" smtClean="0"/>
          </a:p>
          <a:p>
            <a:r>
              <a:rPr lang="fr-FR" dirty="0" smtClean="0"/>
              <a:t>Contractuels, contrats unique UPMC moniteurs étudiants</a:t>
            </a:r>
          </a:p>
          <a:p>
            <a:endParaRPr lang="fr-FR" dirty="0" smtClean="0"/>
          </a:p>
          <a:p>
            <a:r>
              <a:rPr lang="fr-FR" dirty="0" smtClean="0"/>
              <a:t>EC</a:t>
            </a:r>
          </a:p>
          <a:p>
            <a:r>
              <a:rPr lang="fr-FR" dirty="0" smtClean="0"/>
              <a:t>BIATSS</a:t>
            </a:r>
          </a:p>
          <a:p>
            <a:r>
              <a:rPr lang="fr-FR" dirty="0" smtClean="0"/>
              <a:t>SERVICES TRANSVERSAUCX</a:t>
            </a:r>
          </a:p>
          <a:p>
            <a:r>
              <a:rPr lang="fr-FR" dirty="0" smtClean="0"/>
              <a:t>SERVICES</a:t>
            </a:r>
            <a:r>
              <a:rPr lang="fr-FR" baseline="0" dirty="0" smtClean="0"/>
              <a:t> </a:t>
            </a:r>
            <a:r>
              <a:rPr lang="fr-FR" dirty="0" smtClean="0"/>
              <a:t>CENTRAUX</a:t>
            </a:r>
          </a:p>
          <a:p>
            <a:r>
              <a:rPr lang="fr-FR" dirty="0" smtClean="0"/>
              <a:t>SECTIONS</a:t>
            </a:r>
          </a:p>
          <a:p>
            <a:endParaRPr lang="fr-FR" dirty="0" smtClean="0"/>
          </a:p>
          <a:p>
            <a:r>
              <a:rPr lang="fr-FR" dirty="0" smtClean="0"/>
              <a:t>Services centraux : relations</a:t>
            </a:r>
            <a:r>
              <a:rPr lang="fr-FR" baseline="0" dirty="0" smtClean="0"/>
              <a:t> avec compta ; RH</a:t>
            </a:r>
          </a:p>
          <a:p>
            <a:r>
              <a:rPr lang="fr-FR" dirty="0" smtClean="0"/>
              <a:t>ressources humaines en bib :</a:t>
            </a:r>
            <a:r>
              <a:rPr lang="fr-FR" baseline="0" dirty="0" smtClean="0"/>
              <a:t> nb de personnes et statuts et catégories par section</a:t>
            </a: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Services de l’université</a:t>
            </a:r>
            <a:r>
              <a:rPr lang="fr-FR" baseline="0" dirty="0" smtClean="0"/>
              <a:t> en hotline</a:t>
            </a:r>
          </a:p>
          <a:p>
            <a:r>
              <a:rPr lang="fr-FR" baseline="0" dirty="0" smtClean="0"/>
              <a:t>Fournisseurs communs : marchés ; BUPMC gère marchés de doc tte UPMC ; photocopieurs idem</a:t>
            </a:r>
            <a:endParaRPr lang="fr-FR" dirty="0" smtClean="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Shanghai /</a:t>
            </a:r>
            <a:r>
              <a:rPr lang="fr-FR" sz="1200" b="0" i="0" kern="1200" dirty="0" err="1" smtClean="0">
                <a:solidFill>
                  <a:schemeClr val="tx1"/>
                </a:solidFill>
                <a:effectLst/>
                <a:latin typeface="+mn-lt"/>
                <a:ea typeface="+mn-ea"/>
                <a:cs typeface="+mn-cs"/>
              </a:rPr>
              <a:t>Academic</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Ranking</a:t>
            </a:r>
            <a:r>
              <a:rPr lang="fr-FR" sz="1200" b="0" i="0" kern="1200" dirty="0" smtClean="0">
                <a:solidFill>
                  <a:schemeClr val="tx1"/>
                </a:solidFill>
                <a:effectLst/>
                <a:latin typeface="+mn-lt"/>
                <a:ea typeface="+mn-ea"/>
                <a:cs typeface="+mn-cs"/>
              </a:rPr>
              <a:t> of World </a:t>
            </a:r>
            <a:r>
              <a:rPr lang="fr-FR" sz="1200" b="0" i="0" kern="1200" dirty="0" err="1" smtClean="0">
                <a:solidFill>
                  <a:schemeClr val="tx1"/>
                </a:solidFill>
                <a:effectLst/>
                <a:latin typeface="+mn-lt"/>
                <a:ea typeface="+mn-ea"/>
                <a:cs typeface="+mn-cs"/>
              </a:rPr>
              <a:t>Universities</a:t>
            </a:r>
            <a:r>
              <a:rPr lang="fr-FR" sz="1200" b="0" i="0" kern="1200" dirty="0" smtClean="0">
                <a:solidFill>
                  <a:schemeClr val="tx1"/>
                </a:solidFill>
                <a:effectLst/>
                <a:latin typeface="+mn-lt"/>
                <a:ea typeface="+mn-ea"/>
                <a:cs typeface="+mn-cs"/>
              </a:rPr>
              <a:t> – ARWU en anglais, établi par des chercheurs de l’université </a:t>
            </a:r>
            <a:r>
              <a:rPr lang="fr-FR" sz="1200" b="0" i="0" kern="1200" dirty="0" err="1" smtClean="0">
                <a:solidFill>
                  <a:schemeClr val="tx1"/>
                </a:solidFill>
                <a:effectLst/>
                <a:latin typeface="+mn-lt"/>
                <a:ea typeface="+mn-ea"/>
                <a:cs typeface="+mn-cs"/>
              </a:rPr>
              <a:t>Jiao</a:t>
            </a:r>
            <a:r>
              <a:rPr lang="fr-FR" sz="1200" b="0" i="0" kern="1200" dirty="0" smtClean="0">
                <a:solidFill>
                  <a:schemeClr val="tx1"/>
                </a:solidFill>
                <a:effectLst/>
                <a:latin typeface="+mn-lt"/>
                <a:ea typeface="+mn-ea"/>
                <a:cs typeface="+mn-cs"/>
              </a:rPr>
              <a:t>-Tong de </a:t>
            </a:r>
            <a:r>
              <a:rPr lang="fr-FR" sz="1200" b="0" i="0" kern="1200" dirty="0" err="1" smtClean="0">
                <a:solidFill>
                  <a:schemeClr val="tx1"/>
                </a:solidFill>
                <a:effectLst/>
                <a:latin typeface="+mn-lt"/>
                <a:ea typeface="+mn-ea"/>
                <a:cs typeface="+mn-cs"/>
              </a:rPr>
              <a:t>Shanghaï</a:t>
            </a:r>
            <a:r>
              <a:rPr lang="fr-FR" sz="1200" b="0" i="0" kern="1200" dirty="0" smtClean="0">
                <a:solidFill>
                  <a:schemeClr val="tx1"/>
                </a:solidFill>
                <a:effectLst/>
                <a:latin typeface="+mn-lt"/>
                <a:ea typeface="+mn-ea"/>
                <a:cs typeface="+mn-cs"/>
              </a:rPr>
              <a:t> en Chine.</a:t>
            </a:r>
          </a:p>
          <a:p>
            <a:r>
              <a:rPr lang="fr-FR" sz="1200" b="0" i="0" kern="1200" dirty="0" smtClean="0">
                <a:solidFill>
                  <a:schemeClr val="tx1"/>
                </a:solidFill>
                <a:effectLst/>
                <a:latin typeface="+mn-lt"/>
                <a:ea typeface="+mn-ea"/>
                <a:cs typeface="+mn-cs"/>
              </a:rPr>
              <a:t>Il est construits sur les critères suivants :</a:t>
            </a:r>
          </a:p>
          <a:p>
            <a:r>
              <a:rPr lang="fr-FR" sz="1200" b="1" i="0" kern="1200" dirty="0" smtClean="0">
                <a:solidFill>
                  <a:schemeClr val="tx1"/>
                </a:solidFill>
                <a:effectLst/>
                <a:latin typeface="+mn-lt"/>
                <a:ea typeface="+mn-ea"/>
                <a:cs typeface="+mn-cs"/>
              </a:rPr>
              <a:t>La qualité de l’</a:t>
            </a:r>
            <a:r>
              <a:rPr lang="fr-FR" sz="1200" b="1" i="0" u="none" strike="noStrike" kern="1200" dirty="0" smtClean="0">
                <a:solidFill>
                  <a:schemeClr val="tx1"/>
                </a:solidFill>
                <a:effectLst/>
                <a:latin typeface="+mn-lt"/>
                <a:ea typeface="+mn-ea"/>
                <a:cs typeface="+mn-cs"/>
                <a:hlinkClick r:id="rId3" tooltip="enseignement"/>
              </a:rPr>
              <a:t>enseignement</a:t>
            </a:r>
            <a:r>
              <a:rPr lang="fr-FR" sz="1200" b="1" i="0" kern="120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mesuré par le nombre de médailles </a:t>
            </a:r>
            <a:r>
              <a:rPr lang="fr-FR" sz="1200" b="0" i="0" kern="1200" dirty="0" err="1" smtClean="0">
                <a:solidFill>
                  <a:schemeClr val="tx1"/>
                </a:solidFill>
                <a:effectLst/>
                <a:latin typeface="+mn-lt"/>
                <a:ea typeface="+mn-ea"/>
                <a:cs typeface="+mn-cs"/>
              </a:rPr>
              <a:t>fields</a:t>
            </a:r>
            <a:r>
              <a:rPr lang="fr-FR" sz="1200" b="0" i="0" kern="1200" dirty="0" smtClean="0">
                <a:solidFill>
                  <a:schemeClr val="tx1"/>
                </a:solidFill>
                <a:effectLst/>
                <a:latin typeface="+mn-lt"/>
                <a:ea typeface="+mn-ea"/>
                <a:cs typeface="+mn-cs"/>
              </a:rPr>
              <a:t> et de prix </a:t>
            </a:r>
            <a:r>
              <a:rPr lang="fr-FR" sz="1200" b="0" i="0" kern="1200" dirty="0" err="1" smtClean="0">
                <a:solidFill>
                  <a:schemeClr val="tx1"/>
                </a:solidFill>
                <a:effectLst/>
                <a:latin typeface="+mn-lt"/>
                <a:ea typeface="+mn-ea"/>
                <a:cs typeface="+mn-cs"/>
              </a:rPr>
              <a:t>nobel</a:t>
            </a:r>
            <a:r>
              <a:rPr lang="fr-FR" sz="1200" b="0" i="0" kern="1200" dirty="0" smtClean="0">
                <a:solidFill>
                  <a:schemeClr val="tx1"/>
                </a:solidFill>
                <a:effectLst/>
                <a:latin typeface="+mn-lt"/>
                <a:ea typeface="+mn-ea"/>
                <a:cs typeface="+mn-cs"/>
              </a:rPr>
              <a:t> parmi les anciens élèves (10%)</a:t>
            </a:r>
          </a:p>
          <a:p>
            <a:r>
              <a:rPr lang="fr-FR" sz="1200" b="1" i="0" kern="1200" dirty="0" smtClean="0">
                <a:solidFill>
                  <a:schemeClr val="tx1"/>
                </a:solidFill>
                <a:effectLst/>
                <a:latin typeface="+mn-lt"/>
                <a:ea typeface="+mn-ea"/>
                <a:cs typeface="+mn-cs"/>
              </a:rPr>
              <a:t>La qualité de l’institution</a:t>
            </a:r>
            <a:r>
              <a:rPr lang="fr-FR" sz="1200" b="0" i="0" kern="1200" dirty="0" smtClean="0">
                <a:solidFill>
                  <a:schemeClr val="tx1"/>
                </a:solidFill>
                <a:effectLst/>
                <a:latin typeface="+mn-lt"/>
                <a:ea typeface="+mn-ea"/>
                <a:cs typeface="+mn-cs"/>
              </a:rPr>
              <a:t>, indiqué par le nombre de médailles </a:t>
            </a:r>
            <a:r>
              <a:rPr lang="fr-FR" sz="1200" b="0" i="0" kern="1200" dirty="0" err="1" smtClean="0">
                <a:solidFill>
                  <a:schemeClr val="tx1"/>
                </a:solidFill>
                <a:effectLst/>
                <a:latin typeface="+mn-lt"/>
                <a:ea typeface="+mn-ea"/>
                <a:cs typeface="+mn-cs"/>
              </a:rPr>
              <a:t>fields</a:t>
            </a:r>
            <a:r>
              <a:rPr lang="fr-FR" sz="1200" b="0" i="0" kern="1200" dirty="0" smtClean="0">
                <a:solidFill>
                  <a:schemeClr val="tx1"/>
                </a:solidFill>
                <a:effectLst/>
                <a:latin typeface="+mn-lt"/>
                <a:ea typeface="+mn-ea"/>
                <a:cs typeface="+mn-cs"/>
              </a:rPr>
              <a:t> et de prix </a:t>
            </a:r>
            <a:r>
              <a:rPr lang="fr-FR" sz="1200" b="0" i="0" kern="1200" dirty="0" err="1" smtClean="0">
                <a:solidFill>
                  <a:schemeClr val="tx1"/>
                </a:solidFill>
                <a:effectLst/>
                <a:latin typeface="+mn-lt"/>
                <a:ea typeface="+mn-ea"/>
                <a:cs typeface="+mn-cs"/>
              </a:rPr>
              <a:t>nobel</a:t>
            </a:r>
            <a:r>
              <a:rPr lang="fr-FR" sz="1200" b="0" i="0" kern="1200" dirty="0" smtClean="0">
                <a:solidFill>
                  <a:schemeClr val="tx1"/>
                </a:solidFill>
                <a:effectLst/>
                <a:latin typeface="+mn-lt"/>
                <a:ea typeface="+mn-ea"/>
                <a:cs typeface="+mn-cs"/>
              </a:rPr>
              <a:t> parmi les chercheurs (20%) et le nombre de chercheurs les plus cités dans leurs discipline (20%)</a:t>
            </a:r>
          </a:p>
          <a:p>
            <a:r>
              <a:rPr lang="fr-FR" sz="1200" b="1" i="0" kern="1200" dirty="0" smtClean="0">
                <a:solidFill>
                  <a:schemeClr val="tx1"/>
                </a:solidFill>
                <a:effectLst/>
                <a:latin typeface="+mn-lt"/>
                <a:ea typeface="+mn-ea"/>
                <a:cs typeface="+mn-cs"/>
              </a:rPr>
              <a:t>Le nombre de publication</a:t>
            </a:r>
            <a:r>
              <a:rPr lang="fr-FR" sz="1200" b="0" i="0" kern="1200" dirty="0" smtClean="0">
                <a:solidFill>
                  <a:schemeClr val="tx1"/>
                </a:solidFill>
                <a:effectLst/>
                <a:latin typeface="+mn-lt"/>
                <a:ea typeface="+mn-ea"/>
                <a:cs typeface="+mn-cs"/>
              </a:rPr>
              <a:t> dans </a:t>
            </a:r>
            <a:r>
              <a:rPr lang="fr-FR" sz="1200" b="0" i="1" kern="1200" dirty="0" smtClean="0">
                <a:solidFill>
                  <a:schemeClr val="tx1"/>
                </a:solidFill>
                <a:effectLst/>
                <a:latin typeface="+mn-lt"/>
                <a:ea typeface="+mn-ea"/>
                <a:cs typeface="+mn-cs"/>
              </a:rPr>
              <a:t>Nature</a:t>
            </a:r>
            <a:r>
              <a:rPr lang="fr-FR" sz="1200" b="0" i="0" kern="1200" dirty="0" smtClean="0">
                <a:solidFill>
                  <a:schemeClr val="tx1"/>
                </a:solidFill>
                <a:effectLst/>
                <a:latin typeface="+mn-lt"/>
                <a:ea typeface="+mn-ea"/>
                <a:cs typeface="+mn-cs"/>
              </a:rPr>
              <a:t>, et </a:t>
            </a:r>
            <a:r>
              <a:rPr lang="fr-FR" sz="1200" b="0" i="0" u="none" strike="noStrike" kern="1200" dirty="0" smtClean="0">
                <a:solidFill>
                  <a:schemeClr val="tx1"/>
                </a:solidFill>
                <a:effectLst/>
                <a:latin typeface="+mn-lt"/>
                <a:ea typeface="+mn-ea"/>
                <a:cs typeface="+mn-cs"/>
                <a:hlinkClick r:id="rId4" tooltip="Sciences"/>
              </a:rPr>
              <a:t>Sciences</a:t>
            </a:r>
            <a:r>
              <a:rPr lang="fr-FR" sz="1200" b="0" i="0" kern="1200" dirty="0" smtClean="0">
                <a:solidFill>
                  <a:schemeClr val="tx1"/>
                </a:solidFill>
                <a:effectLst/>
                <a:latin typeface="+mn-lt"/>
                <a:ea typeface="+mn-ea"/>
                <a:cs typeface="+mn-cs"/>
              </a:rPr>
              <a:t> (20%) et le nombre Articles indexés dans </a:t>
            </a:r>
            <a:r>
              <a:rPr lang="fr-FR" sz="1200" b="0" i="1" kern="1200" dirty="0" smtClean="0">
                <a:solidFill>
                  <a:schemeClr val="tx1"/>
                </a:solidFill>
                <a:effectLst/>
                <a:latin typeface="+mn-lt"/>
                <a:ea typeface="+mn-ea"/>
                <a:cs typeface="+mn-cs"/>
              </a:rPr>
              <a:t>Science Citation Index</a:t>
            </a:r>
            <a:r>
              <a:rPr lang="fr-FR" sz="1200" b="0" i="0" kern="1200" dirty="0" smtClean="0">
                <a:solidFill>
                  <a:schemeClr val="tx1"/>
                </a:solidFill>
                <a:effectLst/>
                <a:latin typeface="+mn-lt"/>
                <a:ea typeface="+mn-ea"/>
                <a:cs typeface="+mn-cs"/>
              </a:rPr>
              <a:t>, et </a:t>
            </a:r>
            <a:r>
              <a:rPr lang="fr-FR" sz="1200" b="0" i="0" u="none" strike="noStrike" kern="1200" dirty="0" smtClean="0">
                <a:solidFill>
                  <a:schemeClr val="tx1"/>
                </a:solidFill>
                <a:effectLst/>
                <a:latin typeface="+mn-lt"/>
                <a:ea typeface="+mn-ea"/>
                <a:cs typeface="+mn-cs"/>
                <a:hlinkClick r:id="rId5" tooltip="Arts"/>
              </a:rPr>
              <a:t>Arts</a:t>
            </a:r>
            <a:r>
              <a:rPr lang="fr-FR" sz="1200" b="0" i="1" kern="1200" dirty="0" smtClean="0">
                <a:solidFill>
                  <a:schemeClr val="tx1"/>
                </a:solidFill>
                <a:effectLst/>
                <a:latin typeface="+mn-lt"/>
                <a:ea typeface="+mn-ea"/>
                <a:cs typeface="+mn-cs"/>
              </a:rPr>
              <a:t> &amp; </a:t>
            </a:r>
            <a:r>
              <a:rPr lang="fr-FR" sz="1200" b="0" i="1" kern="1200" dirty="0" err="1" smtClean="0">
                <a:solidFill>
                  <a:schemeClr val="tx1"/>
                </a:solidFill>
                <a:effectLst/>
                <a:latin typeface="+mn-lt"/>
                <a:ea typeface="+mn-ea"/>
                <a:cs typeface="+mn-cs"/>
              </a:rPr>
              <a:t>Humanities</a:t>
            </a:r>
            <a:r>
              <a:rPr lang="fr-FR" sz="1200" b="0" i="1" kern="1200" dirty="0" smtClean="0">
                <a:solidFill>
                  <a:schemeClr val="tx1"/>
                </a:solidFill>
                <a:effectLst/>
                <a:latin typeface="+mn-lt"/>
                <a:ea typeface="+mn-ea"/>
                <a:cs typeface="+mn-cs"/>
              </a:rPr>
              <a:t> Citation Index (20%).</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La performance au regard de </a:t>
            </a:r>
            <a:r>
              <a:rPr lang="fr-FR" sz="1200" b="1" i="0" kern="1200" dirty="0" smtClean="0">
                <a:solidFill>
                  <a:schemeClr val="tx1"/>
                </a:solidFill>
                <a:effectLst/>
                <a:latin typeface="+mn-lt"/>
                <a:ea typeface="+mn-ea"/>
                <a:cs typeface="+mn-cs"/>
              </a:rPr>
              <a:t>la taille de l’institution.</a:t>
            </a:r>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 2010 et 2011, à</a:t>
            </a:r>
            <a:r>
              <a:rPr lang="fr-FR" baseline="0" dirty="0" smtClean="0"/>
              <a:t> des places diverses et dans un ordre différent : Paris-Sud p11, pierre et marie curie p6, et ENS Rue d’Ulm –Paris</a:t>
            </a:r>
          </a:p>
          <a:p>
            <a:endParaRPr lang="fr-FR" dirty="0" smtClean="0"/>
          </a:p>
          <a:p>
            <a:endParaRPr lang="fr-FR" dirty="0" smtClean="0"/>
          </a:p>
          <a:p>
            <a:r>
              <a:rPr lang="fr-FR" dirty="0" smtClean="0"/>
              <a:t>U-</a:t>
            </a:r>
            <a:r>
              <a:rPr lang="fr-FR" dirty="0" err="1" smtClean="0"/>
              <a:t>Multirank</a:t>
            </a:r>
            <a:r>
              <a:rPr lang="fr-FR" baseline="0" dirty="0" smtClean="0"/>
              <a:t> : part de l’enseignement et de la documentation</a:t>
            </a:r>
          </a:p>
          <a:p>
            <a:r>
              <a:rPr lang="fr-FR" sz="1200" b="1" i="0" kern="1200" dirty="0" smtClean="0">
                <a:solidFill>
                  <a:schemeClr val="tx1"/>
                </a:solidFill>
                <a:effectLst/>
                <a:latin typeface="+mn-lt"/>
                <a:ea typeface="+mn-ea"/>
                <a:cs typeface="+mn-cs"/>
              </a:rPr>
              <a:t>En discussion depuis 2008. Lancement les 30 et 31 janvier 2013 à Dublin ; </a:t>
            </a:r>
            <a:r>
              <a:rPr lang="fr-FR" sz="1200" b="0" i="0" kern="1200" dirty="0" smtClean="0">
                <a:solidFill>
                  <a:schemeClr val="tx1"/>
                </a:solidFill>
                <a:effectLst/>
                <a:latin typeface="+mn-lt"/>
                <a:ea typeface="+mn-ea"/>
                <a:cs typeface="+mn-cs"/>
              </a:rPr>
              <a:t>première mouture du classement U-</a:t>
            </a:r>
            <a:r>
              <a:rPr lang="fr-FR" sz="1200" b="0" i="0" kern="1200" dirty="0" err="1" smtClean="0">
                <a:solidFill>
                  <a:schemeClr val="tx1"/>
                </a:solidFill>
                <a:effectLst/>
                <a:latin typeface="+mn-lt"/>
                <a:ea typeface="+mn-ea"/>
                <a:cs typeface="+mn-cs"/>
              </a:rPr>
              <a:t>Multirank</a:t>
            </a:r>
            <a:r>
              <a:rPr lang="fr-FR" sz="1200" b="0" i="0" kern="1200" dirty="0" smtClean="0">
                <a:solidFill>
                  <a:schemeClr val="tx1"/>
                </a:solidFill>
                <a:effectLst/>
                <a:latin typeface="+mn-lt"/>
                <a:ea typeface="+mn-ea"/>
                <a:cs typeface="+mn-cs"/>
              </a:rPr>
              <a:t> est attendue pour février 2014 (important car doutes sur la fiabilité des données</a:t>
            </a:r>
            <a:r>
              <a:rPr lang="fr-FR" sz="1200" b="0" i="0" kern="1200" baseline="0" dirty="0" smtClean="0">
                <a:solidFill>
                  <a:schemeClr val="tx1"/>
                </a:solidFill>
                <a:effectLst/>
                <a:latin typeface="+mn-lt"/>
                <a:ea typeface="+mn-ea"/>
                <a:cs typeface="+mn-cs"/>
              </a:rPr>
              <a:t> a poussé la leur à sortir du projet/ </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League</a:t>
            </a:r>
            <a:r>
              <a:rPr lang="fr-FR" sz="1200" b="0" i="0" kern="1200" dirty="0" smtClean="0">
                <a:solidFill>
                  <a:schemeClr val="tx1"/>
                </a:solidFill>
                <a:effectLst/>
                <a:latin typeface="+mn-lt"/>
                <a:ea typeface="+mn-ea"/>
                <a:cs typeface="+mn-cs"/>
              </a:rPr>
              <a:t> of European Research </a:t>
            </a:r>
            <a:r>
              <a:rPr lang="fr-FR" sz="1200" b="0" i="0" kern="1200" dirty="0" err="1" smtClean="0">
                <a:solidFill>
                  <a:schemeClr val="tx1"/>
                </a:solidFill>
                <a:effectLst/>
                <a:latin typeface="+mn-lt"/>
                <a:ea typeface="+mn-ea"/>
                <a:cs typeface="+mn-cs"/>
              </a:rPr>
              <a:t>Universities</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5 dimensions (très / trop? Ambitieux) l'enseignement, la recherche, le transfert, l'internationalisation et l'implantation régionale) elles-mêmes divisées en une dizaine de critères.</a:t>
            </a:r>
          </a:p>
          <a:p>
            <a:r>
              <a:rPr lang="fr-FR" sz="1200" b="0" i="0" kern="1200" dirty="0" smtClean="0">
                <a:solidFill>
                  <a:schemeClr val="tx1"/>
                </a:solidFill>
                <a:effectLst/>
                <a:latin typeface="+mn-lt"/>
                <a:ea typeface="+mn-ea"/>
                <a:cs typeface="+mn-cs"/>
              </a:rPr>
              <a:t>Le "classement" européen des universités ne se présentera pas comme un tableau classant les établissements du meilleur au moins bon. Ce sera </a:t>
            </a:r>
            <a:r>
              <a:rPr lang="fr-FR" sz="1200" b="1" i="0" kern="1200" dirty="0" smtClean="0">
                <a:solidFill>
                  <a:schemeClr val="tx1"/>
                </a:solidFill>
                <a:effectLst/>
                <a:latin typeface="+mn-lt"/>
                <a:ea typeface="+mn-ea"/>
                <a:cs typeface="+mn-cs"/>
              </a:rPr>
              <a:t>un outil interactif</a:t>
            </a:r>
            <a:r>
              <a:rPr lang="fr-FR" sz="1200" b="0" i="0" kern="1200" dirty="0" smtClean="0">
                <a:solidFill>
                  <a:schemeClr val="tx1"/>
                </a:solidFill>
                <a:effectLst/>
                <a:latin typeface="+mn-lt"/>
                <a:ea typeface="+mn-ea"/>
                <a:cs typeface="+mn-cs"/>
              </a:rPr>
              <a:t> permettant de faire émerger les points forts (et faibles) de chaque institutions et de les comparer entre elles</a:t>
            </a:r>
          </a:p>
          <a:p>
            <a:r>
              <a:rPr lang="fr-FR" sz="1200" b="0" i="0" kern="1200" baseline="0" dirty="0" smtClean="0">
                <a:solidFill>
                  <a:schemeClr val="tx1"/>
                </a:solidFill>
                <a:effectLst/>
                <a:latin typeface="+mn-lt"/>
                <a:ea typeface="+mn-ea"/>
                <a:cs typeface="+mn-cs"/>
              </a:rPr>
              <a:t>Ce n’est pas un classement, c’est du </a:t>
            </a:r>
            <a:r>
              <a:rPr lang="fr-FR" sz="1200" b="0" i="0" kern="1200" baseline="0" dirty="0" err="1" smtClean="0">
                <a:solidFill>
                  <a:schemeClr val="tx1"/>
                </a:solidFill>
                <a:effectLst/>
                <a:latin typeface="+mn-lt"/>
                <a:ea typeface="+mn-ea"/>
                <a:cs typeface="+mn-cs"/>
              </a:rPr>
              <a:t>benchmarking</a:t>
            </a:r>
            <a:endParaRPr lang="fr-FR" baseline="0" dirty="0" smtClean="0"/>
          </a:p>
          <a:p>
            <a:endParaRPr lang="fr-FR" baseline="0" dirty="0" smtClean="0"/>
          </a:p>
          <a:p>
            <a:pPr algn="l"/>
            <a:r>
              <a:rPr lang="fr-FR" sz="1200" dirty="0" smtClean="0"/>
              <a:t>Communiqué - 18 décembre 2012</a:t>
            </a:r>
          </a:p>
          <a:p>
            <a:pPr algn="l"/>
            <a:r>
              <a:rPr lang="fr-FR" sz="1200" dirty="0" smtClean="0"/>
              <a:t>[Mise à jour le 6 mars 2013]</a:t>
            </a:r>
          </a:p>
          <a:p>
            <a:pPr algn="l"/>
            <a:r>
              <a:rPr lang="fr-FR" sz="1200" dirty="0" smtClean="0"/>
              <a:t>Geneviève </a:t>
            </a:r>
            <a:r>
              <a:rPr lang="fr-FR" sz="1200" dirty="0" err="1" smtClean="0"/>
              <a:t>Fioraso</a:t>
            </a:r>
            <a:endParaRPr lang="fr-FR" sz="1200" dirty="0" smtClean="0"/>
          </a:p>
          <a:p>
            <a:pPr algn="l"/>
            <a:r>
              <a:rPr lang="fr-FR" sz="1200" dirty="0" smtClean="0"/>
              <a:t>Ce lancement est l'aboutissement d'un </a:t>
            </a:r>
            <a:r>
              <a:rPr lang="fr-FR" sz="1200" b="1" dirty="0" smtClean="0"/>
              <a:t>travail commun</a:t>
            </a:r>
            <a:r>
              <a:rPr lang="fr-FR" sz="1200" dirty="0" smtClean="0"/>
              <a:t> engagé par la Commission européenne et les pays membres de l'Union européenne, au premier rang desquels la France, pour </a:t>
            </a:r>
            <a:r>
              <a:rPr lang="fr-FR" sz="1200" b="1" dirty="0" smtClean="0"/>
              <a:t>renforcer l'attractivité internationale de l'enseignement supérieur européen et se doter, à l'échelle européenne, d'un véritable outil d'orientation</a:t>
            </a:r>
            <a:r>
              <a:rPr lang="fr-FR" sz="1200" dirty="0" smtClean="0"/>
              <a:t>. L'Observatoire des sciences et des techniques, qui était partenaire de l'étude de faisabilité, reste associé à l'exercice.</a:t>
            </a:r>
          </a:p>
          <a:p>
            <a:pPr algn="l"/>
            <a:r>
              <a:rPr lang="fr-FR" sz="1200" dirty="0" smtClean="0"/>
              <a:t>Le 16 novembre, Geneviève </a:t>
            </a:r>
            <a:r>
              <a:rPr lang="fr-FR" sz="1200" dirty="0" err="1" smtClean="0"/>
              <a:t>Fioraso</a:t>
            </a:r>
            <a:r>
              <a:rPr lang="fr-FR" sz="1200" dirty="0" smtClean="0"/>
              <a:t>, recevant </a:t>
            </a:r>
            <a:r>
              <a:rPr lang="fr-FR" sz="1200" dirty="0" err="1" smtClean="0"/>
              <a:t>Androulla</a:t>
            </a:r>
            <a:r>
              <a:rPr lang="fr-FR" sz="1200" dirty="0" smtClean="0"/>
              <a:t> </a:t>
            </a:r>
            <a:r>
              <a:rPr lang="fr-FR" sz="1200" dirty="0" err="1" smtClean="0"/>
              <a:t>Vassiliou</a:t>
            </a:r>
            <a:r>
              <a:rPr lang="fr-FR" sz="1200" dirty="0" smtClean="0"/>
              <a:t>, Commissaire européenne à l'Education, la culture, le multilinguisme et la jeunesse, avait réaffirmé </a:t>
            </a:r>
            <a:r>
              <a:rPr lang="fr-FR" sz="1200" b="1" dirty="0" smtClean="0"/>
              <a:t>le soutien de la France à ce projet</a:t>
            </a:r>
            <a:r>
              <a:rPr lang="fr-FR" sz="1200" dirty="0" smtClean="0"/>
              <a:t> et son souhait de voir ce dispositif opérationnel dès 2013.</a:t>
            </a:r>
          </a:p>
          <a:p>
            <a:pPr algn="l"/>
            <a:r>
              <a:rPr lang="fr-FR" sz="1200" dirty="0" smtClean="0"/>
              <a:t>"La diversité de nos universités nécessite que les systèmes d'évaluation et de classement soient adaptés. Le classement U-</a:t>
            </a:r>
            <a:r>
              <a:rPr lang="fr-FR" sz="1200" dirty="0" err="1" smtClean="0"/>
              <a:t>multirank</a:t>
            </a:r>
            <a:r>
              <a:rPr lang="fr-FR" sz="1200" dirty="0" smtClean="0"/>
              <a:t> sera un outil permettant de</a:t>
            </a:r>
            <a:r>
              <a:rPr lang="fr-FR" sz="1200" b="1" dirty="0" smtClean="0"/>
              <a:t> prendre en compte des points forts et spécifiques de notre enseignement supérieur européen</a:t>
            </a:r>
            <a:r>
              <a:rPr lang="fr-FR" sz="1200" dirty="0" smtClean="0"/>
              <a:t>, à savoir les sciences humaines et sociales, le nombre d'étudiants et leur taux de réussite des étudiants, le transfert vers l'industrie, la participation à l'innovation et la création d'emplois" affirme Geneviève </a:t>
            </a:r>
            <a:r>
              <a:rPr lang="fr-FR" sz="1200" dirty="0" err="1" smtClean="0"/>
              <a:t>Fioraso</a:t>
            </a:r>
            <a:r>
              <a:rPr lang="fr-FR" sz="1200" dirty="0" smtClean="0"/>
              <a:t>.</a:t>
            </a:r>
          </a:p>
          <a:p>
            <a:pPr algn="l"/>
            <a:r>
              <a:rPr lang="fr-FR" sz="1200" dirty="0" smtClean="0"/>
              <a:t>"</a:t>
            </a:r>
            <a:r>
              <a:rPr lang="fr-FR" sz="1200" b="1" dirty="0" smtClean="0"/>
              <a:t>Ce classement doit devenir une référence</a:t>
            </a:r>
            <a:r>
              <a:rPr lang="fr-FR" sz="1200" dirty="0" smtClean="0"/>
              <a:t> pour les étudiants, les enseignants, les entreprises tant au niveau européen que mondial. Nous devons être fiers de notre culture scientifique et académique et cet outil européen commun nous permettra d'en assurer plus largement et plus efficacement la promotion.« </a:t>
            </a:r>
          </a:p>
          <a:p>
            <a:pPr algn="l"/>
            <a:endParaRPr lang="fr-FR" sz="1200" dirty="0" smtClean="0"/>
          </a:p>
          <a:p>
            <a:r>
              <a:rPr lang="fr-FR" sz="1200" b="0" i="0" kern="1200" dirty="0" smtClean="0">
                <a:solidFill>
                  <a:schemeClr val="tx1"/>
                </a:solidFill>
                <a:effectLst/>
                <a:latin typeface="+mn-lt"/>
                <a:ea typeface="+mn-ea"/>
                <a:cs typeface="+mn-cs"/>
              </a:rPr>
              <a:t>Le programme européen de classement des universités U-</a:t>
            </a:r>
            <a:r>
              <a:rPr lang="fr-FR" sz="1200" b="0" i="0" kern="1200" dirty="0" err="1" smtClean="0">
                <a:solidFill>
                  <a:schemeClr val="tx1"/>
                </a:solidFill>
                <a:effectLst/>
                <a:latin typeface="+mn-lt"/>
                <a:ea typeface="+mn-ea"/>
                <a:cs typeface="+mn-cs"/>
              </a:rPr>
              <a:t>Multirank</a:t>
            </a:r>
            <a:r>
              <a:rPr lang="fr-FR" sz="1200" b="0" i="0" kern="1200" dirty="0" smtClean="0">
                <a:solidFill>
                  <a:schemeClr val="tx1"/>
                </a:solidFill>
                <a:effectLst/>
                <a:latin typeface="+mn-lt"/>
                <a:ea typeface="+mn-ea"/>
                <a:cs typeface="+mn-cs"/>
              </a:rPr>
              <a:t> prend officiellement corps après que la Commission européenne a annoncé le choix du consortium chargé de sa mise en oeuvre : le Centre for Higher Education (CHE) en Allemagne et le Center for Higher Education Policy </a:t>
            </a:r>
            <a:r>
              <a:rPr lang="fr-FR" sz="1200" b="0" i="0" kern="1200" dirty="0" err="1" smtClean="0">
                <a:solidFill>
                  <a:schemeClr val="tx1"/>
                </a:solidFill>
                <a:effectLst/>
                <a:latin typeface="+mn-lt"/>
                <a:ea typeface="+mn-ea"/>
                <a:cs typeface="+mn-cs"/>
              </a:rPr>
              <a:t>Studies</a:t>
            </a:r>
            <a:r>
              <a:rPr lang="fr-FR" sz="1200" b="0" i="0" kern="1200" dirty="0" smtClean="0">
                <a:solidFill>
                  <a:schemeClr val="tx1"/>
                </a:solidFill>
                <a:effectLst/>
                <a:latin typeface="+mn-lt"/>
                <a:ea typeface="+mn-ea"/>
                <a:cs typeface="+mn-cs"/>
              </a:rPr>
              <a:t> (CHEPS) au Pays-Bas.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Doté de 2 M€ pour les deux premières années 2013-2014, le programme vise à inclure 500 universités du monde entier.</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LIBER (Ligue des bibliothèques européennes de recherche) est engagée, en partenariat avec le Research Information Network britannique, dans une collaboration avec les instances de la commission européenne pour faire figurer des indicateurs relatifs aux bibliothèques universitaires dans les critères opérationnels de U-</a:t>
            </a:r>
            <a:r>
              <a:rPr lang="fr-FR" sz="1200" b="0" i="0" kern="1200" dirty="0" err="1" smtClean="0">
                <a:solidFill>
                  <a:schemeClr val="tx1"/>
                </a:solidFill>
                <a:effectLst/>
                <a:latin typeface="+mn-lt"/>
                <a:ea typeface="+mn-ea"/>
                <a:cs typeface="+mn-cs"/>
              </a:rPr>
              <a:t>Multirank</a:t>
            </a:r>
            <a:r>
              <a:rPr lang="fr-FR" sz="1200" b="0" i="0" kern="1200" dirty="0" smtClean="0">
                <a:solidFill>
                  <a:schemeClr val="tx1"/>
                </a:solidFill>
                <a:effectLst/>
                <a:latin typeface="+mn-lt"/>
                <a:ea typeface="+mn-ea"/>
                <a:cs typeface="+mn-cs"/>
              </a:rPr>
              <a:t>.</a:t>
            </a:r>
          </a:p>
          <a:p>
            <a:pPr algn="l"/>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Etablissements.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AMUE pour cartographie, lien cliquable - Agence de mutualisation des universités et établissements</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200" dirty="0" smtClean="0"/>
              <a:t>Sont concernés par le statut d'E.P.A. des établissements à finalité plus professionnelle et les établissements de documentation. Leurs décrets de création fixent leurs statuts particuliers.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p>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IST</a:t>
            </a:r>
            <a:r>
              <a:rPr lang="fr-FR" baseline="0" dirty="0" smtClean="0"/>
              <a:t> et </a:t>
            </a:r>
            <a:r>
              <a:rPr lang="fr-FR" dirty="0" smtClean="0"/>
              <a:t>Réseau</a:t>
            </a:r>
            <a:r>
              <a:rPr lang="fr-FR" baseline="0" dirty="0" smtClean="0"/>
              <a:t> documentaire</a:t>
            </a:r>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r>
              <a:rPr lang="fr-FR" sz="1200" b="0" i="0" kern="1200" dirty="0" smtClean="0">
                <a:solidFill>
                  <a:schemeClr val="tx1"/>
                </a:solidFill>
                <a:effectLst/>
                <a:latin typeface="+mn-lt"/>
                <a:ea typeface="+mn-ea"/>
                <a:cs typeface="+mn-cs"/>
              </a:rPr>
              <a:t>Le SCD est constitué par l'ensemble des bibliothèques et centres documentaires qui lui sont intégrés ou associés. Il a pour missions de :</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mn-lt"/>
                <a:ea typeface="+mn-ea"/>
                <a:cs typeface="+mn-cs"/>
              </a:rPr>
              <a:t>&gt; mettre à disposition des étudiants, enseignants, chercheurs et autres personnels les ressources documentaires locales ou à distance dont ils ont besoin</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mn-lt"/>
                <a:ea typeface="+mn-ea"/>
                <a:cs typeface="+mn-cs"/>
              </a:rPr>
              <a:t>&gt; former à la maîtrise de l'information</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mn-lt"/>
                <a:ea typeface="+mn-ea"/>
                <a:cs typeface="+mn-cs"/>
              </a:rPr>
              <a:t>&gt; diffuser et valoriser les publications pédagogiques et de recherche de l'université.</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mn-lt"/>
                <a:ea typeface="+mn-ea"/>
                <a:cs typeface="+mn-cs"/>
              </a:rPr>
              <a:t>Il fédère en un seul réseau l'ensemble des ressources et services documentaires de l'université.</a:t>
            </a:r>
          </a:p>
          <a:p>
            <a:pPr algn="l"/>
            <a:endParaRPr lang="fr-FR" sz="1200" dirty="0" smtClean="0"/>
          </a:p>
          <a:p>
            <a:pPr algn="l"/>
            <a:r>
              <a:rPr lang="fr-FR" sz="1200" dirty="0" smtClean="0"/>
              <a:t>Le rôle premier des bibliothèques est d'accompagner et de soutenir les activités d'enseignement et de recherche.</a:t>
            </a:r>
          </a:p>
          <a:p>
            <a:pPr algn="l"/>
            <a:r>
              <a:rPr lang="fr-FR" sz="1200" dirty="0" smtClean="0"/>
              <a:t>Plus importantes que jamais dans ce monde de l'information numérique, elles identifient, acquièrent et rendent accessibles les ressources documentaires indispensables aux étudiants et aux chercheurs.</a:t>
            </a:r>
          </a:p>
          <a:p>
            <a:pPr algn="l"/>
            <a:r>
              <a:rPr lang="fr-FR" sz="1200" dirty="0" smtClean="0"/>
              <a:t>Elles ont également pour mission de former à l'utilisation des ressources documentaires. Gardiennes de la mémoire et du patrimoine documentaire de l'établissement, elles occupent une place centrale dans la vie sociale et culturelle d'une université : la B.U. est non seulement un lieu de travail, d'étude et de recherche, mais aussi de convivialité. </a:t>
            </a:r>
          </a:p>
          <a:p>
            <a:pPr algn="l"/>
            <a:endParaRPr lang="fr-FR" sz="1200" dirty="0" smtClean="0"/>
          </a:p>
          <a:p>
            <a:pPr algn="l"/>
            <a:r>
              <a:rPr lang="fr-FR" sz="1200" dirty="0" smtClean="0"/>
              <a:t>Les enjeux actuels des bibliothèques universitaires</a:t>
            </a:r>
          </a:p>
          <a:p>
            <a:pPr algn="l"/>
            <a:r>
              <a:rPr lang="fr-FR" sz="1200" dirty="0" smtClean="0"/>
              <a:t>Dans un contexte marqué par l'explosion du numérique, la bibliothèque est le vecteur de l'accès à l'information scientifique, critère premier de la compétitivité internationale des universités. </a:t>
            </a:r>
            <a:r>
              <a:rPr lang="fr-FR" sz="1200" b="1" dirty="0" smtClean="0"/>
              <a:t>Face à la concurrence internationale accrue, elle est un élément constitutif de l'identité et de l'image de l'établissement,</a:t>
            </a:r>
            <a:r>
              <a:rPr lang="fr-FR" sz="1200" dirty="0" smtClean="0"/>
              <a:t> notamment auprès des étudiants et enseignants-chercheurs étrangers.</a:t>
            </a:r>
          </a:p>
          <a:p>
            <a:pPr algn="l"/>
            <a:r>
              <a:rPr lang="fr-FR" sz="1200" dirty="0" smtClean="0"/>
              <a:t>Le développement et la modernisation des bibliothèques d'enseignement supérieur et de recherche représentent donc un enjeu stratégique. Dans cette perspective, </a:t>
            </a:r>
            <a:r>
              <a:rPr lang="fr-FR" sz="1200" b="1" dirty="0" smtClean="0"/>
              <a:t>le ministère soutient particulièrement les axes suivants : </a:t>
            </a:r>
            <a:endParaRPr lang="fr-FR" sz="1200" dirty="0" smtClean="0"/>
          </a:p>
          <a:p>
            <a:pPr algn="l"/>
            <a:r>
              <a:rPr lang="fr-FR" sz="1200" dirty="0" smtClean="0"/>
              <a:t>faciliter l'accès à l'information, par l'extension des horaires d'ouverture, le développement du libre accès et de l'accès à distance aux collections ;</a:t>
            </a:r>
          </a:p>
          <a:p>
            <a:pPr algn="l"/>
            <a:r>
              <a:rPr lang="fr-FR" sz="1200" dirty="0" smtClean="0"/>
              <a:t>développer les ressources numériques (manuels pédagogiques ; revues scientifiques ; bases de données ; documents numérisés) ;</a:t>
            </a:r>
          </a:p>
          <a:p>
            <a:pPr algn="l"/>
            <a:r>
              <a:rPr lang="fr-FR" sz="1200" dirty="0" smtClean="0"/>
              <a:t>diffuser la production pédagogique et scientifique de l'université (thèses, publications scientifiques, ressources pédagogiques, etc.) ;</a:t>
            </a:r>
          </a:p>
          <a:p>
            <a:pPr algn="l"/>
            <a:r>
              <a:rPr lang="fr-FR" sz="1200" dirty="0" smtClean="0"/>
              <a:t>former les étudiants et enseignants-chercheurs à la recherche et à l'exploitation de l'information.</a:t>
            </a:r>
          </a:p>
          <a:p>
            <a:pPr algn="l"/>
            <a:r>
              <a:rPr lang="fr-FR" sz="1200" dirty="0" smtClean="0"/>
              <a:t/>
            </a:r>
            <a:br>
              <a:rPr lang="fr-FR" sz="1200" dirty="0" smtClean="0"/>
            </a:br>
            <a:r>
              <a:rPr lang="fr-FR" sz="1200" dirty="0" smtClean="0"/>
              <a:t>Le financement (des SCD, on reviendra à al doc dans nue présentation ultérieure)</a:t>
            </a:r>
          </a:p>
          <a:p>
            <a:pPr algn="l"/>
            <a:r>
              <a:rPr lang="fr-FR" sz="1200" dirty="0" smtClean="0"/>
              <a:t>Les crédits des bibliothèques universitaires proviennent de plusieurs sources de financement, principalement :</a:t>
            </a:r>
          </a:p>
          <a:p>
            <a:pPr algn="l"/>
            <a:r>
              <a:rPr lang="fr-FR" sz="1200" dirty="0" smtClean="0"/>
              <a:t>les subventions accordées par l'Etat</a:t>
            </a:r>
          </a:p>
          <a:p>
            <a:pPr algn="l"/>
            <a:r>
              <a:rPr lang="fr-FR" sz="1200" dirty="0" smtClean="0"/>
              <a:t>les crédits universitaires, dont une part des droits de scolarité versés par les étudiants</a:t>
            </a:r>
            <a:br>
              <a:rPr lang="fr-FR" sz="1200" dirty="0" smtClean="0"/>
            </a:br>
            <a:endParaRPr lang="fr-FR" sz="1200" dirty="0" smtClean="0"/>
          </a:p>
          <a:p>
            <a:pPr algn="l"/>
            <a:r>
              <a:rPr lang="fr-FR" sz="1200" dirty="0" smtClean="0"/>
              <a:t>les collectivités territoriales apportent un soutien financier important</a:t>
            </a:r>
          </a:p>
          <a:p>
            <a:pPr algn="l"/>
            <a:r>
              <a:rPr lang="fr-FR" sz="1200" dirty="0" smtClean="0"/>
              <a:t>Le centre national du livre (CNL) subventionne des projets déposés par les universités pour des acquisitions thématiques d'imprimés.</a:t>
            </a:r>
          </a:p>
          <a:p>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effectLst/>
                <a:latin typeface="+mn-lt"/>
                <a:ea typeface="+mn-ea"/>
                <a:cs typeface="+mn-cs"/>
              </a:rPr>
              <a:t>La collaboration entre </a:t>
            </a:r>
            <a:r>
              <a:rPr lang="fr-FR" sz="1200" b="0" i="0" kern="1200" dirty="0" err="1" smtClean="0">
                <a:solidFill>
                  <a:schemeClr val="tx1"/>
                </a:solidFill>
                <a:effectLst/>
                <a:latin typeface="+mn-lt"/>
                <a:ea typeface="+mn-ea"/>
                <a:cs typeface="+mn-cs"/>
              </a:rPr>
              <a:t>Mathdoc</a:t>
            </a:r>
            <a:r>
              <a:rPr lang="fr-FR" sz="1200" b="0" i="0" kern="1200" dirty="0" smtClean="0">
                <a:solidFill>
                  <a:schemeClr val="tx1"/>
                </a:solidFill>
                <a:effectLst/>
                <a:latin typeface="+mn-lt"/>
                <a:ea typeface="+mn-ea"/>
                <a:cs typeface="+mn-cs"/>
              </a:rPr>
              <a:t> et le RNBM a notamment permis la création du catalogue fusionné des périodiques de mathématiques (</a:t>
            </a:r>
            <a:r>
              <a:rPr lang="fr-FR" sz="1200" b="0" i="0" u="none" strike="noStrike" kern="1200" dirty="0" smtClean="0">
                <a:solidFill>
                  <a:schemeClr val="tx1"/>
                </a:solidFill>
                <a:effectLst/>
                <a:latin typeface="+mn-lt"/>
                <a:ea typeface="+mn-ea"/>
                <a:cs typeface="+mn-cs"/>
                <a:hlinkClick r:id="rId3"/>
              </a:rPr>
              <a:t>CFP</a:t>
            </a:r>
            <a:r>
              <a:rPr lang="fr-FR" sz="1200" b="0" i="0" kern="1200" dirty="0" smtClean="0">
                <a:solidFill>
                  <a:schemeClr val="tx1"/>
                </a:solidFill>
                <a:effectLst/>
                <a:latin typeface="+mn-lt"/>
                <a:ea typeface="+mn-ea"/>
                <a:cs typeface="+mn-cs"/>
              </a:rPr>
              <a:t>). Ce catalogue recense 8000 journaux de mathématiques vivants ou morts issus de la base </a:t>
            </a:r>
            <a:r>
              <a:rPr lang="fr-FR" sz="1200" b="0" i="0" u="none" strike="noStrike" kern="1200" dirty="0" smtClean="0">
                <a:solidFill>
                  <a:schemeClr val="tx1"/>
                </a:solidFill>
                <a:effectLst/>
                <a:latin typeface="+mn-lt"/>
                <a:ea typeface="+mn-ea"/>
                <a:cs typeface="+mn-cs"/>
                <a:hlinkClick r:id="rId4"/>
              </a:rPr>
              <a:t>ISSN</a:t>
            </a:r>
            <a:r>
              <a:rPr lang="fr-FR" sz="1200" b="0" i="0" kern="1200" dirty="0" smtClean="0">
                <a:solidFill>
                  <a:schemeClr val="tx1"/>
                </a:solidFill>
                <a:effectLst/>
                <a:latin typeface="+mn-lt"/>
                <a:ea typeface="+mn-ea"/>
                <a:cs typeface="+mn-cs"/>
              </a:rPr>
              <a:t>, localisés ou non dans les bibliothèques participantes au réseau. Ce catalogue fournit un outil national de gestion des collections de périodiques de mathématiques. Il évolue régulièrement pour offrir une vision globale des abonnements électroniques disponibles dans les laboratoires. Ce catalogue s'inscrit dans le plan national de conservation partagée des collections.</a:t>
            </a:r>
          </a:p>
          <a:p>
            <a:r>
              <a:rPr lang="fr-FR" sz="1200" b="0" i="0" kern="1200" dirty="0" err="1" smtClean="0">
                <a:solidFill>
                  <a:schemeClr val="tx1"/>
                </a:solidFill>
                <a:effectLst/>
                <a:latin typeface="+mn-lt"/>
                <a:ea typeface="+mn-ea"/>
                <a:cs typeface="+mn-cs"/>
              </a:rPr>
              <a:t>Mathdoc</a:t>
            </a:r>
            <a:r>
              <a:rPr lang="fr-FR" sz="1200" b="0" i="0" kern="1200" dirty="0" smtClean="0">
                <a:solidFill>
                  <a:schemeClr val="tx1"/>
                </a:solidFill>
                <a:effectLst/>
                <a:latin typeface="+mn-lt"/>
                <a:ea typeface="+mn-ea"/>
                <a:cs typeface="+mn-cs"/>
              </a:rPr>
              <a:t> collabore également de façon active aux rencontres du RNBM en contribuant à l'organisation et à l'élaboration des programmes ou par des interventions sur ses domaines d'expertise. Ces journées conjointement organisées par </a:t>
            </a:r>
            <a:r>
              <a:rPr lang="fr-FR" sz="1200" b="0" i="0" kern="1200" dirty="0" err="1" smtClean="0">
                <a:solidFill>
                  <a:schemeClr val="tx1"/>
                </a:solidFill>
                <a:effectLst/>
                <a:latin typeface="+mn-lt"/>
                <a:ea typeface="+mn-ea"/>
                <a:cs typeface="+mn-cs"/>
              </a:rPr>
              <a:t>Mathdoc</a:t>
            </a:r>
            <a:r>
              <a:rPr lang="fr-FR" sz="1200" b="0" i="0" kern="1200" dirty="0" smtClean="0">
                <a:solidFill>
                  <a:schemeClr val="tx1"/>
                </a:solidFill>
                <a:effectLst/>
                <a:latin typeface="+mn-lt"/>
                <a:ea typeface="+mn-ea"/>
                <a:cs typeface="+mn-cs"/>
              </a:rPr>
              <a:t> et le RNBM s'inscrivent dans le plan de formation des bibliothécaires du réseau.</a:t>
            </a:r>
          </a:p>
          <a:p>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Sorbonne Universités est un PRES (pôle de recherche et d’enseignement supérieur) créé en 2010.</a:t>
            </a:r>
          </a:p>
          <a:p>
            <a:r>
              <a:rPr lang="fr-FR" dirty="0" smtClean="0"/>
              <a:t>Ce PRES regroupe 9 acteurs (bon courage pour la gestion!)</a:t>
            </a:r>
          </a:p>
          <a:p>
            <a:r>
              <a:rPr lang="fr-FR" b="1" dirty="0" smtClean="0"/>
              <a:t>3 universités</a:t>
            </a:r>
            <a:r>
              <a:rPr lang="fr-FR" dirty="0" smtClean="0"/>
              <a:t> : Panthéon-Assas (droit et gestion), Paris-Sorbonne (lettres, arts et sciences humaines et sociales), Pierre et Marie Curie (sciences et ingénierie)</a:t>
            </a:r>
          </a:p>
          <a:p>
            <a:r>
              <a:rPr lang="fr-FR" b="1" dirty="0" smtClean="0"/>
              <a:t>une école d’ingénieurs </a:t>
            </a:r>
            <a:r>
              <a:rPr lang="fr-FR" dirty="0" smtClean="0"/>
              <a:t>: l’Université de Technologie Compiègne</a:t>
            </a:r>
          </a:p>
          <a:p>
            <a:r>
              <a:rPr lang="fr-FR" b="1" dirty="0" smtClean="0"/>
              <a:t>une business </a:t>
            </a:r>
            <a:r>
              <a:rPr lang="fr-FR" b="1" dirty="0" err="1" smtClean="0"/>
              <a:t>school</a:t>
            </a:r>
            <a:r>
              <a:rPr lang="fr-FR" dirty="0" smtClean="0"/>
              <a:t> : l’INSEAD </a:t>
            </a:r>
          </a:p>
          <a:p>
            <a:r>
              <a:rPr lang="fr-FR" b="1" dirty="0" smtClean="0"/>
              <a:t>le Muséum national d’histoire naturelle</a:t>
            </a:r>
            <a:endParaRPr lang="fr-FR" dirty="0" smtClean="0"/>
          </a:p>
          <a:p>
            <a:r>
              <a:rPr lang="fr-FR" b="1" dirty="0" smtClean="0"/>
              <a:t>3 grands organismes de recherche </a:t>
            </a:r>
            <a:r>
              <a:rPr lang="fr-FR" dirty="0" smtClean="0"/>
              <a:t>: CNRS, Inserm, IRD (Institut de recherche pour le développement)</a:t>
            </a:r>
            <a:endParaRPr lang="fr-FR" dirty="0"/>
          </a:p>
        </p:txBody>
      </p:sp>
      <p:sp>
        <p:nvSpPr>
          <p:cNvPr id="4" name="Espace réservé du numéro de diapositive 3"/>
          <p:cNvSpPr>
            <a:spLocks noGrp="1"/>
          </p:cNvSpPr>
          <p:nvPr>
            <p:ph type="sldNum" sz="quarter" idx="10"/>
          </p:nvPr>
        </p:nvSpPr>
        <p:spPr/>
        <p:txBody>
          <a:bodyPr/>
          <a:lstStyle/>
          <a:p>
            <a:fld id="{B158D194-5978-4EE7-951B-8AA2001BF5B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600200"/>
            <a:ext cx="2057400" cy="45259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6019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0488"/>
            <a:ext cx="2057400" cy="67675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90488"/>
            <a:ext cx="6019800" cy="67675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345113" y="2824163"/>
            <a:ext cx="3035300" cy="13843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Century Gothic"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marL="39688" algn="l" rtl="0" fontAlgn="base">
        <a:spcBef>
          <a:spcPct val="0"/>
        </a:spcBef>
        <a:spcAft>
          <a:spcPct val="0"/>
        </a:spcAft>
        <a:defRPr sz="2200">
          <a:solidFill>
            <a:srgbClr val="FFFFFF"/>
          </a:solidFill>
          <a:latin typeface="+mj-lt"/>
          <a:ea typeface="+mj-ea"/>
          <a:cs typeface="+mj-cs"/>
          <a:sym typeface="Century Gothic" pitchFamily="34" charset="0"/>
        </a:defRPr>
      </a:lvl1pPr>
      <a:lvl2pPr marL="39688" algn="l" rtl="0" fontAlgn="base">
        <a:spcBef>
          <a:spcPct val="0"/>
        </a:spcBef>
        <a:spcAft>
          <a:spcPct val="0"/>
        </a:spcAft>
        <a:defRPr sz="2200">
          <a:solidFill>
            <a:srgbClr val="FFFFFF"/>
          </a:solidFill>
          <a:latin typeface="Century Gothic" pitchFamily="34" charset="0"/>
          <a:sym typeface="Century Gothic" pitchFamily="34" charset="0"/>
        </a:defRPr>
      </a:lvl2pPr>
      <a:lvl3pPr marL="39688" algn="l" rtl="0" fontAlgn="base">
        <a:spcBef>
          <a:spcPct val="0"/>
        </a:spcBef>
        <a:spcAft>
          <a:spcPct val="0"/>
        </a:spcAft>
        <a:defRPr sz="2200">
          <a:solidFill>
            <a:srgbClr val="FFFFFF"/>
          </a:solidFill>
          <a:latin typeface="Century Gothic" pitchFamily="34" charset="0"/>
          <a:sym typeface="Century Gothic" pitchFamily="34" charset="0"/>
        </a:defRPr>
      </a:lvl3pPr>
      <a:lvl4pPr marL="39688" algn="l" rtl="0" fontAlgn="base">
        <a:spcBef>
          <a:spcPct val="0"/>
        </a:spcBef>
        <a:spcAft>
          <a:spcPct val="0"/>
        </a:spcAft>
        <a:defRPr sz="2200">
          <a:solidFill>
            <a:srgbClr val="FFFFFF"/>
          </a:solidFill>
          <a:latin typeface="Century Gothic" pitchFamily="34" charset="0"/>
          <a:sym typeface="Century Gothic" pitchFamily="34" charset="0"/>
        </a:defRPr>
      </a:lvl4pPr>
      <a:lvl5pPr marL="39688" algn="l" rtl="0" fontAlgn="base">
        <a:spcBef>
          <a:spcPct val="0"/>
        </a:spcBef>
        <a:spcAft>
          <a:spcPct val="0"/>
        </a:spcAft>
        <a:defRPr sz="2200">
          <a:solidFill>
            <a:srgbClr val="FFFFFF"/>
          </a:solidFill>
          <a:latin typeface="Century Gothic" pitchFamily="34" charset="0"/>
          <a:sym typeface="Century Gothic" pitchFamily="34" charset="0"/>
        </a:defRPr>
      </a:lvl5pPr>
      <a:lvl6pPr marL="496888" algn="l" rtl="0" fontAlgn="base">
        <a:spcBef>
          <a:spcPct val="0"/>
        </a:spcBef>
        <a:spcAft>
          <a:spcPct val="0"/>
        </a:spcAft>
        <a:defRPr sz="2200">
          <a:solidFill>
            <a:srgbClr val="FFFFFF"/>
          </a:solidFill>
          <a:latin typeface="Century Gothic" pitchFamily="34" charset="0"/>
          <a:sym typeface="Century Gothic" pitchFamily="34" charset="0"/>
        </a:defRPr>
      </a:lvl6pPr>
      <a:lvl7pPr marL="954088" algn="l" rtl="0" fontAlgn="base">
        <a:spcBef>
          <a:spcPct val="0"/>
        </a:spcBef>
        <a:spcAft>
          <a:spcPct val="0"/>
        </a:spcAft>
        <a:defRPr sz="2200">
          <a:solidFill>
            <a:srgbClr val="FFFFFF"/>
          </a:solidFill>
          <a:latin typeface="Century Gothic" pitchFamily="34" charset="0"/>
          <a:sym typeface="Century Gothic" pitchFamily="34" charset="0"/>
        </a:defRPr>
      </a:lvl7pPr>
      <a:lvl8pPr marL="1411288" algn="l" rtl="0" fontAlgn="base">
        <a:spcBef>
          <a:spcPct val="0"/>
        </a:spcBef>
        <a:spcAft>
          <a:spcPct val="0"/>
        </a:spcAft>
        <a:defRPr sz="2200">
          <a:solidFill>
            <a:srgbClr val="FFFFFF"/>
          </a:solidFill>
          <a:latin typeface="Century Gothic" pitchFamily="34" charset="0"/>
          <a:sym typeface="Century Gothic" pitchFamily="34" charset="0"/>
        </a:defRPr>
      </a:lvl8pPr>
      <a:lvl9pPr marL="1868488" algn="l" rtl="0" fontAlgn="base">
        <a:spcBef>
          <a:spcPct val="0"/>
        </a:spcBef>
        <a:spcAft>
          <a:spcPct val="0"/>
        </a:spcAft>
        <a:defRPr sz="2200">
          <a:solidFill>
            <a:srgbClr val="FFFFFF"/>
          </a:solidFill>
          <a:latin typeface="Century Gothic" pitchFamily="34" charset="0"/>
          <a:sym typeface="Century Gothic" pitchFamily="34" charset="0"/>
        </a:defRPr>
      </a:lvl9pPr>
    </p:titleStyle>
    <p:bodyStyle>
      <a:lvl1pPr marL="79375" algn="ctr" rtl="0" fontAlgn="base">
        <a:spcBef>
          <a:spcPts val="700"/>
        </a:spcBef>
        <a:spcAft>
          <a:spcPct val="0"/>
        </a:spcAft>
        <a:defRPr sz="3200">
          <a:solidFill>
            <a:schemeClr val="tx1"/>
          </a:solidFill>
          <a:latin typeface="+mn-lt"/>
          <a:ea typeface="+mn-ea"/>
          <a:cs typeface="+mn-cs"/>
          <a:sym typeface="Arial" charset="0"/>
        </a:defRPr>
      </a:lvl1pPr>
      <a:lvl2pPr marL="536575" algn="ctr" rtl="0" fontAlgn="base">
        <a:spcBef>
          <a:spcPts val="600"/>
        </a:spcBef>
        <a:spcAft>
          <a:spcPct val="0"/>
        </a:spcAft>
        <a:defRPr sz="2800">
          <a:solidFill>
            <a:schemeClr val="tx1"/>
          </a:solidFill>
          <a:latin typeface="+mn-lt"/>
          <a:sym typeface="Arial" charset="0"/>
        </a:defRPr>
      </a:lvl2pPr>
      <a:lvl3pPr marL="993775" algn="ctr" rtl="0" fontAlgn="base">
        <a:spcBef>
          <a:spcPts val="600"/>
        </a:spcBef>
        <a:spcAft>
          <a:spcPct val="0"/>
        </a:spcAft>
        <a:defRPr sz="2400">
          <a:solidFill>
            <a:schemeClr val="tx1"/>
          </a:solidFill>
          <a:latin typeface="+mn-lt"/>
          <a:sym typeface="Arial" charset="0"/>
        </a:defRPr>
      </a:lvl3pPr>
      <a:lvl4pPr marL="1450975" algn="ctr" rtl="0" fontAlgn="base">
        <a:spcBef>
          <a:spcPts val="500"/>
        </a:spcBef>
        <a:spcAft>
          <a:spcPct val="0"/>
        </a:spcAft>
        <a:defRPr sz="2000">
          <a:solidFill>
            <a:schemeClr val="tx1"/>
          </a:solidFill>
          <a:latin typeface="+mn-lt"/>
          <a:sym typeface="Arial" charset="0"/>
        </a:defRPr>
      </a:lvl4pPr>
      <a:lvl5pPr marL="1908175" algn="ctr" rtl="0" fontAlgn="base">
        <a:spcBef>
          <a:spcPts val="500"/>
        </a:spcBef>
        <a:spcAft>
          <a:spcPct val="0"/>
        </a:spcAft>
        <a:defRPr sz="2000">
          <a:solidFill>
            <a:schemeClr val="tx1"/>
          </a:solidFill>
          <a:latin typeface="+mn-lt"/>
          <a:sym typeface="Arial" charset="0"/>
        </a:defRPr>
      </a:lvl5pPr>
      <a:lvl6pPr marL="2365375" algn="ctr" rtl="0" fontAlgn="base">
        <a:spcBef>
          <a:spcPts val="500"/>
        </a:spcBef>
        <a:spcAft>
          <a:spcPct val="0"/>
        </a:spcAft>
        <a:defRPr sz="2000">
          <a:solidFill>
            <a:schemeClr val="tx1"/>
          </a:solidFill>
          <a:latin typeface="+mn-lt"/>
          <a:sym typeface="Arial" charset="0"/>
        </a:defRPr>
      </a:lvl6pPr>
      <a:lvl7pPr marL="2822575" algn="ctr" rtl="0" fontAlgn="base">
        <a:spcBef>
          <a:spcPts val="500"/>
        </a:spcBef>
        <a:spcAft>
          <a:spcPct val="0"/>
        </a:spcAft>
        <a:defRPr sz="2000">
          <a:solidFill>
            <a:schemeClr val="tx1"/>
          </a:solidFill>
          <a:latin typeface="+mn-lt"/>
          <a:sym typeface="Arial" charset="0"/>
        </a:defRPr>
      </a:lvl7pPr>
      <a:lvl8pPr marL="3279775" algn="ctr" rtl="0" fontAlgn="base">
        <a:spcBef>
          <a:spcPts val="500"/>
        </a:spcBef>
        <a:spcAft>
          <a:spcPct val="0"/>
        </a:spcAft>
        <a:defRPr sz="2000">
          <a:solidFill>
            <a:schemeClr val="tx1"/>
          </a:solidFill>
          <a:latin typeface="+mn-lt"/>
          <a:sym typeface="Arial" charset="0"/>
        </a:defRPr>
      </a:lvl8pPr>
      <a:lvl9pPr marL="3736975" algn="ctr" rtl="0" fontAlgn="base">
        <a:spcBef>
          <a:spcPts val="500"/>
        </a:spcBef>
        <a:spcAft>
          <a:spcPct val="0"/>
        </a:spcAft>
        <a:defRPr sz="2000">
          <a:solidFill>
            <a:schemeClr val="tx1"/>
          </a:solidFill>
          <a:latin typeface="+mn-lt"/>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90488"/>
            <a:ext cx="8229600" cy="1509712"/>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Century Gothic" pitchFamily="34" charset="0"/>
              </a:rPr>
              <a:t>Click to edit Master title style</a:t>
            </a:r>
          </a:p>
        </p:txBody>
      </p:sp>
      <p:sp>
        <p:nvSpPr>
          <p:cNvPr id="2050"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Century Gothic" pitchFamily="34" charset="0"/>
              </a:rPr>
              <a:t>Click to edit Master text styles</a:t>
            </a:r>
          </a:p>
          <a:p>
            <a:pPr lvl="1"/>
            <a:r>
              <a:rPr lang="en-US" smtClean="0">
                <a:sym typeface="Century Gothic" pitchFamily="34" charset="0"/>
              </a:rPr>
              <a:t>Second level</a:t>
            </a:r>
          </a:p>
          <a:p>
            <a:pPr lvl="2"/>
            <a:r>
              <a:rPr lang="en-US" smtClean="0">
                <a:sym typeface="Century Gothic" pitchFamily="34" charset="0"/>
              </a:rPr>
              <a:t>Third level</a:t>
            </a:r>
          </a:p>
          <a:p>
            <a:pPr lvl="3"/>
            <a:r>
              <a:rPr lang="en-US" smtClean="0">
                <a:sym typeface="Century Gothic" pitchFamily="34" charset="0"/>
              </a:rPr>
              <a:t>Fourth level</a:t>
            </a:r>
          </a:p>
          <a:p>
            <a:pPr lvl="4"/>
            <a:r>
              <a:rPr lang="en-US" smtClean="0">
                <a:sym typeface="Century Gothic" pitchFamily="34"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marL="39688" algn="ctr" rtl="0" fontAlgn="base">
        <a:spcBef>
          <a:spcPct val="0"/>
        </a:spcBef>
        <a:spcAft>
          <a:spcPct val="0"/>
        </a:spcAft>
        <a:defRPr sz="2800">
          <a:solidFill>
            <a:srgbClr val="B5384F"/>
          </a:solidFill>
          <a:latin typeface="+mj-lt"/>
          <a:ea typeface="+mj-ea"/>
          <a:cs typeface="+mj-cs"/>
          <a:sym typeface="Century Gothic" pitchFamily="34" charset="0"/>
        </a:defRPr>
      </a:lvl1pPr>
      <a:lvl2pPr marL="39688" algn="ctr" rtl="0" fontAlgn="base">
        <a:spcBef>
          <a:spcPct val="0"/>
        </a:spcBef>
        <a:spcAft>
          <a:spcPct val="0"/>
        </a:spcAft>
        <a:defRPr sz="2800">
          <a:solidFill>
            <a:srgbClr val="B5384F"/>
          </a:solidFill>
          <a:latin typeface="Century Gothic" pitchFamily="34" charset="0"/>
          <a:sym typeface="Century Gothic" pitchFamily="34" charset="0"/>
        </a:defRPr>
      </a:lvl2pPr>
      <a:lvl3pPr marL="39688" algn="ctr" rtl="0" fontAlgn="base">
        <a:spcBef>
          <a:spcPct val="0"/>
        </a:spcBef>
        <a:spcAft>
          <a:spcPct val="0"/>
        </a:spcAft>
        <a:defRPr sz="2800">
          <a:solidFill>
            <a:srgbClr val="B5384F"/>
          </a:solidFill>
          <a:latin typeface="Century Gothic" pitchFamily="34" charset="0"/>
          <a:sym typeface="Century Gothic" pitchFamily="34" charset="0"/>
        </a:defRPr>
      </a:lvl3pPr>
      <a:lvl4pPr marL="39688" algn="ctr" rtl="0" fontAlgn="base">
        <a:spcBef>
          <a:spcPct val="0"/>
        </a:spcBef>
        <a:spcAft>
          <a:spcPct val="0"/>
        </a:spcAft>
        <a:defRPr sz="2800">
          <a:solidFill>
            <a:srgbClr val="B5384F"/>
          </a:solidFill>
          <a:latin typeface="Century Gothic" pitchFamily="34" charset="0"/>
          <a:sym typeface="Century Gothic" pitchFamily="34" charset="0"/>
        </a:defRPr>
      </a:lvl4pPr>
      <a:lvl5pPr marL="39688" algn="ctr" rtl="0" fontAlgn="base">
        <a:spcBef>
          <a:spcPct val="0"/>
        </a:spcBef>
        <a:spcAft>
          <a:spcPct val="0"/>
        </a:spcAft>
        <a:defRPr sz="2800">
          <a:solidFill>
            <a:srgbClr val="B5384F"/>
          </a:solidFill>
          <a:latin typeface="Century Gothic" pitchFamily="34" charset="0"/>
          <a:sym typeface="Century Gothic" pitchFamily="34" charset="0"/>
        </a:defRPr>
      </a:lvl5pPr>
      <a:lvl6pPr marL="496888" algn="ctr" rtl="0" fontAlgn="base">
        <a:spcBef>
          <a:spcPct val="0"/>
        </a:spcBef>
        <a:spcAft>
          <a:spcPct val="0"/>
        </a:spcAft>
        <a:defRPr sz="2800">
          <a:solidFill>
            <a:srgbClr val="B5384F"/>
          </a:solidFill>
          <a:latin typeface="Century Gothic" pitchFamily="34" charset="0"/>
          <a:sym typeface="Century Gothic" pitchFamily="34" charset="0"/>
        </a:defRPr>
      </a:lvl6pPr>
      <a:lvl7pPr marL="954088" algn="ctr" rtl="0" fontAlgn="base">
        <a:spcBef>
          <a:spcPct val="0"/>
        </a:spcBef>
        <a:spcAft>
          <a:spcPct val="0"/>
        </a:spcAft>
        <a:defRPr sz="2800">
          <a:solidFill>
            <a:srgbClr val="B5384F"/>
          </a:solidFill>
          <a:latin typeface="Century Gothic" pitchFamily="34" charset="0"/>
          <a:sym typeface="Century Gothic" pitchFamily="34" charset="0"/>
        </a:defRPr>
      </a:lvl7pPr>
      <a:lvl8pPr marL="1411288" algn="ctr" rtl="0" fontAlgn="base">
        <a:spcBef>
          <a:spcPct val="0"/>
        </a:spcBef>
        <a:spcAft>
          <a:spcPct val="0"/>
        </a:spcAft>
        <a:defRPr sz="2800">
          <a:solidFill>
            <a:srgbClr val="B5384F"/>
          </a:solidFill>
          <a:latin typeface="Century Gothic" pitchFamily="34" charset="0"/>
          <a:sym typeface="Century Gothic" pitchFamily="34" charset="0"/>
        </a:defRPr>
      </a:lvl8pPr>
      <a:lvl9pPr marL="1868488" algn="ctr" rtl="0" fontAlgn="base">
        <a:spcBef>
          <a:spcPct val="0"/>
        </a:spcBef>
        <a:spcAft>
          <a:spcPct val="0"/>
        </a:spcAft>
        <a:defRPr sz="2800">
          <a:solidFill>
            <a:srgbClr val="B5384F"/>
          </a:solidFill>
          <a:latin typeface="Century Gothic" pitchFamily="34" charset="0"/>
          <a:sym typeface="Century Gothic" pitchFamily="34" charset="0"/>
        </a:defRPr>
      </a:lvl9pPr>
    </p:titleStyle>
    <p:bodyStyle>
      <a:lvl1pPr marL="382588" indent="-342900" algn="l" rtl="0" fontAlgn="base">
        <a:spcBef>
          <a:spcPts val="700"/>
        </a:spcBef>
        <a:spcAft>
          <a:spcPct val="0"/>
        </a:spcAft>
        <a:buClr>
          <a:srgbClr val="B5384F"/>
        </a:buClr>
        <a:buSzPct val="100000"/>
        <a:buFont typeface="Times" charset="0"/>
        <a:buChar char="•"/>
        <a:defRPr sz="2800">
          <a:solidFill>
            <a:schemeClr val="tx1"/>
          </a:solidFill>
          <a:latin typeface="+mn-lt"/>
          <a:ea typeface="+mn-ea"/>
          <a:cs typeface="+mn-cs"/>
          <a:sym typeface="Century Gothic" pitchFamily="34" charset="0"/>
        </a:defRPr>
      </a:lvl1pPr>
      <a:lvl2pPr marL="681038" indent="-285750" algn="l" rtl="0" fontAlgn="base">
        <a:spcBef>
          <a:spcPts val="400"/>
        </a:spcBef>
        <a:spcAft>
          <a:spcPct val="0"/>
        </a:spcAft>
        <a:buClr>
          <a:srgbClr val="000000"/>
        </a:buClr>
        <a:buSzPct val="100000"/>
        <a:buFont typeface="Arial" charset="0"/>
        <a:buChar char="–"/>
        <a:defRPr sz="1600">
          <a:solidFill>
            <a:schemeClr val="tx1"/>
          </a:solidFill>
          <a:latin typeface="+mn-lt"/>
          <a:sym typeface="Century Gothic" pitchFamily="34" charset="0"/>
        </a:defRPr>
      </a:lvl2pPr>
      <a:lvl3pPr marL="10810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3pPr>
      <a:lvl4pPr marL="15382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4pPr>
      <a:lvl5pPr marL="19954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5pPr>
      <a:lvl6pPr marL="24526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6pPr>
      <a:lvl7pPr marL="29098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7pPr>
      <a:lvl8pPr marL="33670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8pPr>
      <a:lvl9pPr marL="38242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Century Gothic"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79375" algn="l" rtl="0" fontAlgn="base">
        <a:spcBef>
          <a:spcPct val="0"/>
        </a:spcBef>
        <a:spcAft>
          <a:spcPct val="0"/>
        </a:spcAft>
        <a:defRPr sz="2200">
          <a:solidFill>
            <a:srgbClr val="FFFFFF"/>
          </a:solidFill>
          <a:latin typeface="+mj-lt"/>
          <a:ea typeface="+mj-ea"/>
          <a:cs typeface="+mj-cs"/>
          <a:sym typeface="Century Gothic" pitchFamily="34" charset="0"/>
        </a:defRPr>
      </a:lvl1pPr>
      <a:lvl2pPr marL="79375" algn="l" rtl="0" fontAlgn="base">
        <a:spcBef>
          <a:spcPct val="0"/>
        </a:spcBef>
        <a:spcAft>
          <a:spcPct val="0"/>
        </a:spcAft>
        <a:defRPr sz="2200">
          <a:solidFill>
            <a:srgbClr val="FFFFFF"/>
          </a:solidFill>
          <a:latin typeface="Century Gothic" pitchFamily="34" charset="0"/>
          <a:sym typeface="Century Gothic" pitchFamily="34" charset="0"/>
        </a:defRPr>
      </a:lvl2pPr>
      <a:lvl3pPr marL="79375" algn="l" rtl="0" fontAlgn="base">
        <a:spcBef>
          <a:spcPct val="0"/>
        </a:spcBef>
        <a:spcAft>
          <a:spcPct val="0"/>
        </a:spcAft>
        <a:defRPr sz="2200">
          <a:solidFill>
            <a:srgbClr val="FFFFFF"/>
          </a:solidFill>
          <a:latin typeface="Century Gothic" pitchFamily="34" charset="0"/>
          <a:sym typeface="Century Gothic" pitchFamily="34" charset="0"/>
        </a:defRPr>
      </a:lvl3pPr>
      <a:lvl4pPr marL="79375" algn="l" rtl="0" fontAlgn="base">
        <a:spcBef>
          <a:spcPct val="0"/>
        </a:spcBef>
        <a:spcAft>
          <a:spcPct val="0"/>
        </a:spcAft>
        <a:defRPr sz="2200">
          <a:solidFill>
            <a:srgbClr val="FFFFFF"/>
          </a:solidFill>
          <a:latin typeface="Century Gothic" pitchFamily="34" charset="0"/>
          <a:sym typeface="Century Gothic" pitchFamily="34" charset="0"/>
        </a:defRPr>
      </a:lvl4pPr>
      <a:lvl5pPr marL="79375" algn="l" rtl="0" fontAlgn="base">
        <a:spcBef>
          <a:spcPct val="0"/>
        </a:spcBef>
        <a:spcAft>
          <a:spcPct val="0"/>
        </a:spcAft>
        <a:defRPr sz="2200">
          <a:solidFill>
            <a:srgbClr val="FFFFFF"/>
          </a:solidFill>
          <a:latin typeface="Century Gothic" pitchFamily="34" charset="0"/>
          <a:sym typeface="Century Gothic" pitchFamily="34" charset="0"/>
        </a:defRPr>
      </a:lvl5pPr>
      <a:lvl6pPr marL="536575" algn="l" rtl="0" fontAlgn="base">
        <a:spcBef>
          <a:spcPct val="0"/>
        </a:spcBef>
        <a:spcAft>
          <a:spcPct val="0"/>
        </a:spcAft>
        <a:defRPr sz="2200">
          <a:solidFill>
            <a:srgbClr val="FFFFFF"/>
          </a:solidFill>
          <a:latin typeface="Century Gothic" pitchFamily="34" charset="0"/>
          <a:sym typeface="Century Gothic" pitchFamily="34" charset="0"/>
        </a:defRPr>
      </a:lvl6pPr>
      <a:lvl7pPr marL="993775" algn="l" rtl="0" fontAlgn="base">
        <a:spcBef>
          <a:spcPct val="0"/>
        </a:spcBef>
        <a:spcAft>
          <a:spcPct val="0"/>
        </a:spcAft>
        <a:defRPr sz="2200">
          <a:solidFill>
            <a:srgbClr val="FFFFFF"/>
          </a:solidFill>
          <a:latin typeface="Century Gothic" pitchFamily="34" charset="0"/>
          <a:sym typeface="Century Gothic" pitchFamily="34" charset="0"/>
        </a:defRPr>
      </a:lvl7pPr>
      <a:lvl8pPr marL="1450975" algn="l" rtl="0" fontAlgn="base">
        <a:spcBef>
          <a:spcPct val="0"/>
        </a:spcBef>
        <a:spcAft>
          <a:spcPct val="0"/>
        </a:spcAft>
        <a:defRPr sz="2200">
          <a:solidFill>
            <a:srgbClr val="FFFFFF"/>
          </a:solidFill>
          <a:latin typeface="Century Gothic" pitchFamily="34" charset="0"/>
          <a:sym typeface="Century Gothic" pitchFamily="34" charset="0"/>
        </a:defRPr>
      </a:lvl8pPr>
      <a:lvl9pPr marL="1908175" algn="l" rtl="0" fontAlgn="base">
        <a:spcBef>
          <a:spcPct val="0"/>
        </a:spcBef>
        <a:spcAft>
          <a:spcPct val="0"/>
        </a:spcAft>
        <a:defRPr sz="2200">
          <a:solidFill>
            <a:srgbClr val="FFFFFF"/>
          </a:solidFill>
          <a:latin typeface="Century Gothic" pitchFamily="34" charset="0"/>
          <a:sym typeface="Century Gothic" pitchFamily="34" charset="0"/>
        </a:defRPr>
      </a:lvl9pPr>
    </p:titleStyle>
    <p:bodyStyle>
      <a:lvl1pPr marL="79375" algn="ctr" rtl="0" fontAlgn="base">
        <a:spcBef>
          <a:spcPts val="700"/>
        </a:spcBef>
        <a:spcAft>
          <a:spcPct val="0"/>
        </a:spcAft>
        <a:defRPr sz="3200">
          <a:solidFill>
            <a:schemeClr val="tx1"/>
          </a:solidFill>
          <a:latin typeface="+mn-lt"/>
          <a:ea typeface="+mn-ea"/>
          <a:cs typeface="+mn-cs"/>
          <a:sym typeface="Arial" charset="0"/>
        </a:defRPr>
      </a:lvl1pPr>
      <a:lvl2pPr marL="536575" algn="ctr" rtl="0" fontAlgn="base">
        <a:spcBef>
          <a:spcPts val="600"/>
        </a:spcBef>
        <a:spcAft>
          <a:spcPct val="0"/>
        </a:spcAft>
        <a:defRPr sz="2800">
          <a:solidFill>
            <a:schemeClr val="tx1"/>
          </a:solidFill>
          <a:latin typeface="+mn-lt"/>
          <a:sym typeface="Arial" charset="0"/>
        </a:defRPr>
      </a:lvl2pPr>
      <a:lvl3pPr marL="993775" algn="ctr" rtl="0" fontAlgn="base">
        <a:spcBef>
          <a:spcPts val="600"/>
        </a:spcBef>
        <a:spcAft>
          <a:spcPct val="0"/>
        </a:spcAft>
        <a:defRPr sz="2400">
          <a:solidFill>
            <a:schemeClr val="tx1"/>
          </a:solidFill>
          <a:latin typeface="+mn-lt"/>
          <a:sym typeface="Arial" charset="0"/>
        </a:defRPr>
      </a:lvl3pPr>
      <a:lvl4pPr marL="1450975" algn="ctr" rtl="0" fontAlgn="base">
        <a:spcBef>
          <a:spcPts val="500"/>
        </a:spcBef>
        <a:spcAft>
          <a:spcPct val="0"/>
        </a:spcAft>
        <a:defRPr sz="2000">
          <a:solidFill>
            <a:schemeClr val="tx1"/>
          </a:solidFill>
          <a:latin typeface="+mn-lt"/>
          <a:sym typeface="Arial" charset="0"/>
        </a:defRPr>
      </a:lvl4pPr>
      <a:lvl5pPr marL="1908175" algn="ctr" rtl="0" fontAlgn="base">
        <a:spcBef>
          <a:spcPts val="500"/>
        </a:spcBef>
        <a:spcAft>
          <a:spcPct val="0"/>
        </a:spcAft>
        <a:defRPr sz="2000">
          <a:solidFill>
            <a:schemeClr val="tx1"/>
          </a:solidFill>
          <a:latin typeface="+mn-lt"/>
          <a:sym typeface="Arial" charset="0"/>
        </a:defRPr>
      </a:lvl5pPr>
      <a:lvl6pPr marL="2365375" algn="ctr" rtl="0" fontAlgn="base">
        <a:spcBef>
          <a:spcPts val="500"/>
        </a:spcBef>
        <a:spcAft>
          <a:spcPct val="0"/>
        </a:spcAft>
        <a:defRPr sz="2000">
          <a:solidFill>
            <a:schemeClr val="tx1"/>
          </a:solidFill>
          <a:latin typeface="+mn-lt"/>
          <a:sym typeface="Arial" charset="0"/>
        </a:defRPr>
      </a:lvl6pPr>
      <a:lvl7pPr marL="2822575" algn="ctr" rtl="0" fontAlgn="base">
        <a:spcBef>
          <a:spcPts val="500"/>
        </a:spcBef>
        <a:spcAft>
          <a:spcPct val="0"/>
        </a:spcAft>
        <a:defRPr sz="2000">
          <a:solidFill>
            <a:schemeClr val="tx1"/>
          </a:solidFill>
          <a:latin typeface="+mn-lt"/>
          <a:sym typeface="Arial" charset="0"/>
        </a:defRPr>
      </a:lvl7pPr>
      <a:lvl8pPr marL="3279775" algn="ctr" rtl="0" fontAlgn="base">
        <a:spcBef>
          <a:spcPts val="500"/>
        </a:spcBef>
        <a:spcAft>
          <a:spcPct val="0"/>
        </a:spcAft>
        <a:defRPr sz="2000">
          <a:solidFill>
            <a:schemeClr val="tx1"/>
          </a:solidFill>
          <a:latin typeface="+mn-lt"/>
          <a:sym typeface="Arial" charset="0"/>
        </a:defRPr>
      </a:lvl8pPr>
      <a:lvl9pPr marL="3736975" algn="ctr" rtl="0" fontAlgn="base">
        <a:spcBef>
          <a:spcPts val="500"/>
        </a:spcBef>
        <a:spcAft>
          <a:spcPct val="0"/>
        </a:spcAft>
        <a:defRPr sz="2000">
          <a:solidFill>
            <a:schemeClr val="tx1"/>
          </a:solidFill>
          <a:latin typeface="+mn-lt"/>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hyperlink" Target="http://www.jubil.upmc.f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24.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http://www.arwu.org/" TargetMode="External"/><Relationship Id="rId3" Type="http://schemas.openxmlformats.org/officeDocument/2006/relationships/image" Target="../media/image5.emf"/><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u-multirank.e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enseignementsup-recherche.gouv.fr/cid20269/liste-des-universites-francaises.html" TargetMode="External"/><Relationship Id="rId3" Type="http://schemas.openxmlformats.org/officeDocument/2006/relationships/image" Target="../media/image9.jpg"/><Relationship Id="rId7" Type="http://schemas.openxmlformats.org/officeDocument/2006/relationships/hyperlink" Target="http://www.amue.fr/presentation/sites-des-universit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nseignementsup-recherche.gouv.fr/cid49705/etablissements-enseignement-superieur-recherche.html" TargetMode="External"/><Relationship Id="rId5" Type="http://schemas.openxmlformats.org/officeDocument/2006/relationships/image" Target="../media/image5.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hyperlink" Target="http://imagesduhavre.wordpress.com/2011/01/15/luniversite-du-havre/" TargetMode="External"/><Relationship Id="rId3" Type="http://schemas.openxmlformats.org/officeDocument/2006/relationships/image" Target="../media/image10.pn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multimedia.enseignementsup-recherche.gouv.fr/strategie_et_organisation/loi/index.html#/22/" TargetMode="External"/><Relationship Id="rId5" Type="http://schemas.openxmlformats.org/officeDocument/2006/relationships/hyperlink" Target="http://www.enseignementsup-recherche.gouv.fr/pid25099/plan-bibliotheques.html"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enseignementsup-recherche.gouv.fr/cid24151/services-communs-a-la-dgesip-et-la-d.g.r.i.html" TargetMode="External"/><Relationship Id="rId5" Type="http://schemas.openxmlformats.org/officeDocument/2006/relationships/image" Target="../media/image11.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enseignementsup-recherche.gouv.fr/cid20545/les-bibliotheques-universitaires.html"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emf"/><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hyperlink" Target="http://www.upmc.fr/" TargetMode="External"/><Relationship Id="rId3" Type="http://schemas.openxmlformats.org/officeDocument/2006/relationships/image" Target="../media/image5.emf"/><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orbonne-universites.fr/" TargetMode="External"/><Relationship Id="rId5" Type="http://schemas.openxmlformats.org/officeDocument/2006/relationships/image" Target="../media/image18.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0" y="0"/>
            <a:ext cx="9180512" cy="6888550"/>
          </a:xfrm>
          <a:prstGeom prst="rect">
            <a:avLst/>
          </a:prstGeom>
        </p:spPr>
      </p:pic>
      <p:pic>
        <p:nvPicPr>
          <p:cNvPr id="8" name="Image 7"/>
          <p:cNvPicPr>
            <a:picLocks noChangeAspect="1"/>
          </p:cNvPicPr>
          <p:nvPr/>
        </p:nvPicPr>
        <p:blipFill>
          <a:blip r:embed="rId4" cstate="print"/>
          <a:stretch>
            <a:fillRect/>
          </a:stretch>
        </p:blipFill>
        <p:spPr>
          <a:xfrm>
            <a:off x="5474196" y="3276476"/>
            <a:ext cx="3314700" cy="3225800"/>
          </a:xfrm>
          <a:prstGeom prst="rect">
            <a:avLst/>
          </a:prstGeom>
        </p:spPr>
      </p:pic>
      <p:pic>
        <p:nvPicPr>
          <p:cNvPr id="6" name="Image 5"/>
          <p:cNvPicPr>
            <a:picLocks noChangeAspect="1"/>
          </p:cNvPicPr>
          <p:nvPr/>
        </p:nvPicPr>
        <p:blipFill>
          <a:blip r:embed="rId5" cstate="print"/>
          <a:stretch>
            <a:fillRect/>
          </a:stretch>
        </p:blipFill>
        <p:spPr>
          <a:xfrm flipH="1">
            <a:off x="6876256" y="5085184"/>
            <a:ext cx="1584176" cy="541908"/>
          </a:xfrm>
          <a:prstGeom prst="rect">
            <a:avLst/>
          </a:prstGeom>
        </p:spPr>
      </p:pic>
      <p:sp>
        <p:nvSpPr>
          <p:cNvPr id="4099" name="Rectangle 3"/>
          <p:cNvSpPr>
            <a:spLocks noGrp="1" noChangeArrowheads="1"/>
          </p:cNvSpPr>
          <p:nvPr>
            <p:ph type="title"/>
          </p:nvPr>
        </p:nvSpPr>
        <p:spPr>
          <a:xfrm>
            <a:off x="6012160" y="3863568"/>
            <a:ext cx="3024336" cy="1077600"/>
          </a:xfrm>
          <a:ln/>
        </p:spPr>
        <p:txBody>
          <a:bodyPr rIns="81279"/>
          <a:lstStyle/>
          <a:p>
            <a:r>
              <a:rPr lang="fr-FR" sz="4000" dirty="0" smtClean="0"/>
              <a:t>Les </a:t>
            </a:r>
            <a:r>
              <a:rPr lang="fr-FR" sz="4000" dirty="0" smtClean="0"/>
              <a:t>SCD</a:t>
            </a:r>
            <a:endParaRPr lang="fr-FR" sz="4000" dirty="0" smtClean="0"/>
          </a:p>
        </p:txBody>
      </p:sp>
      <p:sp>
        <p:nvSpPr>
          <p:cNvPr id="4102" name="Rectangle 6"/>
          <p:cNvSpPr>
            <a:spLocks/>
          </p:cNvSpPr>
          <p:nvPr/>
        </p:nvSpPr>
        <p:spPr bwMode="auto">
          <a:xfrm>
            <a:off x="6853882" y="5229200"/>
            <a:ext cx="1606550" cy="190500"/>
          </a:xfrm>
          <a:prstGeom prst="rect">
            <a:avLst/>
          </a:prstGeom>
          <a:noFill/>
          <a:ln w="12700">
            <a:noFill/>
            <a:miter lim="800000"/>
            <a:headEnd/>
            <a:tailEnd/>
          </a:ln>
        </p:spPr>
        <p:txBody>
          <a:bodyPr lIns="0" tIns="0" rIns="40639" bIns="0" anchor="ctr"/>
          <a:lstStyle/>
          <a:p>
            <a:pPr marL="39688" algn="ctr"/>
            <a:r>
              <a:rPr lang="en-US" dirty="0">
                <a:solidFill>
                  <a:srgbClr val="F6F6F6"/>
                </a:solidFill>
                <a:latin typeface="Century Gothic" pitchFamily="34" charset="0"/>
                <a:sym typeface="Century Gothic Bold" charset="0"/>
              </a:rPr>
              <a:t>www.upmc.fr</a:t>
            </a:r>
          </a:p>
        </p:txBody>
      </p:sp>
      <p:pic>
        <p:nvPicPr>
          <p:cNvPr id="2" name="Image 1" descr="UPMC_blanc-oran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7187" y="5733256"/>
            <a:ext cx="1678465" cy="56454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12700" y="-2120"/>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dirty="0" smtClean="0">
                <a:solidFill>
                  <a:srgbClr val="FFFFFF"/>
                </a:solidFill>
                <a:latin typeface="Century Gothic Bold" charset="0"/>
                <a:sym typeface="Century Gothic Bold" charset="0"/>
              </a:rPr>
              <a:t>BUPMC 1/2</a:t>
            </a:r>
            <a:endParaRPr lang="en-US" sz="3200" dirty="0">
              <a:solidFill>
                <a:srgbClr val="FFFFFF"/>
              </a:solidFill>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1026" name="Picture 2"/>
          <p:cNvPicPr>
            <a:picLocks noGrp="1" noChangeAspect="1" noChangeArrowheads="1"/>
          </p:cNvPicPr>
          <p:nvPr>
            <p:ph idx="1"/>
          </p:nvPr>
        </p:nvPicPr>
        <p:blipFill>
          <a:blip r:embed="rId5" cstate="print"/>
          <a:srcRect/>
          <a:stretch>
            <a:fillRect/>
          </a:stretch>
        </p:blipFill>
        <p:spPr bwMode="auto">
          <a:xfrm>
            <a:off x="1022201" y="1772816"/>
            <a:ext cx="5133975" cy="183832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95536" y="3789040"/>
            <a:ext cx="5715000" cy="2066925"/>
          </a:xfrm>
          <a:prstGeom prst="rect">
            <a:avLst/>
          </a:prstGeom>
          <a:noFill/>
          <a:ln w="9525">
            <a:noFill/>
            <a:miter lim="800000"/>
            <a:headEnd/>
            <a:tailEnd/>
          </a:ln>
        </p:spPr>
      </p:pic>
      <p:pic>
        <p:nvPicPr>
          <p:cNvPr id="7" name="Image 6"/>
          <p:cNvPicPr>
            <a:picLocks noChangeAspect="1"/>
          </p:cNvPicPr>
          <p:nvPr/>
        </p:nvPicPr>
        <p:blipFill>
          <a:blip r:embed="rId7"/>
          <a:stretch>
            <a:fillRect/>
          </a:stretch>
        </p:blipFill>
        <p:spPr>
          <a:xfrm>
            <a:off x="6300192" y="2852936"/>
            <a:ext cx="2501900" cy="3657600"/>
          </a:xfrm>
          <a:prstGeom prst="rect">
            <a:avLst/>
          </a:prstGeom>
        </p:spPr>
      </p:pic>
      <p:grpSp>
        <p:nvGrpSpPr>
          <p:cNvPr id="5" name="Groupe 4"/>
          <p:cNvGrpSpPr/>
          <p:nvPr/>
        </p:nvGrpSpPr>
        <p:grpSpPr>
          <a:xfrm>
            <a:off x="25536" y="0"/>
            <a:ext cx="2497460" cy="1056884"/>
            <a:chOff x="2195736" y="233084"/>
            <a:chExt cx="2497460" cy="1056884"/>
          </a:xfrm>
        </p:grpSpPr>
        <p:sp>
          <p:nvSpPr>
            <p:cNvPr id="3" name="Ellipse 2"/>
            <p:cNvSpPr/>
            <p:nvPr/>
          </p:nvSpPr>
          <p:spPr bwMode="auto">
            <a:xfrm>
              <a:off x="2195736" y="233084"/>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4" name="ZoneTexte 3"/>
            <p:cNvSpPr txBox="1"/>
            <p:nvPr/>
          </p:nvSpPr>
          <p:spPr>
            <a:xfrm>
              <a:off x="2800053" y="530693"/>
              <a:ext cx="1339899" cy="461665"/>
            </a:xfrm>
            <a:prstGeom prst="rect">
              <a:avLst/>
            </a:prstGeom>
            <a:noFill/>
          </p:spPr>
          <p:txBody>
            <a:bodyPr wrap="square" rtlCol="0">
              <a:spAutoFit/>
            </a:bodyPr>
            <a:lstStyle/>
            <a:p>
              <a:r>
                <a:rPr lang="fr-FR" sz="2400" dirty="0" smtClean="0"/>
                <a:t>AENES</a:t>
              </a:r>
              <a:endParaRPr lang="fr-FR" sz="2400" dirty="0"/>
            </a:p>
          </p:txBody>
        </p:sp>
      </p:grpSp>
      <p:grpSp>
        <p:nvGrpSpPr>
          <p:cNvPr id="11" name="Groupe 10"/>
          <p:cNvGrpSpPr/>
          <p:nvPr/>
        </p:nvGrpSpPr>
        <p:grpSpPr>
          <a:xfrm>
            <a:off x="2002532" y="720580"/>
            <a:ext cx="2497460" cy="1056884"/>
            <a:chOff x="2195736" y="233084"/>
            <a:chExt cx="2497460" cy="1056884"/>
          </a:xfrm>
        </p:grpSpPr>
        <p:sp>
          <p:nvSpPr>
            <p:cNvPr id="12" name="Ellipse 11"/>
            <p:cNvSpPr/>
            <p:nvPr/>
          </p:nvSpPr>
          <p:spPr bwMode="auto">
            <a:xfrm>
              <a:off x="2195736" y="233084"/>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13" name="ZoneTexte 12"/>
            <p:cNvSpPr txBox="1"/>
            <p:nvPr/>
          </p:nvSpPr>
          <p:spPr>
            <a:xfrm>
              <a:off x="2800053" y="530693"/>
              <a:ext cx="1339899" cy="461665"/>
            </a:xfrm>
            <a:prstGeom prst="rect">
              <a:avLst/>
            </a:prstGeom>
            <a:noFill/>
          </p:spPr>
          <p:txBody>
            <a:bodyPr wrap="square" rtlCol="0">
              <a:spAutoFit/>
            </a:bodyPr>
            <a:lstStyle/>
            <a:p>
              <a:pPr algn="ctr"/>
              <a:r>
                <a:rPr lang="fr-FR" sz="2400" dirty="0" smtClean="0"/>
                <a:t>ITRF</a:t>
              </a:r>
              <a:endParaRPr lang="fr-FR" sz="2400" dirty="0"/>
            </a:p>
          </p:txBody>
        </p:sp>
      </p:grpSp>
      <p:grpSp>
        <p:nvGrpSpPr>
          <p:cNvPr id="14" name="Groupe 13"/>
          <p:cNvGrpSpPr/>
          <p:nvPr/>
        </p:nvGrpSpPr>
        <p:grpSpPr>
          <a:xfrm>
            <a:off x="4211960" y="183523"/>
            <a:ext cx="2497460" cy="1056884"/>
            <a:chOff x="2195736" y="233084"/>
            <a:chExt cx="2497460" cy="1056884"/>
          </a:xfrm>
        </p:grpSpPr>
        <p:sp>
          <p:nvSpPr>
            <p:cNvPr id="15" name="Ellipse 14"/>
            <p:cNvSpPr/>
            <p:nvPr/>
          </p:nvSpPr>
          <p:spPr bwMode="auto">
            <a:xfrm>
              <a:off x="2195736" y="233084"/>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16" name="ZoneTexte 15"/>
            <p:cNvSpPr txBox="1"/>
            <p:nvPr/>
          </p:nvSpPr>
          <p:spPr>
            <a:xfrm>
              <a:off x="2800053" y="530693"/>
              <a:ext cx="1339899" cy="461665"/>
            </a:xfrm>
            <a:prstGeom prst="rect">
              <a:avLst/>
            </a:prstGeom>
            <a:noFill/>
          </p:spPr>
          <p:txBody>
            <a:bodyPr wrap="square" rtlCol="0">
              <a:spAutoFit/>
            </a:bodyPr>
            <a:lstStyle/>
            <a:p>
              <a:pPr algn="ctr"/>
              <a:r>
                <a:rPr lang="fr-FR" sz="2400" dirty="0" smtClean="0"/>
                <a:t>BIB</a:t>
              </a:r>
              <a:endParaRPr lang="fr-FR" sz="2400" dirty="0"/>
            </a:p>
          </p:txBody>
        </p:sp>
      </p:grpSp>
      <p:grpSp>
        <p:nvGrpSpPr>
          <p:cNvPr id="17" name="Groupe 16"/>
          <p:cNvGrpSpPr/>
          <p:nvPr/>
        </p:nvGrpSpPr>
        <p:grpSpPr>
          <a:xfrm>
            <a:off x="6084168" y="1828866"/>
            <a:ext cx="2497460" cy="1056884"/>
            <a:chOff x="2195736" y="233084"/>
            <a:chExt cx="2497460" cy="1056884"/>
          </a:xfrm>
        </p:grpSpPr>
        <p:sp>
          <p:nvSpPr>
            <p:cNvPr id="18" name="Ellipse 17"/>
            <p:cNvSpPr/>
            <p:nvPr/>
          </p:nvSpPr>
          <p:spPr bwMode="auto">
            <a:xfrm>
              <a:off x="2195736" y="233084"/>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20" name="ZoneTexte 19"/>
            <p:cNvSpPr txBox="1"/>
            <p:nvPr/>
          </p:nvSpPr>
          <p:spPr>
            <a:xfrm>
              <a:off x="2800053" y="530693"/>
              <a:ext cx="1339899" cy="461665"/>
            </a:xfrm>
            <a:prstGeom prst="rect">
              <a:avLst/>
            </a:prstGeom>
            <a:noFill/>
          </p:spPr>
          <p:txBody>
            <a:bodyPr wrap="square" rtlCol="0">
              <a:spAutoFit/>
            </a:bodyPr>
            <a:lstStyle/>
            <a:p>
              <a:pPr algn="ctr"/>
              <a:r>
                <a:rPr lang="fr-FR" sz="2400" dirty="0" smtClean="0"/>
                <a:t>EC</a:t>
              </a:r>
              <a:endParaRPr lang="fr-FR" sz="2400" dirty="0"/>
            </a:p>
          </p:txBody>
        </p:sp>
      </p:grpSp>
      <p:grpSp>
        <p:nvGrpSpPr>
          <p:cNvPr id="21" name="Groupe 20"/>
          <p:cNvGrpSpPr/>
          <p:nvPr/>
        </p:nvGrpSpPr>
        <p:grpSpPr>
          <a:xfrm>
            <a:off x="6610846" y="2588140"/>
            <a:ext cx="2497460" cy="1056884"/>
            <a:chOff x="2195736" y="233084"/>
            <a:chExt cx="2497460" cy="1056884"/>
          </a:xfrm>
        </p:grpSpPr>
        <p:sp>
          <p:nvSpPr>
            <p:cNvPr id="22" name="Ellipse 21"/>
            <p:cNvSpPr/>
            <p:nvPr/>
          </p:nvSpPr>
          <p:spPr bwMode="auto">
            <a:xfrm>
              <a:off x="2195736" y="233084"/>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23" name="ZoneTexte 22"/>
            <p:cNvSpPr txBox="1"/>
            <p:nvPr/>
          </p:nvSpPr>
          <p:spPr>
            <a:xfrm>
              <a:off x="2800053" y="530693"/>
              <a:ext cx="1339899" cy="461665"/>
            </a:xfrm>
            <a:prstGeom prst="rect">
              <a:avLst/>
            </a:prstGeom>
            <a:noFill/>
          </p:spPr>
          <p:txBody>
            <a:bodyPr wrap="square" rtlCol="0">
              <a:spAutoFit/>
            </a:bodyPr>
            <a:lstStyle/>
            <a:p>
              <a:r>
                <a:rPr lang="fr-FR" sz="2400" dirty="0" smtClean="0"/>
                <a:t>BIATSS</a:t>
              </a:r>
              <a:endParaRPr lang="fr-FR" sz="2400" dirty="0"/>
            </a:p>
          </p:txBody>
        </p:sp>
      </p:grpSp>
      <p:grpSp>
        <p:nvGrpSpPr>
          <p:cNvPr id="24" name="Groupe 23"/>
          <p:cNvGrpSpPr/>
          <p:nvPr/>
        </p:nvGrpSpPr>
        <p:grpSpPr>
          <a:xfrm>
            <a:off x="5319720" y="5301605"/>
            <a:ext cx="2565392" cy="1056884"/>
            <a:chOff x="2148890" y="127069"/>
            <a:chExt cx="2565392" cy="1056884"/>
          </a:xfrm>
        </p:grpSpPr>
        <p:sp>
          <p:nvSpPr>
            <p:cNvPr id="25" name="Ellipse 24"/>
            <p:cNvSpPr/>
            <p:nvPr/>
          </p:nvSpPr>
          <p:spPr bwMode="auto">
            <a:xfrm>
              <a:off x="2148890" y="127069"/>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26" name="ZoneTexte 25"/>
            <p:cNvSpPr txBox="1"/>
            <p:nvPr/>
          </p:nvSpPr>
          <p:spPr>
            <a:xfrm>
              <a:off x="2178876" y="302675"/>
              <a:ext cx="2535406" cy="707886"/>
            </a:xfrm>
            <a:prstGeom prst="rect">
              <a:avLst/>
            </a:prstGeom>
            <a:noFill/>
          </p:spPr>
          <p:txBody>
            <a:bodyPr wrap="square" rtlCol="0">
              <a:spAutoFit/>
            </a:bodyPr>
            <a:lstStyle/>
            <a:p>
              <a:pPr algn="ctr"/>
              <a:r>
                <a:rPr lang="fr-FR" sz="2000" dirty="0" smtClean="0"/>
                <a:t>SERVICES TRANSVERSAUX</a:t>
              </a:r>
              <a:endParaRPr lang="fr-FR" sz="2000" dirty="0"/>
            </a:p>
          </p:txBody>
        </p:sp>
      </p:grpSp>
      <p:grpSp>
        <p:nvGrpSpPr>
          <p:cNvPr id="27" name="Groupe 26"/>
          <p:cNvGrpSpPr/>
          <p:nvPr/>
        </p:nvGrpSpPr>
        <p:grpSpPr>
          <a:xfrm>
            <a:off x="3369333" y="5831154"/>
            <a:ext cx="2497460" cy="1056884"/>
            <a:chOff x="2050369" y="233084"/>
            <a:chExt cx="2497460" cy="1056884"/>
          </a:xfrm>
        </p:grpSpPr>
        <p:sp>
          <p:nvSpPr>
            <p:cNvPr id="28" name="Ellipse 27"/>
            <p:cNvSpPr/>
            <p:nvPr/>
          </p:nvSpPr>
          <p:spPr bwMode="auto">
            <a:xfrm>
              <a:off x="2050369" y="233084"/>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29" name="ZoneTexte 28"/>
            <p:cNvSpPr txBox="1"/>
            <p:nvPr/>
          </p:nvSpPr>
          <p:spPr>
            <a:xfrm>
              <a:off x="2404952" y="332948"/>
              <a:ext cx="2142877" cy="830997"/>
            </a:xfrm>
            <a:prstGeom prst="rect">
              <a:avLst/>
            </a:prstGeom>
            <a:noFill/>
          </p:spPr>
          <p:txBody>
            <a:bodyPr wrap="square" rtlCol="0">
              <a:spAutoFit/>
            </a:bodyPr>
            <a:lstStyle/>
            <a:p>
              <a:pPr algn="ctr"/>
              <a:r>
                <a:rPr lang="fr-FR" sz="2400" dirty="0" smtClean="0"/>
                <a:t>SERVICES</a:t>
              </a:r>
            </a:p>
            <a:p>
              <a:pPr algn="ctr"/>
              <a:r>
                <a:rPr lang="fr-FR" sz="2400" dirty="0" smtClean="0"/>
                <a:t>CENTRAUX</a:t>
              </a:r>
              <a:endParaRPr lang="fr-FR" sz="2400" dirty="0"/>
            </a:p>
          </p:txBody>
        </p:sp>
      </p:grpSp>
      <p:grpSp>
        <p:nvGrpSpPr>
          <p:cNvPr id="30" name="Groupe 29"/>
          <p:cNvGrpSpPr/>
          <p:nvPr/>
        </p:nvGrpSpPr>
        <p:grpSpPr>
          <a:xfrm>
            <a:off x="1426468" y="5589240"/>
            <a:ext cx="2497460" cy="1056884"/>
            <a:chOff x="1957233" y="378895"/>
            <a:chExt cx="2497460" cy="1056884"/>
          </a:xfrm>
        </p:grpSpPr>
        <p:sp>
          <p:nvSpPr>
            <p:cNvPr id="31" name="Ellipse 30"/>
            <p:cNvSpPr/>
            <p:nvPr/>
          </p:nvSpPr>
          <p:spPr bwMode="auto">
            <a:xfrm>
              <a:off x="1957233" y="378895"/>
              <a:ext cx="2497460" cy="105688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
          <p:nvSpPr>
            <p:cNvPr id="32" name="ZoneTexte 31"/>
            <p:cNvSpPr txBox="1"/>
            <p:nvPr/>
          </p:nvSpPr>
          <p:spPr>
            <a:xfrm>
              <a:off x="2377325" y="676504"/>
              <a:ext cx="1900176" cy="461665"/>
            </a:xfrm>
            <a:prstGeom prst="rect">
              <a:avLst/>
            </a:prstGeom>
            <a:noFill/>
          </p:spPr>
          <p:txBody>
            <a:bodyPr wrap="square" rtlCol="0">
              <a:spAutoFit/>
            </a:bodyPr>
            <a:lstStyle/>
            <a:p>
              <a:r>
                <a:rPr lang="fr-FR" sz="2400" dirty="0" smtClean="0"/>
                <a:t>SECTIONS</a:t>
              </a:r>
              <a:endParaRPr lang="fr-FR" sz="24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5334856" y="3787245"/>
            <a:ext cx="3299692" cy="2450067"/>
            <a:chOff x="-2266951" y="104481"/>
            <a:chExt cx="8639175" cy="638944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9" r="14584"/>
            <a:stretch/>
          </p:blipFill>
          <p:spPr bwMode="auto">
            <a:xfrm>
              <a:off x="-2266951" y="104481"/>
              <a:ext cx="8639175" cy="6389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39" t="16397" r="31608" b="43487"/>
            <a:stretch/>
          </p:blipFill>
          <p:spPr bwMode="auto">
            <a:xfrm>
              <a:off x="-1764704" y="3529522"/>
              <a:ext cx="4857749" cy="2828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Image 1"/>
          <p:cNvPicPr>
            <a:picLocks noChangeAspect="1"/>
          </p:cNvPicPr>
          <p:nvPr/>
        </p:nvPicPr>
        <p:blipFill>
          <a:blip r:embed="rId5"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dirty="0" smtClean="0">
                <a:solidFill>
                  <a:srgbClr val="FFFFFF"/>
                </a:solidFill>
                <a:latin typeface="Century Gothic Bold" charset="0"/>
                <a:sym typeface="Century Gothic Bold" charset="0"/>
              </a:rPr>
              <a:t>BUPMC 2/2</a:t>
            </a:r>
            <a:endParaRPr lang="en-US" sz="3200" dirty="0">
              <a:solidFill>
                <a:srgbClr val="FFFFFF"/>
              </a:solidFill>
              <a:latin typeface="Century Gothic Bold" charset="0"/>
              <a:sym typeface="Century Gothic Bold" charset="0"/>
            </a:endParaRPr>
          </a:p>
        </p:txBody>
      </p:sp>
      <p:pic>
        <p:nvPicPr>
          <p:cNvPr id="19" name="Image 18" descr="UPMC_cart blanc Q_7504-166.jpg"/>
          <p:cNvPicPr>
            <a:picLocks noChangeAspect="1"/>
          </p:cNvPicPr>
          <p:nvPr/>
        </p:nvPicPr>
        <p:blipFill>
          <a:blip r:embed="rId6" cstate="print"/>
          <a:stretch>
            <a:fillRect/>
          </a:stretch>
        </p:blipFill>
        <p:spPr>
          <a:xfrm>
            <a:off x="147022" y="5961980"/>
            <a:ext cx="1557358" cy="781183"/>
          </a:xfrm>
          <a:prstGeom prst="rect">
            <a:avLst/>
          </a:prstGeom>
        </p:spPr>
      </p:pic>
      <p:sp>
        <p:nvSpPr>
          <p:cNvPr id="5124" name="Rectangle 4"/>
          <p:cNvSpPr>
            <a:spLocks noGrp="1" noChangeArrowheads="1"/>
          </p:cNvSpPr>
          <p:nvPr>
            <p:ph type="body" idx="1"/>
          </p:nvPr>
        </p:nvSpPr>
        <p:spPr>
          <a:xfrm>
            <a:off x="401886" y="1700809"/>
            <a:ext cx="6402362" cy="3942171"/>
          </a:xfrm>
          <a:ln/>
        </p:spPr>
        <p:txBody>
          <a:bodyPr rIns="81279">
            <a:normAutofit/>
          </a:bodyPr>
          <a:lstStyle/>
          <a:p>
            <a:r>
              <a:rPr lang="fr-FR" sz="1600" dirty="0" smtClean="0"/>
              <a:t>Travail en </a:t>
            </a:r>
            <a:r>
              <a:rPr lang="fr-FR" sz="1600" dirty="0"/>
              <a:t>réseau </a:t>
            </a:r>
            <a:endParaRPr lang="fr-FR" sz="1600" dirty="0" smtClean="0"/>
          </a:p>
          <a:p>
            <a:pPr marL="39688" indent="0">
              <a:buNone/>
            </a:pPr>
            <a:endParaRPr lang="fr-FR" sz="1600" dirty="0" smtClean="0"/>
          </a:p>
          <a:p>
            <a:pPr marL="39688" indent="0">
              <a:buNone/>
            </a:pPr>
            <a:endParaRPr lang="fr-FR" sz="1600" dirty="0"/>
          </a:p>
          <a:p>
            <a:r>
              <a:rPr lang="fr-FR" sz="1600" dirty="0" smtClean="0"/>
              <a:t>Travail à distance</a:t>
            </a:r>
          </a:p>
          <a:p>
            <a:endParaRPr lang="fr-FR" sz="1600" dirty="0" smtClean="0"/>
          </a:p>
          <a:p>
            <a:endParaRPr lang="fr-FR" sz="1600" dirty="0" smtClean="0"/>
          </a:p>
          <a:p>
            <a:r>
              <a:rPr lang="fr-FR" sz="1600" dirty="0" smtClean="0"/>
              <a:t>Hotline</a:t>
            </a:r>
          </a:p>
          <a:p>
            <a:pPr marL="39688" indent="0">
              <a:buNone/>
            </a:pPr>
            <a:endParaRPr lang="fr-FR" sz="1600" dirty="0" smtClean="0"/>
          </a:p>
          <a:p>
            <a:pPr marL="39688" indent="0">
              <a:buNone/>
            </a:pPr>
            <a:endParaRPr lang="fr-FR" sz="1600" dirty="0"/>
          </a:p>
          <a:p>
            <a:r>
              <a:rPr lang="fr-FR" sz="1600" dirty="0" smtClean="0"/>
              <a:t>Fournisseurs communs : (B)UPMC, bibliothèques associées….</a:t>
            </a:r>
            <a:endParaRPr lang="fr-FR" sz="1600" dirty="0"/>
          </a:p>
          <a:p>
            <a:pPr marL="365125" indent="-285750" algn="l">
              <a:buClr>
                <a:srgbClr val="786949"/>
              </a:buClr>
              <a:buFont typeface="Arial" pitchFamily="34" charset="0"/>
              <a:buChar char="•"/>
            </a:pPr>
            <a:endParaRPr lang="fr-FR" sz="1600" dirty="0" smtClean="0"/>
          </a:p>
          <a:p>
            <a:pPr marL="365125" indent="-285750" algn="l">
              <a:buClr>
                <a:srgbClr val="786949"/>
              </a:buClr>
              <a:buFont typeface="Arial" pitchFamily="34" charset="0"/>
              <a:buChar char="•"/>
            </a:pPr>
            <a:endParaRPr lang="fr-FR" sz="1600" dirty="0"/>
          </a:p>
          <a:p>
            <a:pPr marL="365125" indent="-285750" algn="l">
              <a:buClr>
                <a:srgbClr val="786949"/>
              </a:buClr>
              <a:buFont typeface="Arial" pitchFamily="34" charset="0"/>
              <a:buChar char="•"/>
            </a:pPr>
            <a:endParaRPr lang="fr-FR" sz="1600" dirty="0" smtClean="0"/>
          </a:p>
        </p:txBody>
      </p:sp>
      <p:sp>
        <p:nvSpPr>
          <p:cNvPr id="3" name="Rectangle 2"/>
          <p:cNvSpPr/>
          <p:nvPr/>
        </p:nvSpPr>
        <p:spPr>
          <a:xfrm>
            <a:off x="1723058" y="6343193"/>
            <a:ext cx="7223596" cy="276999"/>
          </a:xfrm>
          <a:prstGeom prst="rect">
            <a:avLst/>
          </a:prstGeom>
        </p:spPr>
        <p:txBody>
          <a:bodyPr wrap="square">
            <a:spAutoFit/>
          </a:bodyPr>
          <a:lstStyle/>
          <a:p>
            <a:pPr algn="r">
              <a:buClr>
                <a:srgbClr val="786949"/>
              </a:buClr>
            </a:pPr>
            <a:r>
              <a:rPr lang="fr-FR" dirty="0" smtClean="0">
                <a:hlinkClick r:id="rId7"/>
              </a:rPr>
              <a:t>www.jubil.upmc.fr</a:t>
            </a:r>
            <a:r>
              <a:rPr lang="fr-FR" dirty="0" smtClean="0"/>
              <a:t> </a:t>
            </a:r>
            <a:endParaRPr lang="fr-FR" dirty="0">
              <a:sym typeface="Century Gothic Bold" charset="0"/>
            </a:endParaRPr>
          </a:p>
        </p:txBody>
      </p:sp>
      <p:pic>
        <p:nvPicPr>
          <p:cNvPr id="1024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341" r="18446" b="30798"/>
          <a:stretch/>
        </p:blipFill>
        <p:spPr bwMode="auto">
          <a:xfrm>
            <a:off x="3059832" y="2368699"/>
            <a:ext cx="2771775" cy="1896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3530" y="980727"/>
            <a:ext cx="3289573" cy="2055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78361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0"/>
            <a:ext cx="9180512" cy="6885384"/>
          </a:xfrm>
          <a:prstGeom prst="rect">
            <a:avLst/>
          </a:prstGeom>
        </p:spPr>
      </p:pic>
      <p:grpSp>
        <p:nvGrpSpPr>
          <p:cNvPr id="12290" name="Group 2"/>
          <p:cNvGrpSpPr>
            <a:grpSpLocks/>
          </p:cNvGrpSpPr>
          <p:nvPr/>
        </p:nvGrpSpPr>
        <p:grpSpPr bwMode="auto">
          <a:xfrm>
            <a:off x="2870200" y="3721100"/>
            <a:ext cx="3390900" cy="1778000"/>
            <a:chOff x="0" y="0"/>
            <a:chExt cx="2136" cy="1120"/>
          </a:xfrm>
        </p:grpSpPr>
        <p:grpSp>
          <p:nvGrpSpPr>
            <p:cNvPr id="12291" name="Group 3"/>
            <p:cNvGrpSpPr>
              <a:grpSpLocks/>
            </p:cNvGrpSpPr>
            <p:nvPr/>
          </p:nvGrpSpPr>
          <p:grpSpPr bwMode="auto">
            <a:xfrm>
              <a:off x="127" y="96"/>
              <a:ext cx="1881" cy="768"/>
              <a:chOff x="0" y="0"/>
              <a:chExt cx="1880" cy="768"/>
            </a:xfrm>
          </p:grpSpPr>
          <p:sp>
            <p:nvSpPr>
              <p:cNvPr id="12292" name="Rectangle 4"/>
              <p:cNvSpPr>
                <a:spLocks/>
              </p:cNvSpPr>
              <p:nvPr/>
            </p:nvSpPr>
            <p:spPr bwMode="auto">
              <a:xfrm>
                <a:off x="0" y="0"/>
                <a:ext cx="1880" cy="768"/>
              </a:xfrm>
              <a:prstGeom prst="rect">
                <a:avLst/>
              </a:prstGeom>
              <a:solidFill>
                <a:srgbClr val="FFFFFF"/>
              </a:solidFill>
              <a:ln w="12700">
                <a:noFill/>
                <a:miter lim="800000"/>
                <a:headEnd/>
                <a:tailEnd/>
              </a:ln>
            </p:spPr>
            <p:txBody>
              <a:bodyPr lIns="0" tIns="0" rIns="0" bIns="0"/>
              <a:lstStyle/>
              <a:p>
                <a:endParaRPr lang="fr-FR" dirty="0"/>
              </a:p>
            </p:txBody>
          </p:sp>
          <p:sp>
            <p:nvSpPr>
              <p:cNvPr id="12293" name="Rectangle 5"/>
              <p:cNvSpPr>
                <a:spLocks/>
              </p:cNvSpPr>
              <p:nvPr/>
            </p:nvSpPr>
            <p:spPr bwMode="auto">
              <a:xfrm>
                <a:off x="0" y="60"/>
                <a:ext cx="1880" cy="648"/>
              </a:xfrm>
              <a:prstGeom prst="rect">
                <a:avLst/>
              </a:prstGeom>
              <a:noFill/>
              <a:ln w="12700">
                <a:noFill/>
                <a:miter lim="800000"/>
                <a:headEnd/>
                <a:tailEnd/>
              </a:ln>
            </p:spPr>
            <p:txBody>
              <a:bodyPr lIns="0" tIns="0" rIns="40639" bIns="0" anchor="ctr"/>
              <a:lstStyle/>
              <a:p>
                <a:pPr marL="382588" indent="-342900" algn="ctr"/>
                <a:r>
                  <a:rPr lang="en-US" sz="4800" dirty="0">
                    <a:solidFill>
                      <a:srgbClr val="EC7F12"/>
                    </a:solidFill>
                    <a:latin typeface="Century Gothic Bold" charset="0"/>
                    <a:sym typeface="Century Gothic Bold" charset="0"/>
                  </a:rPr>
                  <a:t>FIN</a:t>
                </a:r>
              </a:p>
              <a:p>
                <a:pPr marL="382588" indent="-342900" algn="ctr"/>
                <a:r>
                  <a:rPr lang="en-US" sz="1800" dirty="0">
                    <a:solidFill>
                      <a:srgbClr val="384A58"/>
                    </a:solidFill>
                    <a:latin typeface="Century Gothic Bold" charset="0"/>
                    <a:sym typeface="Century Gothic Bold" charset="0"/>
                  </a:rPr>
                  <a:t>Merci de votre attention</a:t>
                </a:r>
              </a:p>
            </p:txBody>
          </p:sp>
        </p:grpSp>
        <p:pic>
          <p:nvPicPr>
            <p:cNvPr id="12294" name="Picture 6"/>
            <p:cNvPicPr>
              <a:picLocks noChangeArrowheads="1"/>
            </p:cNvPicPr>
            <p:nvPr/>
          </p:nvPicPr>
          <p:blipFill>
            <a:blip r:embed="rId4" cstate="print"/>
            <a:srcRect/>
            <a:stretch>
              <a:fillRect/>
            </a:stretch>
          </p:blipFill>
          <p:spPr bwMode="auto">
            <a:xfrm>
              <a:off x="0" y="0"/>
              <a:ext cx="2136" cy="1120"/>
            </a:xfrm>
            <a:prstGeom prst="rect">
              <a:avLst/>
            </a:prstGeom>
            <a:noFill/>
            <a:ln w="12700">
              <a:noFill/>
              <a:miter lim="800000"/>
              <a:headEnd/>
              <a:tailEnd/>
            </a:ln>
          </p:spPr>
        </p:pic>
      </p:grpSp>
      <p:sp>
        <p:nvSpPr>
          <p:cNvPr id="3" name="ZoneTexte 2"/>
          <p:cNvSpPr txBox="1"/>
          <p:nvPr/>
        </p:nvSpPr>
        <p:spPr>
          <a:xfrm>
            <a:off x="10871200" y="2197100"/>
            <a:ext cx="184666" cy="276999"/>
          </a:xfrm>
          <a:prstGeom prst="rect">
            <a:avLst/>
          </a:prstGeom>
          <a:noFill/>
        </p:spPr>
        <p:txBody>
          <a:bodyPr wrap="none" rtlCol="0">
            <a:spAutoFit/>
          </a:bodyPr>
          <a:lstStyle/>
          <a:p>
            <a:endParaRPr lang="fr-F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590872" y="188640"/>
            <a:ext cx="8229600" cy="1143000"/>
          </a:xfrm>
          <a:ln/>
        </p:spPr>
        <p:txBody>
          <a:bodyPr rIns="81279" anchor="t"/>
          <a:lstStyle/>
          <a:p>
            <a:pPr algn="r"/>
            <a:r>
              <a:rPr lang="en-US" sz="3200" dirty="0" smtClean="0">
                <a:solidFill>
                  <a:srgbClr val="FFFFFF"/>
                </a:solidFill>
                <a:latin typeface="Century Gothic Bold" charset="0"/>
                <a:sym typeface="Century Gothic Bold" charset="0"/>
              </a:rPr>
              <a:t>MONDE ET EUROPE</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457200" y="1535113"/>
            <a:ext cx="3610744" cy="639762"/>
          </a:xfrm>
          <a:ln/>
        </p:spPr>
        <p:txBody>
          <a:bodyPr rIns="81279">
            <a:normAutofit/>
          </a:bodyPr>
          <a:lstStyle/>
          <a:p>
            <a:r>
              <a:rPr lang="fr-FR" dirty="0" err="1" smtClean="0"/>
              <a:t>Shanghaï</a:t>
            </a:r>
            <a:r>
              <a:rPr lang="fr-FR" dirty="0" smtClean="0">
                <a:sym typeface="Century Gothic Bold" charset="0"/>
              </a:rPr>
              <a:t> </a:t>
            </a:r>
            <a:endParaRPr lang="fr-FR" dirty="0">
              <a:sym typeface="Century Gothic Bold" charset="0"/>
            </a:endParaRPr>
          </a:p>
        </p:txBody>
      </p:sp>
      <p:sp>
        <p:nvSpPr>
          <p:cNvPr id="5" name="Espace réservé du texte 4"/>
          <p:cNvSpPr>
            <a:spLocks noGrp="1"/>
          </p:cNvSpPr>
          <p:nvPr>
            <p:ph type="body" sz="quarter" idx="3"/>
          </p:nvPr>
        </p:nvSpPr>
        <p:spPr/>
        <p:txBody>
          <a:bodyPr/>
          <a:lstStyle/>
          <a:p>
            <a:r>
              <a:rPr lang="fr-FR" dirty="0" smtClean="0"/>
              <a:t>U-</a:t>
            </a:r>
            <a:r>
              <a:rPr lang="fr-FR" dirty="0" err="1" smtClean="0"/>
              <a:t>Multirank</a:t>
            </a:r>
            <a:endParaRPr lang="fr-FR" dirty="0" smtClean="0"/>
          </a:p>
        </p:txBody>
      </p:sp>
      <p:sp>
        <p:nvSpPr>
          <p:cNvPr id="6" name="Espace réservé du contenu 5"/>
          <p:cNvSpPr>
            <a:spLocks noGrp="1"/>
          </p:cNvSpPr>
          <p:nvPr>
            <p:ph sz="quarter" idx="4"/>
          </p:nvPr>
        </p:nvSpPr>
        <p:spPr/>
        <p:txBody>
          <a:bodyPr/>
          <a:lstStyle/>
          <a:p>
            <a:r>
              <a:rPr lang="fr-FR" sz="1200" kern="1200" dirty="0">
                <a:solidFill>
                  <a:srgbClr val="000000"/>
                </a:solidFill>
                <a:latin typeface="Arial" charset="0"/>
                <a:hlinkClick r:id="rId4"/>
              </a:rPr>
              <a:t>http</a:t>
            </a:r>
            <a:r>
              <a:rPr lang="fr-FR" sz="1200" kern="1200" dirty="0">
                <a:solidFill>
                  <a:srgbClr val="000000"/>
                </a:solidFill>
                <a:latin typeface="Arial" charset="0"/>
                <a:hlinkClick r:id="rId4"/>
              </a:rPr>
              <a:t>://www.u-multirank.eu/</a:t>
            </a:r>
            <a:r>
              <a:rPr lang="fr-FR" dirty="0"/>
              <a:t> </a:t>
            </a:r>
            <a:endParaRPr lang="fr-FR" dirty="0">
              <a:latin typeface="Century Gothic Bold" charset="0"/>
              <a:sym typeface="Century Gothic Bold" charset="0"/>
            </a:endParaRPr>
          </a:p>
        </p:txBody>
      </p:sp>
      <p:pic>
        <p:nvPicPr>
          <p:cNvPr id="19" name="Image 18" descr="UPMC_cart blanc Q_7504-166.jpg"/>
          <p:cNvPicPr>
            <a:picLocks noChangeAspect="1"/>
          </p:cNvPicPr>
          <p:nvPr/>
        </p:nvPicPr>
        <p:blipFill>
          <a:blip r:embed="rId5" cstate="print"/>
          <a:stretch>
            <a:fillRect/>
          </a:stretch>
        </p:blipFill>
        <p:spPr>
          <a:xfrm>
            <a:off x="147022" y="5961980"/>
            <a:ext cx="1557358" cy="781183"/>
          </a:xfrm>
          <a:prstGeom prst="rect">
            <a:avLst/>
          </a:prstGeom>
        </p:spPr>
      </p:pic>
      <p:pic>
        <p:nvPicPr>
          <p:cNvPr id="3" name="Picture 3" descr="http://www.estjob.com/fr/fil_info/img/u-multiran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4856" y="3068961"/>
            <a:ext cx="207778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ttp://www.etudinfo.com/magazine-etudiant/wp-content/uploads/2010/08/shangai.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2780928"/>
            <a:ext cx="2242011" cy="212104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4"/>
          <p:cNvSpPr txBox="1">
            <a:spLocks/>
          </p:cNvSpPr>
          <p:nvPr/>
        </p:nvSpPr>
        <p:spPr>
          <a:xfrm>
            <a:off x="1115616" y="5229200"/>
            <a:ext cx="7128791" cy="639762"/>
          </a:xfrm>
          <a:prstGeom prst="rect">
            <a:avLst/>
          </a:prstGeom>
        </p:spPr>
        <p:txBody>
          <a:bodyPr anchor="b"/>
          <a:lstStyle>
            <a:lvl1pPr marL="0" indent="0" algn="ctr" rtl="0" fontAlgn="base">
              <a:spcBef>
                <a:spcPts val="700"/>
              </a:spcBef>
              <a:spcAft>
                <a:spcPct val="0"/>
              </a:spcAft>
              <a:buNone/>
              <a:defRPr sz="2400" b="1">
                <a:solidFill>
                  <a:schemeClr val="tx1"/>
                </a:solidFill>
                <a:latin typeface="+mn-lt"/>
                <a:ea typeface="+mn-ea"/>
                <a:cs typeface="+mn-cs"/>
                <a:sym typeface="Arial" charset="0"/>
              </a:defRPr>
            </a:lvl1pPr>
            <a:lvl2pPr marL="457200" indent="0" algn="ctr" rtl="0" fontAlgn="base">
              <a:spcBef>
                <a:spcPts val="600"/>
              </a:spcBef>
              <a:spcAft>
                <a:spcPct val="0"/>
              </a:spcAft>
              <a:buNone/>
              <a:defRPr sz="2000" b="1">
                <a:solidFill>
                  <a:schemeClr val="tx1"/>
                </a:solidFill>
                <a:latin typeface="+mn-lt"/>
                <a:sym typeface="Arial" charset="0"/>
              </a:defRPr>
            </a:lvl2pPr>
            <a:lvl3pPr marL="914400" indent="0" algn="ctr" rtl="0" fontAlgn="base">
              <a:spcBef>
                <a:spcPts val="600"/>
              </a:spcBef>
              <a:spcAft>
                <a:spcPct val="0"/>
              </a:spcAft>
              <a:buNone/>
              <a:defRPr sz="1800" b="1">
                <a:solidFill>
                  <a:schemeClr val="tx1"/>
                </a:solidFill>
                <a:latin typeface="+mn-lt"/>
                <a:sym typeface="Arial" charset="0"/>
              </a:defRPr>
            </a:lvl3pPr>
            <a:lvl4pPr marL="1371600" indent="0" algn="ctr" rtl="0" fontAlgn="base">
              <a:spcBef>
                <a:spcPts val="500"/>
              </a:spcBef>
              <a:spcAft>
                <a:spcPct val="0"/>
              </a:spcAft>
              <a:buNone/>
              <a:defRPr sz="1600" b="1">
                <a:solidFill>
                  <a:schemeClr val="tx1"/>
                </a:solidFill>
                <a:latin typeface="+mn-lt"/>
                <a:sym typeface="Arial" charset="0"/>
              </a:defRPr>
            </a:lvl4pPr>
            <a:lvl5pPr marL="1828800" indent="0" algn="ctr" rtl="0" fontAlgn="base">
              <a:spcBef>
                <a:spcPts val="500"/>
              </a:spcBef>
              <a:spcAft>
                <a:spcPct val="0"/>
              </a:spcAft>
              <a:buNone/>
              <a:defRPr sz="1600" b="1">
                <a:solidFill>
                  <a:schemeClr val="tx1"/>
                </a:solidFill>
                <a:latin typeface="+mn-lt"/>
                <a:sym typeface="Arial" charset="0"/>
              </a:defRPr>
            </a:lvl5pPr>
            <a:lvl6pPr marL="2286000" indent="0" algn="ctr" rtl="0" fontAlgn="base">
              <a:spcBef>
                <a:spcPts val="500"/>
              </a:spcBef>
              <a:spcAft>
                <a:spcPct val="0"/>
              </a:spcAft>
              <a:buNone/>
              <a:defRPr sz="1600" b="1">
                <a:solidFill>
                  <a:schemeClr val="tx1"/>
                </a:solidFill>
                <a:latin typeface="+mn-lt"/>
                <a:sym typeface="Arial" charset="0"/>
              </a:defRPr>
            </a:lvl6pPr>
            <a:lvl7pPr marL="2743200" indent="0" algn="ctr" rtl="0" fontAlgn="base">
              <a:spcBef>
                <a:spcPts val="500"/>
              </a:spcBef>
              <a:spcAft>
                <a:spcPct val="0"/>
              </a:spcAft>
              <a:buNone/>
              <a:defRPr sz="1600" b="1">
                <a:solidFill>
                  <a:schemeClr val="tx1"/>
                </a:solidFill>
                <a:latin typeface="+mn-lt"/>
                <a:sym typeface="Arial" charset="0"/>
              </a:defRPr>
            </a:lvl7pPr>
            <a:lvl8pPr marL="3200400" indent="0" algn="ctr" rtl="0" fontAlgn="base">
              <a:spcBef>
                <a:spcPts val="500"/>
              </a:spcBef>
              <a:spcAft>
                <a:spcPct val="0"/>
              </a:spcAft>
              <a:buNone/>
              <a:defRPr sz="1600" b="1">
                <a:solidFill>
                  <a:schemeClr val="tx1"/>
                </a:solidFill>
                <a:latin typeface="+mn-lt"/>
                <a:sym typeface="Arial" charset="0"/>
              </a:defRPr>
            </a:lvl8pPr>
            <a:lvl9pPr marL="3657600" indent="0" algn="ctr" rtl="0" fontAlgn="base">
              <a:spcBef>
                <a:spcPts val="500"/>
              </a:spcBef>
              <a:spcAft>
                <a:spcPct val="0"/>
              </a:spcAft>
              <a:buNone/>
              <a:defRPr sz="1600" b="1">
                <a:solidFill>
                  <a:schemeClr val="tx1"/>
                </a:solidFill>
                <a:latin typeface="+mn-lt"/>
                <a:sym typeface="Arial" charset="0"/>
              </a:defRPr>
            </a:lvl9pPr>
          </a:lstStyle>
          <a:p>
            <a:r>
              <a:rPr lang="fr-FR" kern="0" dirty="0" smtClean="0"/>
              <a:t>Documentation et lobbying des bibliothèques</a:t>
            </a:r>
            <a:endParaRPr lang="fr-FR" kern="0" dirty="0" smtClean="0"/>
          </a:p>
        </p:txBody>
      </p:sp>
      <p:sp>
        <p:nvSpPr>
          <p:cNvPr id="7" name="Rectangle 6"/>
          <p:cNvSpPr/>
          <p:nvPr/>
        </p:nvSpPr>
        <p:spPr>
          <a:xfrm>
            <a:off x="1448007" y="2276872"/>
            <a:ext cx="1577227" cy="276999"/>
          </a:xfrm>
          <a:prstGeom prst="rect">
            <a:avLst/>
          </a:prstGeom>
        </p:spPr>
        <p:txBody>
          <a:bodyPr wrap="none">
            <a:spAutoFit/>
          </a:bodyPr>
          <a:lstStyle/>
          <a:p>
            <a:r>
              <a:rPr lang="fr-FR" dirty="0">
                <a:hlinkClick r:id="rId8"/>
              </a:rPr>
              <a:t>http://www.arwu.org/</a:t>
            </a:r>
            <a:endParaRPr lang="fr-FR" dirty="0"/>
          </a:p>
        </p:txBody>
      </p:sp>
    </p:spTree>
    <p:extLst>
      <p:ext uri="{BB962C8B-B14F-4D97-AF65-F5344CB8AC3E}">
        <p14:creationId xmlns:p14="http://schemas.microsoft.com/office/powerpoint/2010/main" val="18444002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392" y="4752528"/>
            <a:ext cx="2505096" cy="1844824"/>
          </a:xfrm>
          <a:prstGeom prst="rect">
            <a:avLst/>
          </a:prstGeom>
        </p:spPr>
      </p:pic>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2" name="Image 1"/>
          <p:cNvPicPr>
            <a:picLocks noChangeAspect="1"/>
          </p:cNvPicPr>
          <p:nvPr/>
        </p:nvPicPr>
        <p:blipFill>
          <a:blip r:embed="rId5" cstate="print"/>
          <a:stretch>
            <a:fillRect/>
          </a:stretch>
        </p:blipFill>
        <p:spPr>
          <a:xfrm>
            <a:off x="0" y="-2120"/>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dirty="0" smtClean="0">
                <a:solidFill>
                  <a:srgbClr val="FFFFFF"/>
                </a:solidFill>
                <a:latin typeface="Century Gothic Bold" charset="0"/>
                <a:sym typeface="Century Gothic Bold" charset="0"/>
              </a:rPr>
              <a:t>MESR 1/2</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23528" y="1484784"/>
            <a:ext cx="8280920" cy="4752529"/>
          </a:xfrm>
          <a:ln/>
        </p:spPr>
        <p:txBody>
          <a:bodyPr rIns="81279">
            <a:normAutofit/>
          </a:bodyPr>
          <a:lstStyle/>
          <a:p>
            <a:pPr algn="l"/>
            <a:r>
              <a:rPr lang="fr-FR" sz="1600" dirty="0" smtClean="0">
                <a:latin typeface="Century Gothic Bold" charset="0"/>
              </a:rPr>
              <a:t>119 </a:t>
            </a:r>
            <a:r>
              <a:rPr lang="fr-FR" sz="1600" dirty="0">
                <a:latin typeface="Century Gothic Bold" charset="0"/>
              </a:rPr>
              <a:t>établissements publics à caractère scientifique, culturel et professionnel (E.P.S.C.P</a:t>
            </a:r>
            <a:r>
              <a:rPr lang="fr-FR" sz="1600" dirty="0" smtClean="0">
                <a:latin typeface="Century Gothic Bold" charset="0"/>
              </a:rPr>
              <a:t>.)</a:t>
            </a:r>
          </a:p>
          <a:p>
            <a:pPr marL="0" algn="r">
              <a:spcBef>
                <a:spcPts val="0"/>
              </a:spcBef>
            </a:pPr>
            <a:r>
              <a:rPr lang="fr-FR" sz="1000" dirty="0">
                <a:latin typeface="Century Gothic Bold" charset="0"/>
              </a:rPr>
              <a:t>Chiffres au </a:t>
            </a:r>
            <a:r>
              <a:rPr lang="fr-FR" sz="1000" dirty="0" smtClean="0">
                <a:latin typeface="Century Gothic Bold" charset="0"/>
              </a:rPr>
              <a:t>03/04/2013</a:t>
            </a:r>
          </a:p>
          <a:p>
            <a:pPr marL="0" algn="r">
              <a:spcBef>
                <a:spcPts val="0"/>
              </a:spcBef>
            </a:pPr>
            <a:r>
              <a:rPr lang="fr-FR" sz="1000" dirty="0" smtClean="0">
                <a:hlinkClick r:id="rId6"/>
              </a:rPr>
              <a:t>http://www.enseignementsup-recherche.gouv.fr/cid49705/etablissements-enseignement-superieur-recherche.html</a:t>
            </a:r>
            <a:r>
              <a:rPr lang="fr-FR" sz="1000" dirty="0" smtClean="0"/>
              <a:t> </a:t>
            </a:r>
          </a:p>
          <a:p>
            <a:pPr marL="0" algn="r">
              <a:spcBef>
                <a:spcPts val="0"/>
              </a:spcBef>
            </a:pPr>
            <a:endParaRPr lang="fr-FR" sz="1000" dirty="0" smtClean="0">
              <a:latin typeface="Century Gothic Bold" charset="0"/>
            </a:endParaRPr>
          </a:p>
          <a:p>
            <a:pPr marL="822325" lvl="1" indent="-285750" algn="l">
              <a:buFont typeface="Arial" pitchFamily="34" charset="0"/>
              <a:buChar char="•"/>
            </a:pPr>
            <a:r>
              <a:rPr lang="fr-FR" sz="1200" dirty="0" smtClean="0"/>
              <a:t>75 </a:t>
            </a:r>
            <a:r>
              <a:rPr lang="fr-FR" sz="1200" dirty="0"/>
              <a:t>universités : tutelle du recteur d'académie (sauf mention contraire)</a:t>
            </a:r>
          </a:p>
          <a:p>
            <a:pPr marL="822325" lvl="1" indent="-285750" algn="l">
              <a:buFont typeface="Arial" pitchFamily="34" charset="0"/>
              <a:buChar char="•"/>
            </a:pPr>
            <a:r>
              <a:rPr lang="fr-FR" sz="1200" dirty="0"/>
              <a:t>1 institut national polytechnique : tutelle du recteur d'académie</a:t>
            </a:r>
          </a:p>
          <a:p>
            <a:pPr marL="822325" lvl="1" indent="-285750" algn="l">
              <a:buFont typeface="Arial" pitchFamily="34" charset="0"/>
              <a:buChar char="•"/>
            </a:pPr>
            <a:r>
              <a:rPr lang="fr-FR" sz="1200" dirty="0"/>
              <a:t>15 instituts et écoles extérieurs aux universités : tutelle du recteur d'académie</a:t>
            </a:r>
          </a:p>
          <a:p>
            <a:pPr marL="822325" lvl="1" indent="-285750" algn="l">
              <a:buFont typeface="Arial" pitchFamily="34" charset="0"/>
              <a:buChar char="•"/>
            </a:pPr>
            <a:r>
              <a:rPr lang="fr-FR" sz="1200" dirty="0"/>
              <a:t>École extérieure relevant d'un autre département ministériel</a:t>
            </a:r>
          </a:p>
          <a:p>
            <a:pPr marL="822325" lvl="1" indent="-285750" algn="l">
              <a:buFont typeface="Arial" pitchFamily="34" charset="0"/>
              <a:buChar char="•"/>
            </a:pPr>
            <a:r>
              <a:rPr lang="fr-FR" sz="1200" dirty="0"/>
              <a:t>20 grands établissements : tutelle du ministre chargé de l'enseignement supérieur (sauf mention contraire)</a:t>
            </a:r>
          </a:p>
          <a:p>
            <a:pPr marL="822325" lvl="1" indent="-285750" algn="l">
              <a:buFont typeface="Arial" pitchFamily="34" charset="0"/>
              <a:buChar char="•"/>
            </a:pPr>
            <a:r>
              <a:rPr lang="fr-FR" sz="1200" dirty="0"/>
              <a:t>Grands établissements relevant d'un autre département ministériel</a:t>
            </a:r>
          </a:p>
          <a:p>
            <a:pPr marL="822325" lvl="1" indent="-285750" algn="l">
              <a:buFont typeface="Arial" pitchFamily="34" charset="0"/>
              <a:buChar char="•"/>
            </a:pPr>
            <a:r>
              <a:rPr lang="fr-FR" sz="1200" dirty="0"/>
              <a:t>5 écoles françaises </a:t>
            </a:r>
            <a:r>
              <a:rPr lang="fr-FR" sz="1200" dirty="0"/>
              <a:t>à l'étranger : tutelle du ministre chargé de l'enseignement supérieur</a:t>
            </a:r>
          </a:p>
          <a:p>
            <a:pPr marL="822325" lvl="1" indent="-285750" algn="l">
              <a:buFont typeface="Arial" pitchFamily="34" charset="0"/>
              <a:buChar char="•"/>
            </a:pPr>
            <a:r>
              <a:rPr lang="fr-FR" sz="1200" dirty="0"/>
              <a:t>3 écoles normales supérieures : tutelle du ministre chargé de l'enseignement supérieur</a:t>
            </a:r>
          </a:p>
          <a:p>
            <a:pPr marL="822325" lvl="1" indent="-285750" algn="l">
              <a:buFont typeface="Arial" pitchFamily="34" charset="0"/>
              <a:buChar char="•"/>
            </a:pPr>
            <a:r>
              <a:rPr lang="fr-FR" sz="1200" dirty="0"/>
              <a:t>33 établissements publics à caractère administratif (EPA</a:t>
            </a:r>
            <a:r>
              <a:rPr lang="fr-FR" sz="1200" dirty="0"/>
              <a:t>)</a:t>
            </a:r>
          </a:p>
          <a:p>
            <a:pPr marL="822325" lvl="1" indent="-285750" algn="l">
              <a:buFont typeface="Arial" pitchFamily="34" charset="0"/>
              <a:buChar char="•"/>
            </a:pPr>
            <a:r>
              <a:rPr lang="fr-FR" sz="1200" dirty="0" smtClean="0"/>
              <a:t>24 </a:t>
            </a:r>
            <a:r>
              <a:rPr lang="fr-FR" sz="1200" dirty="0"/>
              <a:t>établissements publics de coopération scientifique (E.P.C.S.)</a:t>
            </a:r>
          </a:p>
          <a:p>
            <a:pPr marL="822325" lvl="1" indent="-285750" algn="l">
              <a:buFont typeface="Arial" pitchFamily="34" charset="0"/>
              <a:buChar char="•"/>
            </a:pPr>
            <a:r>
              <a:rPr lang="fr-FR" sz="1200" dirty="0"/>
              <a:t>Autres </a:t>
            </a:r>
            <a:r>
              <a:rPr lang="fr-FR" sz="1200" dirty="0"/>
              <a:t>établissements </a:t>
            </a:r>
            <a:r>
              <a:rPr lang="fr-FR" sz="1200" dirty="0"/>
              <a:t>publics : </a:t>
            </a:r>
            <a:r>
              <a:rPr lang="fr-FR" sz="1200" dirty="0"/>
              <a:t>30 Chancelleries des </a:t>
            </a:r>
            <a:r>
              <a:rPr lang="fr-FR" sz="1200" dirty="0"/>
              <a:t>universités </a:t>
            </a:r>
          </a:p>
          <a:p>
            <a:pPr marL="822325" lvl="1" indent="-285750" algn="l">
              <a:buFont typeface="Arial" pitchFamily="34" charset="0"/>
              <a:buChar char="•"/>
            </a:pPr>
            <a:r>
              <a:rPr lang="fr-FR" sz="1200" dirty="0"/>
              <a:t>14 </a:t>
            </a:r>
            <a:r>
              <a:rPr lang="fr-FR" sz="1200" dirty="0"/>
              <a:t>établissements d'enseignement supérieur privés rattachés à un </a:t>
            </a:r>
            <a:r>
              <a:rPr lang="fr-FR" sz="1200" dirty="0" smtClean="0"/>
              <a:t>E.P.S.C.P.</a:t>
            </a:r>
          </a:p>
          <a:p>
            <a:pPr algn="l"/>
            <a:r>
              <a:rPr lang="fr-FR" sz="1000" dirty="0" smtClean="0">
                <a:hlinkClick r:id="rId7"/>
              </a:rPr>
              <a:t>http://www.amue.fr/presentation/sites-des-universites/</a:t>
            </a:r>
            <a:endParaRPr lang="fr-FR" sz="1000" dirty="0"/>
          </a:p>
          <a:p>
            <a:pPr algn="l"/>
            <a:r>
              <a:rPr lang="fr-FR" sz="1000" dirty="0" smtClean="0">
                <a:hlinkClick r:id="rId8"/>
              </a:rPr>
              <a:t>http</a:t>
            </a:r>
            <a:r>
              <a:rPr lang="fr-FR" sz="1000" dirty="0">
                <a:hlinkClick r:id="rId8"/>
              </a:rPr>
              <a:t>://</a:t>
            </a:r>
            <a:r>
              <a:rPr lang="fr-FR" sz="1000" dirty="0" smtClean="0">
                <a:hlinkClick r:id="rId8"/>
              </a:rPr>
              <a:t>www.enseignementsup-recherche.gouv.fr/cid20269/liste-des-universites-francaises.html</a:t>
            </a:r>
            <a:endParaRPr lang="fr-FR" sz="1000" dirty="0" smtClean="0"/>
          </a:p>
        </p:txBody>
      </p:sp>
    </p:spTree>
    <p:extLst>
      <p:ext uri="{BB962C8B-B14F-4D97-AF65-F5344CB8AC3E}">
        <p14:creationId xmlns:p14="http://schemas.microsoft.com/office/powerpoint/2010/main" val="18813227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15" y="1731654"/>
            <a:ext cx="5680585" cy="378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sp>
        <p:nvSpPr>
          <p:cNvPr id="5124" name="Rectangle 4"/>
          <p:cNvSpPr>
            <a:spLocks noGrp="1" noChangeArrowheads="1"/>
          </p:cNvSpPr>
          <p:nvPr>
            <p:ph type="body" sz="half" idx="2"/>
          </p:nvPr>
        </p:nvSpPr>
        <p:spPr>
          <a:xfrm>
            <a:off x="251520" y="1666131"/>
            <a:ext cx="3219331" cy="5191869"/>
          </a:xfrm>
          <a:ln/>
        </p:spPr>
        <p:txBody>
          <a:bodyPr rIns="81279">
            <a:normAutofit/>
          </a:bodyPr>
          <a:lstStyle/>
          <a:p>
            <a:pPr algn="l">
              <a:buNone/>
            </a:pPr>
            <a:r>
              <a:rPr lang="fr-FR" sz="1200" b="1" cap="all" dirty="0" smtClean="0"/>
              <a:t>BIBLIOTHÈQUES </a:t>
            </a:r>
            <a:r>
              <a:rPr lang="fr-FR" sz="1200" b="1" cap="all" dirty="0"/>
              <a:t>UNIVERSITAIRES</a:t>
            </a:r>
          </a:p>
          <a:p>
            <a:pPr algn="l"/>
            <a:r>
              <a:rPr lang="fr-FR" sz="1200" dirty="0"/>
              <a:t>40millions de livres</a:t>
            </a:r>
          </a:p>
          <a:p>
            <a:pPr algn="l"/>
            <a:r>
              <a:rPr lang="fr-FR" sz="1200" dirty="0"/>
              <a:t>600 000 titres de périodiques papier </a:t>
            </a:r>
          </a:p>
          <a:p>
            <a:pPr algn="l"/>
            <a:r>
              <a:rPr lang="fr-FR" sz="1200" dirty="0"/>
              <a:t>700000 titres de périodiques </a:t>
            </a:r>
            <a:r>
              <a:rPr lang="fr-FR" sz="1200" dirty="0" err="1" smtClean="0"/>
              <a:t>électr</a:t>
            </a:r>
            <a:r>
              <a:rPr lang="fr-FR" sz="1200" dirty="0"/>
              <a:t>.</a:t>
            </a:r>
            <a:endParaRPr lang="fr-FR" sz="1200" dirty="0"/>
          </a:p>
          <a:p>
            <a:pPr algn="l"/>
            <a:r>
              <a:rPr lang="fr-FR" sz="1200" dirty="0"/>
              <a:t>16 millions de prêts de </a:t>
            </a:r>
            <a:r>
              <a:rPr lang="fr-FR" sz="1200" dirty="0" smtClean="0"/>
              <a:t>documents</a:t>
            </a:r>
            <a:endParaRPr lang="fr-FR" sz="1200" dirty="0"/>
          </a:p>
          <a:p>
            <a:pPr algn="l"/>
            <a:r>
              <a:rPr lang="fr-FR" sz="1200" dirty="0"/>
              <a:t>1,2 million de lecteurs </a:t>
            </a:r>
            <a:r>
              <a:rPr lang="fr-FR" sz="1200" dirty="0" smtClean="0"/>
              <a:t>inscrits</a:t>
            </a:r>
            <a:endParaRPr lang="fr-FR" sz="1200" dirty="0" smtClean="0">
              <a:latin typeface="Century Gothic Bold" charset="0"/>
              <a:sym typeface="Century Gothic Bold" charset="0"/>
            </a:endParaRPr>
          </a:p>
          <a:p>
            <a:pPr algn="l">
              <a:lnSpc>
                <a:spcPct val="90000"/>
              </a:lnSpc>
              <a:buClr>
                <a:srgbClr val="DF3D0F"/>
              </a:buClr>
            </a:pPr>
            <a:endParaRPr lang="fr-FR" sz="1200" dirty="0">
              <a:latin typeface="Century Gothic Bold" charset="0"/>
              <a:sym typeface="Century Gothic Bold" charset="0"/>
            </a:endParaRPr>
          </a:p>
          <a:p>
            <a:pPr algn="l">
              <a:lnSpc>
                <a:spcPct val="90000"/>
              </a:lnSpc>
              <a:buClr>
                <a:srgbClr val="DF3D0F"/>
              </a:buClr>
            </a:pPr>
            <a:r>
              <a:rPr lang="fr-FR" sz="1200" b="1" cap="all" dirty="0">
                <a:sym typeface="Century Gothic Bold" charset="0"/>
              </a:rPr>
              <a:t>Plan bibliothèques : </a:t>
            </a:r>
            <a:r>
              <a:rPr lang="fr-FR" sz="1200" b="1" cap="all" dirty="0"/>
              <a:t>5 ENGAGEMENTS</a:t>
            </a:r>
          </a:p>
          <a:p>
            <a:pPr algn="l"/>
            <a:r>
              <a:rPr lang="fr-FR" sz="1200" dirty="0"/>
              <a:t>Plus de bibliothèques ouvertes plus tard dès les vacances de Pâques 2010</a:t>
            </a:r>
          </a:p>
          <a:p>
            <a:pPr algn="l"/>
            <a:r>
              <a:rPr lang="fr-FR" sz="1200" dirty="0"/>
              <a:t>34 bibliothèques labellisées "</a:t>
            </a:r>
            <a:r>
              <a:rPr lang="fr-FR" sz="1200" dirty="0" err="1"/>
              <a:t>NoctamBU</a:t>
            </a:r>
            <a:r>
              <a:rPr lang="fr-FR" sz="1200" dirty="0"/>
              <a:t>" dès 2010</a:t>
            </a:r>
          </a:p>
          <a:p>
            <a:pPr algn="l"/>
            <a:r>
              <a:rPr lang="fr-FR" sz="1200" dirty="0"/>
              <a:t>Plus d'ouvrages en accès libre grâce au développement du numérique</a:t>
            </a:r>
          </a:p>
          <a:p>
            <a:pPr algn="l"/>
            <a:r>
              <a:rPr lang="fr-FR" sz="1200" dirty="0"/>
              <a:t>Une politique documentaire renforcée</a:t>
            </a:r>
          </a:p>
          <a:p>
            <a:pPr algn="l"/>
            <a:r>
              <a:rPr lang="fr-FR" sz="1200" dirty="0"/>
              <a:t>Des bibliothèques plus </a:t>
            </a:r>
            <a:r>
              <a:rPr lang="fr-FR" sz="1200" dirty="0" smtClean="0"/>
              <a:t>fonctionnelles</a:t>
            </a:r>
            <a:endParaRPr lang="fr-FR" sz="1200" dirty="0"/>
          </a:p>
        </p:txBody>
      </p:sp>
      <p:sp>
        <p:nvSpPr>
          <p:cNvPr id="8" name="Rectangle 7"/>
          <p:cNvSpPr/>
          <p:nvPr/>
        </p:nvSpPr>
        <p:spPr>
          <a:xfrm>
            <a:off x="2123728" y="6165304"/>
            <a:ext cx="6804248" cy="461665"/>
          </a:xfrm>
          <a:prstGeom prst="rect">
            <a:avLst/>
          </a:prstGeom>
        </p:spPr>
        <p:txBody>
          <a:bodyPr wrap="square">
            <a:spAutoFit/>
          </a:bodyPr>
          <a:lstStyle/>
          <a:p>
            <a:pPr algn="r"/>
            <a:r>
              <a:rPr lang="fr-FR" dirty="0">
                <a:hlinkClick r:id="rId5"/>
              </a:rPr>
              <a:t>http://www.enseignementsup-recherche.gouv.fr/pid25099/plan-bibliotheques.html</a:t>
            </a:r>
            <a:endParaRPr lang="fr-FR" dirty="0"/>
          </a:p>
          <a:p>
            <a:pPr algn="r"/>
            <a:r>
              <a:rPr lang="fr-FR" dirty="0" smtClean="0">
                <a:hlinkClick r:id="rId6"/>
              </a:rPr>
              <a:t>http</a:t>
            </a:r>
            <a:r>
              <a:rPr lang="fr-FR" dirty="0">
                <a:hlinkClick r:id="rId6"/>
              </a:rPr>
              <a:t>://multimedia.enseignementsup-recherche.gouv.fr/strategie_et_organisation/loi/index.html#/22/</a:t>
            </a:r>
            <a:endParaRPr lang="fr-FR" dirty="0"/>
          </a:p>
        </p:txBody>
      </p:sp>
      <p:pic>
        <p:nvPicPr>
          <p:cNvPr id="2" name="Image 1"/>
          <p:cNvPicPr>
            <a:picLocks noChangeAspect="1"/>
          </p:cNvPicPr>
          <p:nvPr/>
        </p:nvPicPr>
        <p:blipFill>
          <a:blip r:embed="rId7" cstate="print"/>
          <a:stretch>
            <a:fillRect/>
          </a:stretch>
        </p:blipFill>
        <p:spPr>
          <a:xfrm>
            <a:off x="0" y="-2119"/>
            <a:ext cx="9156700" cy="1292087"/>
          </a:xfrm>
          <a:prstGeom prst="rect">
            <a:avLst/>
          </a:prstGeom>
        </p:spPr>
      </p:pic>
      <p:sp>
        <p:nvSpPr>
          <p:cNvPr id="11" name="Rectangle 3"/>
          <p:cNvSpPr>
            <a:spLocks noGrp="1" noChangeArrowheads="1"/>
          </p:cNvSpPr>
          <p:nvPr>
            <p:ph type="title"/>
          </p:nvPr>
        </p:nvSpPr>
        <p:spPr>
          <a:xfrm>
            <a:off x="2627784" y="188640"/>
            <a:ext cx="6336704" cy="648072"/>
          </a:xfrm>
          <a:ln/>
        </p:spPr>
        <p:txBody>
          <a:bodyPr rIns="81279" anchor="t"/>
          <a:lstStyle/>
          <a:p>
            <a:pPr algn="r"/>
            <a:r>
              <a:rPr lang="en-US" sz="3200" b="0" dirty="0" smtClean="0">
                <a:solidFill>
                  <a:srgbClr val="FFFFFF"/>
                </a:solidFill>
                <a:latin typeface="Century Gothic Bold" charset="0"/>
                <a:sym typeface="Century Gothic Bold" charset="0"/>
              </a:rPr>
              <a:t>MESR 2/2</a:t>
            </a:r>
            <a:endParaRPr lang="en-US" sz="3200" b="0" dirty="0">
              <a:solidFill>
                <a:srgbClr val="FFFFFF"/>
              </a:solidFill>
              <a:latin typeface="Century Gothic Bold" charset="0"/>
              <a:sym typeface="Century Gothic Bold" charset="0"/>
            </a:endParaRPr>
          </a:p>
        </p:txBody>
      </p:sp>
      <p:sp>
        <p:nvSpPr>
          <p:cNvPr id="5" name="ZoneTexte 4"/>
          <p:cNvSpPr txBox="1"/>
          <p:nvPr/>
        </p:nvSpPr>
        <p:spPr>
          <a:xfrm>
            <a:off x="4213035" y="5516438"/>
            <a:ext cx="4930965" cy="461665"/>
          </a:xfrm>
          <a:prstGeom prst="rect">
            <a:avLst/>
          </a:prstGeom>
          <a:noFill/>
        </p:spPr>
        <p:txBody>
          <a:bodyPr wrap="none" rtlCol="0">
            <a:spAutoFit/>
          </a:bodyPr>
          <a:lstStyle/>
          <a:p>
            <a:r>
              <a:rPr lang="fr-FR" dirty="0" smtClean="0"/>
              <a:t>Image : </a:t>
            </a:r>
            <a:r>
              <a:rPr lang="fr-FR" dirty="0"/>
              <a:t>Université du Havre : escalier de la </a:t>
            </a:r>
            <a:r>
              <a:rPr lang="fr-FR" dirty="0" smtClean="0"/>
              <a:t>bibliothèque</a:t>
            </a:r>
          </a:p>
          <a:p>
            <a:r>
              <a:rPr lang="fr-FR" dirty="0">
                <a:hlinkClick r:id="rId8"/>
              </a:rPr>
              <a:t>http://imagesduhavre.wordpress.com/2011/01/15/luniversite-du-havre/</a:t>
            </a:r>
            <a:endParaRPr lang="fr-FR" dirty="0"/>
          </a:p>
        </p:txBody>
      </p:sp>
    </p:spTree>
    <p:extLst>
      <p:ext uri="{BB962C8B-B14F-4D97-AF65-F5344CB8AC3E}">
        <p14:creationId xmlns:p14="http://schemas.microsoft.com/office/powerpoint/2010/main" val="16039508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dirty="0" smtClean="0">
                <a:solidFill>
                  <a:srgbClr val="FFFFFF"/>
                </a:solidFill>
                <a:latin typeface="Century Gothic Bold" charset="0"/>
                <a:sym typeface="Century Gothic Bold" charset="0"/>
              </a:rPr>
              <a:t>MISTRD</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3707904" y="1700807"/>
            <a:ext cx="5046910" cy="4747012"/>
          </a:xfrm>
          <a:ln/>
        </p:spPr>
        <p:txBody>
          <a:bodyPr rIns="81279">
            <a:normAutofit/>
          </a:bodyPr>
          <a:lstStyle/>
          <a:p>
            <a:pPr algn="just"/>
            <a:r>
              <a:rPr lang="fr-FR" sz="2000" b="1" dirty="0"/>
              <a:t>Mission de l'information scientifique et technique et du réseau documentaire</a:t>
            </a:r>
          </a:p>
          <a:p>
            <a:pPr algn="just"/>
            <a:r>
              <a:rPr lang="fr-FR" sz="900" dirty="0"/>
              <a:t> Responsable de mission : </a:t>
            </a:r>
            <a:r>
              <a:rPr lang="fr-FR" sz="900" b="1" dirty="0"/>
              <a:t>Alain </a:t>
            </a:r>
            <a:r>
              <a:rPr lang="fr-FR" sz="900" b="1" dirty="0" smtClean="0"/>
              <a:t>Colas</a:t>
            </a:r>
          </a:p>
          <a:p>
            <a:pPr algn="just"/>
            <a:endParaRPr lang="fr-FR" sz="900" dirty="0" smtClean="0"/>
          </a:p>
          <a:p>
            <a:pPr marL="365125" indent="-285750" algn="just">
              <a:buClr>
                <a:srgbClr val="00B050"/>
              </a:buClr>
              <a:buFont typeface="Arial" pitchFamily="34" charset="0"/>
              <a:buChar char="•"/>
            </a:pPr>
            <a:r>
              <a:rPr lang="fr-FR" sz="1300" dirty="0" smtClean="0"/>
              <a:t>met </a:t>
            </a:r>
            <a:r>
              <a:rPr lang="fr-FR" sz="1300" dirty="0"/>
              <a:t>en place un schéma national de la documentation scientifique ou bibliothèque scientifique numérique (B.S.N.) : rationaliser le coût des ressources électroniques;</a:t>
            </a:r>
          </a:p>
          <a:p>
            <a:pPr marL="365125" indent="-285750" algn="just">
              <a:buClr>
                <a:srgbClr val="00B050"/>
              </a:buClr>
              <a:buFont typeface="Arial" pitchFamily="34" charset="0"/>
              <a:buChar char="•"/>
            </a:pPr>
            <a:r>
              <a:rPr lang="fr-FR" sz="1300" dirty="0"/>
              <a:t>pilote un plan national de numérisation ;</a:t>
            </a:r>
          </a:p>
          <a:p>
            <a:pPr marL="365125" indent="-285750" algn="just">
              <a:buClr>
                <a:srgbClr val="00B050"/>
              </a:buClr>
              <a:buFont typeface="Arial" pitchFamily="34" charset="0"/>
              <a:buChar char="•"/>
            </a:pPr>
            <a:r>
              <a:rPr lang="fr-FR" sz="1300" dirty="0"/>
              <a:t>enrichit l’offre éditoriale française pour les étudiants ;</a:t>
            </a:r>
          </a:p>
          <a:p>
            <a:pPr marL="365125" indent="-285750" algn="just">
              <a:buClr>
                <a:srgbClr val="00B050"/>
              </a:buClr>
              <a:buFont typeface="Arial" pitchFamily="34" charset="0"/>
              <a:buChar char="•"/>
            </a:pPr>
            <a:r>
              <a:rPr lang="fr-FR" sz="1300" dirty="0"/>
              <a:t>fait émerger et accompagner les réseaux thématiques et les structurations territoriales de l’I.S.T. : favoriser les cartes documentaires de site (dont la conservation partagée);</a:t>
            </a:r>
          </a:p>
          <a:p>
            <a:pPr marL="365125" indent="-285750" algn="just">
              <a:buClr>
                <a:srgbClr val="00B050"/>
              </a:buClr>
              <a:buFont typeface="Arial" pitchFamily="34" charset="0"/>
              <a:buChar char="•"/>
            </a:pPr>
            <a:r>
              <a:rPr lang="fr-FR" sz="1300" dirty="0"/>
              <a:t>redéfinit, dans un dispositif cohérent, les missions et les compétences des grands opérateurs de l’IST, en liaison avec les établissements d’enseignement supérieur et les organismes ;</a:t>
            </a:r>
          </a:p>
          <a:p>
            <a:pPr marL="365125" indent="-285750" algn="just">
              <a:buClr>
                <a:srgbClr val="00B050"/>
              </a:buClr>
              <a:buFont typeface="Arial" pitchFamily="34" charset="0"/>
              <a:buChar char="•"/>
            </a:pPr>
            <a:r>
              <a:rPr lang="fr-FR" sz="1300" dirty="0"/>
              <a:t>met en place des outils d’information sur l’IST et la documentation qui aident à la décision et orienter les dispositifs de formation.</a:t>
            </a: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4098" name="Picture 2" descr="Services communs à la DGESIP et à la D.G.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34" y="1404317"/>
            <a:ext cx="3583585" cy="45576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04380" y="6381328"/>
            <a:ext cx="7332116" cy="276999"/>
          </a:xfrm>
          <a:prstGeom prst="rect">
            <a:avLst/>
          </a:prstGeom>
        </p:spPr>
        <p:txBody>
          <a:bodyPr wrap="square">
            <a:spAutoFit/>
          </a:bodyPr>
          <a:lstStyle/>
          <a:p>
            <a:r>
              <a:rPr lang="fr-FR" dirty="0">
                <a:hlinkClick r:id="rId6"/>
              </a:rPr>
              <a:t>http://www.enseignementsup-recherche.gouv.fr/cid24151/services-communs-a-la-dgesip-et-la-d.g.r.i.html</a:t>
            </a:r>
            <a:endParaRPr lang="fr-FR" dirty="0"/>
          </a:p>
        </p:txBody>
      </p:sp>
      <p:sp>
        <p:nvSpPr>
          <p:cNvPr id="9" name="Ellipse 8"/>
          <p:cNvSpPr/>
          <p:nvPr/>
        </p:nvSpPr>
        <p:spPr bwMode="auto">
          <a:xfrm>
            <a:off x="147022" y="4695056"/>
            <a:ext cx="1557358" cy="894184"/>
          </a:xfrm>
          <a:prstGeom prst="ellipse">
            <a:avLst/>
          </a:prstGeom>
          <a:noFill/>
          <a:ln>
            <a:solidFill>
              <a:srgbClr val="78695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sym typeface="Arial" charset="0"/>
            </a:endParaRPr>
          </a:p>
        </p:txBody>
      </p:sp>
    </p:spTree>
    <p:extLst>
      <p:ext uri="{BB962C8B-B14F-4D97-AF65-F5344CB8AC3E}">
        <p14:creationId xmlns:p14="http://schemas.microsoft.com/office/powerpoint/2010/main" val="8106804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dirty="0" smtClean="0">
                <a:solidFill>
                  <a:srgbClr val="FFFFFF"/>
                </a:solidFill>
                <a:latin typeface="Century Gothic Bold" charset="0"/>
                <a:sym typeface="Century Gothic Bold" charset="0"/>
              </a:rPr>
              <a:t>SCD</a:t>
            </a:r>
            <a:endParaRPr lang="en-US" sz="3200" dirty="0">
              <a:solidFill>
                <a:srgbClr val="FFFFFF"/>
              </a:solidFill>
              <a:latin typeface="Century Gothic Bold" charset="0"/>
              <a:sym typeface="Century Gothic Bold" charset="0"/>
            </a:endParaRPr>
          </a:p>
        </p:txBody>
      </p:sp>
      <p:sp>
        <p:nvSpPr>
          <p:cNvPr id="5124" name="Rectangle 4"/>
          <p:cNvSpPr>
            <a:spLocks noGrp="1" noChangeArrowheads="1"/>
          </p:cNvSpPr>
          <p:nvPr>
            <p:ph type="body" idx="1"/>
          </p:nvPr>
        </p:nvSpPr>
        <p:spPr>
          <a:xfrm>
            <a:off x="401886" y="2132856"/>
            <a:ext cx="8352928" cy="3528392"/>
          </a:xfrm>
          <a:ln/>
        </p:spPr>
        <p:txBody>
          <a:bodyPr rIns="81279"/>
          <a:lstStyle/>
          <a:p>
            <a:pPr marL="0"/>
            <a:r>
              <a:rPr lang="fr-FR" sz="1600" b="1" cap="all" dirty="0" smtClean="0"/>
              <a:t>TEXTES </a:t>
            </a:r>
            <a:r>
              <a:rPr lang="fr-FR" sz="1600" b="1" cap="all" dirty="0"/>
              <a:t>DE </a:t>
            </a:r>
            <a:r>
              <a:rPr lang="fr-FR" sz="1600" b="1" cap="all" dirty="0" smtClean="0"/>
              <a:t>RÉFÉRENCE</a:t>
            </a:r>
          </a:p>
          <a:p>
            <a:pPr marL="0"/>
            <a:endParaRPr lang="fr-FR" sz="1600" b="1" cap="all" dirty="0" smtClean="0"/>
          </a:p>
          <a:p>
            <a:pPr marL="0" algn="just"/>
            <a:endParaRPr lang="fr-FR" sz="1600" b="1" cap="all" dirty="0"/>
          </a:p>
          <a:p>
            <a:pPr marL="0" algn="just"/>
            <a:r>
              <a:rPr lang="fr-FR" sz="1600" b="1" dirty="0"/>
              <a:t>Décret n° 2006-572 du 17 mai 2006 fixant l'organisation de l'administration centrale du ministère de l'éducation nationale, de l'enseignement supérieur et de la </a:t>
            </a:r>
            <a:r>
              <a:rPr lang="fr-FR" sz="1600" b="1" dirty="0" smtClean="0"/>
              <a:t>recherche</a:t>
            </a:r>
          </a:p>
          <a:p>
            <a:pPr marL="0" algn="just"/>
            <a:endParaRPr lang="fr-FR" sz="1600" b="1" dirty="0"/>
          </a:p>
          <a:p>
            <a:pPr marL="0" algn="just">
              <a:lnSpc>
                <a:spcPct val="90000"/>
              </a:lnSpc>
              <a:buClr>
                <a:srgbClr val="DF3D0F"/>
              </a:buClr>
            </a:pPr>
            <a:r>
              <a:rPr lang="fr-FR" sz="1600" b="1" dirty="0" smtClean="0"/>
              <a:t>Décret </a:t>
            </a:r>
            <a:r>
              <a:rPr lang="fr-FR" sz="1600" b="1" dirty="0"/>
              <a:t>n°85-694 du 4 juillet 1985 sur les services de la documentation des établissements d'enseignement supérieur relevant du ministre de l'éducation nationale.</a:t>
            </a:r>
          </a:p>
          <a:p>
            <a:pPr marL="0" indent="-216000" algn="just">
              <a:lnSpc>
                <a:spcPct val="90000"/>
              </a:lnSpc>
              <a:buClr>
                <a:srgbClr val="DF3D0F"/>
              </a:buClr>
            </a:pPr>
            <a:endParaRPr lang="fr-FR" sz="1600" dirty="0" smtClean="0">
              <a:latin typeface="Century Gothic Bold" charset="0"/>
              <a:sym typeface="Century Gothic Bold" charset="0"/>
            </a:endParaRPr>
          </a:p>
          <a:p>
            <a:pPr marL="0" indent="-216000" algn="just">
              <a:lnSpc>
                <a:spcPct val="90000"/>
              </a:lnSpc>
              <a:buClr>
                <a:srgbClr val="DF3D0F"/>
              </a:buClr>
            </a:pPr>
            <a:endParaRPr lang="fr-FR" sz="1600" dirty="0" smtClean="0">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7" name="Picture 2" descr="http://a.static.quoi.info/wp-content/thumbnails/uploads/2012/08/universites-2-604-288x1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0" y="5610225"/>
            <a:ext cx="274320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501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dirty="0" smtClean="0">
                <a:solidFill>
                  <a:srgbClr val="FFFFFF"/>
                </a:solidFill>
                <a:latin typeface="Century Gothic Bold" charset="0"/>
                <a:sym typeface="Century Gothic Bold" charset="0"/>
              </a:rPr>
              <a:t>SCD</a:t>
            </a:r>
            <a:endParaRPr lang="en-US" sz="3200" dirty="0">
              <a:solidFill>
                <a:srgbClr val="FFFFFF"/>
              </a:solidFill>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sp>
        <p:nvSpPr>
          <p:cNvPr id="5124" name="Rectangle 4"/>
          <p:cNvSpPr>
            <a:spLocks noGrp="1" noChangeArrowheads="1"/>
          </p:cNvSpPr>
          <p:nvPr>
            <p:ph type="body" idx="1"/>
          </p:nvPr>
        </p:nvSpPr>
        <p:spPr>
          <a:xfrm>
            <a:off x="401886" y="1700809"/>
            <a:ext cx="8352928" cy="4320480"/>
          </a:xfrm>
          <a:ln/>
        </p:spPr>
        <p:txBody>
          <a:bodyPr rIns="81279">
            <a:normAutofit/>
          </a:bodyPr>
          <a:lstStyle/>
          <a:p>
            <a:pPr marL="365125" indent="-285750" algn="l">
              <a:buFont typeface="Arial" pitchFamily="34" charset="0"/>
              <a:buChar char="•"/>
            </a:pPr>
            <a:endParaRPr lang="fr-FR" sz="1600" dirty="0" smtClean="0"/>
          </a:p>
          <a:p>
            <a:pPr marL="365125" indent="-285750" algn="l">
              <a:buFont typeface="Arial" pitchFamily="34" charset="0"/>
              <a:buChar char="•"/>
            </a:pPr>
            <a:endParaRPr lang="fr-FR" sz="1600" dirty="0" smtClean="0"/>
          </a:p>
          <a:p>
            <a:pPr algn="l"/>
            <a:endParaRPr lang="fr-FR" sz="1600" dirty="0"/>
          </a:p>
          <a:p>
            <a:pPr marL="365125" indent="-285750" algn="l">
              <a:buClr>
                <a:srgbClr val="786949"/>
              </a:buClr>
              <a:buFont typeface="Arial" pitchFamily="34" charset="0"/>
              <a:buChar char="•"/>
            </a:pPr>
            <a:r>
              <a:rPr lang="fr-FR" sz="1600" dirty="0" smtClean="0"/>
              <a:t>Rôle des bibliothèques universitaires</a:t>
            </a:r>
          </a:p>
          <a:p>
            <a:pPr marL="365125" indent="-285750" algn="l">
              <a:buClr>
                <a:srgbClr val="786949"/>
              </a:buClr>
              <a:buFont typeface="Arial" pitchFamily="34" charset="0"/>
              <a:buChar char="•"/>
            </a:pPr>
            <a:endParaRPr lang="fr-FR" sz="1600" dirty="0" smtClean="0"/>
          </a:p>
          <a:p>
            <a:pPr marL="365125" indent="-285750" algn="l">
              <a:buClr>
                <a:srgbClr val="786949"/>
              </a:buClr>
              <a:buFont typeface="Arial" pitchFamily="34" charset="0"/>
              <a:buChar char="•"/>
            </a:pPr>
            <a:r>
              <a:rPr lang="fr-FR" sz="1600" dirty="0" smtClean="0"/>
              <a:t>Enjeux </a:t>
            </a:r>
            <a:r>
              <a:rPr lang="fr-FR" sz="1600" dirty="0"/>
              <a:t>actuels des bibliothèques </a:t>
            </a:r>
            <a:r>
              <a:rPr lang="fr-FR" sz="1600" dirty="0" smtClean="0"/>
              <a:t>universitaires / axes soutenus par le ministère</a:t>
            </a:r>
          </a:p>
          <a:p>
            <a:pPr marL="365125" indent="-285750" algn="l">
              <a:buClr>
                <a:srgbClr val="786949"/>
              </a:buClr>
              <a:buFont typeface="Arial" pitchFamily="34" charset="0"/>
              <a:buChar char="•"/>
            </a:pPr>
            <a:endParaRPr lang="fr-FR" sz="1600" dirty="0" smtClean="0"/>
          </a:p>
          <a:p>
            <a:pPr marL="365125" indent="-285750" algn="l">
              <a:buClr>
                <a:srgbClr val="786949"/>
              </a:buClr>
              <a:buFont typeface="Arial" pitchFamily="34" charset="0"/>
              <a:buChar char="•"/>
            </a:pPr>
            <a:r>
              <a:rPr lang="fr-FR" sz="1600" dirty="0" smtClean="0"/>
              <a:t>Financement</a:t>
            </a:r>
          </a:p>
          <a:p>
            <a:pPr marL="365125" indent="-285750" algn="l">
              <a:buClr>
                <a:srgbClr val="786949"/>
              </a:buClr>
              <a:buFont typeface="Arial" pitchFamily="34" charset="0"/>
              <a:buChar char="•"/>
            </a:pPr>
            <a:endParaRPr lang="fr-FR" sz="1600" dirty="0"/>
          </a:p>
          <a:p>
            <a:pPr marL="365125" indent="-285750" algn="l">
              <a:buClr>
                <a:srgbClr val="786949"/>
              </a:buClr>
              <a:buFont typeface="Arial" pitchFamily="34" charset="0"/>
              <a:buChar char="•"/>
            </a:pPr>
            <a:endParaRPr lang="fr-FR" sz="1600" dirty="0" smtClean="0"/>
          </a:p>
          <a:p>
            <a:pPr marL="365125" indent="-285750" algn="l">
              <a:buClr>
                <a:srgbClr val="786949"/>
              </a:buClr>
              <a:buFont typeface="Arial" pitchFamily="34" charset="0"/>
              <a:buChar char="•"/>
            </a:pPr>
            <a:endParaRPr lang="fr-FR" sz="1600" dirty="0"/>
          </a:p>
          <a:p>
            <a:pPr marL="365125" indent="-285750" algn="l">
              <a:buClr>
                <a:srgbClr val="786949"/>
              </a:buClr>
              <a:buFont typeface="Arial" pitchFamily="34" charset="0"/>
              <a:buChar char="•"/>
            </a:pPr>
            <a:endParaRPr lang="fr-FR" sz="1600" dirty="0" smtClean="0"/>
          </a:p>
        </p:txBody>
      </p:sp>
      <p:sp>
        <p:nvSpPr>
          <p:cNvPr id="3" name="Rectangle 2"/>
          <p:cNvSpPr/>
          <p:nvPr/>
        </p:nvSpPr>
        <p:spPr>
          <a:xfrm>
            <a:off x="1723058" y="6343193"/>
            <a:ext cx="7223596" cy="276999"/>
          </a:xfrm>
          <a:prstGeom prst="rect">
            <a:avLst/>
          </a:prstGeom>
        </p:spPr>
        <p:txBody>
          <a:bodyPr wrap="square">
            <a:spAutoFit/>
          </a:bodyPr>
          <a:lstStyle/>
          <a:p>
            <a:pPr algn="r">
              <a:buClr>
                <a:srgbClr val="786949"/>
              </a:buClr>
            </a:pPr>
            <a:r>
              <a:rPr lang="fr-FR" dirty="0">
                <a:hlinkClick r:id="rId5"/>
              </a:rPr>
              <a:t>http://www.enseignementsup-recherche.gouv.fr/cid20545/les-bibliotheques-universitaires.html</a:t>
            </a:r>
            <a:r>
              <a:rPr lang="fr-FR" dirty="0"/>
              <a:t> </a:t>
            </a:r>
            <a:endParaRPr lang="fr-FR" dirty="0">
              <a:sym typeface="Century Gothic Bold" charset="0"/>
            </a:endParaRPr>
          </a:p>
        </p:txBody>
      </p:sp>
    </p:spTree>
    <p:extLst>
      <p:ext uri="{BB962C8B-B14F-4D97-AF65-F5344CB8AC3E}">
        <p14:creationId xmlns:p14="http://schemas.microsoft.com/office/powerpoint/2010/main" val="2776526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2627784" y="188640"/>
            <a:ext cx="6336704" cy="648072"/>
          </a:xfrm>
          <a:ln/>
        </p:spPr>
        <p:txBody>
          <a:bodyPr rIns="81279" anchor="t"/>
          <a:lstStyle/>
          <a:p>
            <a:pPr algn="r"/>
            <a:r>
              <a:rPr lang="en-US" sz="3200" dirty="0" err="1" smtClean="0">
                <a:solidFill>
                  <a:srgbClr val="FFFFFF"/>
                </a:solidFill>
                <a:latin typeface="Century Gothic Bold" charset="0"/>
                <a:sym typeface="Century Gothic Bold" charset="0"/>
              </a:rPr>
              <a:t>Agences</a:t>
            </a:r>
            <a:r>
              <a:rPr lang="en-US" sz="3200" dirty="0">
                <a:latin typeface="Century Gothic Bold" charset="0"/>
                <a:sym typeface="Century Gothic Bold" charset="0"/>
              </a:rPr>
              <a:t>,</a:t>
            </a:r>
            <a:r>
              <a:rPr lang="en-US" sz="3200" dirty="0" smtClean="0">
                <a:solidFill>
                  <a:srgbClr val="FFFFFF"/>
                </a:solidFill>
                <a:latin typeface="Century Gothic Bold" charset="0"/>
                <a:sym typeface="Century Gothic Bold" charset="0"/>
              </a:rPr>
              <a:t> associations, </a:t>
            </a:r>
            <a:r>
              <a:rPr lang="en-US" sz="3200" dirty="0" err="1" smtClean="0">
                <a:solidFill>
                  <a:srgbClr val="FFFFFF"/>
                </a:solidFill>
                <a:latin typeface="Century Gothic Bold" charset="0"/>
                <a:sym typeface="Century Gothic Bold" charset="0"/>
              </a:rPr>
              <a:t>réseaux</a:t>
            </a:r>
            <a:endParaRPr lang="en-US" sz="3200" dirty="0">
              <a:solidFill>
                <a:srgbClr val="FFFFFF"/>
              </a:solidFill>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7171" name="Picture 3" descr="https://twimg0-a.akamaihd.net/profile_images/2394731606/tsbai2nq3y2k4u8wl0tw.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458" y="1772816"/>
            <a:ext cx="181927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s://encrypted-tbn3.gstatic.com/images?q=tbn:ANd9GcStKSlMWpz4DGKbltuBGgL8aFSIMAdyFxhsn4-T6fPoV12Yx3J8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492896"/>
            <a:ext cx="375285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s://encrypted-tbn2.gstatic.com/images?q=tbn:ANd9GcS5PU5c146O1O2xxr2OT8QwgrXdK9urSFakjQVYq-6_GcPmDntP5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4388089"/>
            <a:ext cx="1779167" cy="170924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9" descr="data:image/jpeg;base64,/9j/4AAQSkZJRgABAQAAAQABAAD/2wCEAAkGBhMSEBUUDxQVFBUUFRYXFxcUFBQXHRcgFh0XFhgXFRQYHCYgGR4kHBQXHzshIycpLC0sFSAxNTAqNSYrLCoBCQoKDgwOGg8PGCkeFiQ1KjM0KSkpLTU1KTU1NS01NTU1LDApLDA2NTUpKSw1LTUtKSkpLCk2KTYyLCkpKSwpKf/AABEIAEAAuAMBIgACEQEDEQH/xAAbAAACAgMBAAAAAAAAAAAAAAAABgQFAQIHA//EAEAQAAIBAwEFBQMJBgUFAAAAAAECAwAEERIFBhMhMQciQVFhFDJxIzM1UnJ1gbGyFUJ0kcHCJTZG0fAWc5Kiw//EABkBAQADAQEAAAAAAAAAAAAAAAABAgUEA//EACkRAQABAwMBBgcAAAAAAAAAAAABAhESAyExBBMicaGx4RRBUWGBgpH/2gAMAwEAAhEDEQA/AO41jNVu8u2Ba2k05GeFGzAHxI90H0JwKQdiblXd9brdXW0buKWdRIiQOUjQNzQFARq5YPLHlk9aDqGazmkTcneiUW95HftxJdnO4dwOciKrOrEeZCN/IetUu7e7t3tWH226v7mDiljFFbOY1RQSBn63Q+GfWg6pmjNcx2Rtq6ji2nY3cpkltLeR4puasyNG2CSOeQSpz159TjJZezK4eTZNs8jM7MjZZ2Zie+/VmJJ/GgadVGaRdl3z/t++RncxpbQsELsVXOnJVCcA/AVS7v7LuttK95Pe3FtCzusEVs5jwqnALke9/wA5ig6pmjNc+3L2lc2+0Jtm3kxuBHGJoZn94qSAVbz97xP7p8CMVWwNnXW2+Jdy3txbQGR0gitn0EBeWXYdefpknPSg6tmjNc+3P2hc220ZNm3kxuF4Qmglf38cgVY+Pj+I9artkWtztqSed7ye1to5mihjtn4ZOjHfd/HqOXPx6Y5h1LVWc1zvdW8ubPah2ddTtcxvDxbeSTm40k5Vj1PRvE81Hniqjd/e6W22Pf3DM8siXcqR8V2fGdCqO8T3RnOPwoOtZozXNbPs6vZIRNLtS7S6cB8K54SkjIUxgjOOmRjp0q+7Nt5Jby0b2nHHgleCUjxZMc+XjhvCgbM0ZqvnZnk0KSoAySOprV0aIqdRZScEMc9a4aurtecZxibTPstj/Vlmiq+QtJIUDFVXGcdT+Na96J17xZWOO9zIPxqJ6u03xnC9r+3inFZZozVc4aWRlDFVTGcciSfWgBonUaiyty59RU/F73xnC9r+XHiYrKisCiu5Qq9qf0Pd/wDa/uWrHc36OtP4aH9C1rvtslrrZ9xDHzeSJgo8yO8B+JAH40pbo9p9jFYxRXUvAmgjEbxuj6sxjTyGDnOOnXPKgbN57VEsbxkVVZ7ecsyqAWIjfBYgc/HrVd2UD/B7T7Dfreqfc5Z7+32jNIzrFeNIlssjE6E0OmpVPJQS46fVNQ+z/f8AtLSyW0v39mmtiyOsitz7zHK4B8+lBjaP0rtn7s/+dM3ZR9DWn2G/W9Le7ELbSutp3cYKwXMBtYWYEa+6VLAeQwP/AC8wa17P9/rWzsltL+T2ae1LoyyK3PvMwK4Bz16fmKCx2f8A5h2j/BxfklSexn6Hg+1L+s1XblXBvNoX+0EUrbyRrDEzDBk4fVgPLu/+w6EGqnso7Q7O3sBb3coheNmILBsOrHVkEA8wSRj09aC4f/Msv3f/ALVQdme2dpR7ORbOySeLXIRI0wQk6jqGn0PL1xV3ulcjaG2bm9hDezJALdXII4jZGdOfTJ/EedQ+z7euDZkMlhtF+BLBM+C4bDqxyGUgH1/DFBYbA2btCXbK3l7bLAot2i7sqvz6j155P8q9+xMf4fJ/FTf2157rbafaG2Jbi3eT2OGERDLOEkc45iMnGcEnOM4A+tXp2JfR8n8VN/bQOcmxIDcLcmNTMiFFk55CnJKjw/eP864p/p3aH3gf1R13muDf6d2h94H9UVB3O1HcX7K/kKROx75vaH3jP+SU923uL9lfyFIPZJMFi2gWOB+0Z/yjqJmI3kO0Hz7/AGVo2t7i/aFeckvDmLN7rKBn1HnWt3cCQqiHV3gTjwArHr1KY0q9OZ7152/L0jmJeln89L8RUuSENjIzg5FRLP56X4ip1dfSUxOlMT9avVFU7oVl87L8R/Wi/wDfi+1XmswjlfXyD4INEkwkkQJzC94muPtKexnTv3suP2W+d1kKKBRW1DyBquut3baV9c1vDI/1nijZuXTmRmrI1gNQYRcDA5AdAKg32wbeZtU8EMrDoZIkY/DLDOKsKwWoNIoQqhVAAAwAAABjwAHQVDvtgW8zap4IZWHjJEjn4ZYZqfqoJoPCSMLEVUBVCkAAAAADoAOgpB7KNi28+yIDcQxSkNLjiRo+O+3QsDXQZlypHmCP6VUbnbsiwtEtw5kCFjqK6c6iW6ZPn50FvBbqihUUKo6BQAB8AOQqNtDYsE+PaIYpcDlxI0fHw1DlU0mjVQeVvarGoWNVRV6KoCgegA5CvOx2bFCumCNI1yThFCgk9TgePrUkGgtQZNV3/T9tw2j4EXDdtbJw10s31mXGCeQ5+lWGaxqoALUW22VFGGEUaIHYuwVVXUx6swA5k46+lS9VGqomInaRq0YIwRmsRxBfdAHwAr0JrGqq4U3vbcaiMAkgcz1ragGsFqm1uBXxoHmfXz0gAA/nipJkRCqgYLeAH51pcWYZtQJVvMf1ogsAramJY+Z8PhWbRp6tFUxFMXmb5fb142XuliigUVqQord43ItmIJHej1EEjCl0EhLD3Ro1ZORgZORjNUFvvI4lEEBVkYhY5JQzkAsml2AYa0IkZV5jIhJ1Nk4cqwFoEd9/JeG7hYh8nFIq5Y41qj95g3Vi2kAhD0I4gJxP/akzy27O8aRtcyIoGsEhRcR6Hy2GJKIQfMnu8gaacUYoEC334l4R0LFqSFHOS7YxFNMVYF9WSsKgEnI15Orlm7udrPwlaVlXg3YSR1JRCqnmzZY6FORyLEeppkxRigQod5LhIIhp1MIsBSJNZaFIQwk55Ys0oGnAIK47xPKau+ExZlCp4YyD0eQRxzA68uveUYAAOchx0pwxRigU77eGZJuDIIiRwvc1jOqRAX5PqUd4DBGknI1sQVNbab0OsdpCWSUyQW7OckHJfSe9xSzEcNlbu41EZPe0U/4rGKBYst4pybTiLFi6BcFSy6QViYR5ZsFxxGPLOoRnkuTpgbY3nljuXKaPk1kThsSunL2wWSZi4ADZIBIXSNRy3MU7Yo00CfvHdTJcyPFqIt7dZucmEGPaywZNQ1a+Gg6HGjqOtQDvI7GQ8VNDzIe65yiRsg4ofX80QmDyxlydWOVP+KNNAj3m+UkMUrARDhs+FYtk4cjJZnACtzTOchkOFf3F0l3jkgi1ApIwN7zYv3dE8YVHAfmSHCgnBGpcD91nvTRigTLzfSZNRxEAHGCdXJS9zHpxqy7FrbqvP5TkjlcNnei/eKd5EY/Ixwsq6mCnPthYMgOG1cFB0J7vKnLFGKBLl3ym0GROCUVpfBm1iJJJ8rIHwAyIFzhuZ1cx3ak7N23NLcMkaxr8tPq1s7HTA0EZUAN8mxEuoEjBwO73tVNeKNNAgLvxJHAGxCAIQ2CX7hEcbLxGZ8kSGQ4zg4jPN85FgN8JeIqlYlU3UkJySW7jIoXQGyGOstnBOADoCksrNFYosryAYaRUVj58PXp5effPPyAHgKk6aAFFZooP/9k="/>
          <p:cNvSpPr>
            <a:spLocks noChangeAspect="1" noChangeArrowheads="1"/>
          </p:cNvSpPr>
          <p:nvPr/>
        </p:nvSpPr>
        <p:spPr bwMode="auto">
          <a:xfrm>
            <a:off x="155575" y="-288925"/>
            <a:ext cx="175260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11" descr="data:image/jpeg;base64,/9j/4AAQSkZJRgABAQAAAQABAAD/2wCEAAkGBhMSEBUUDxQVFBUUFRYXFxcUFBQXHRcgFh0XFhgXFRQYHCYgGR4kHBQXHzshIycpLC0sFSAxNTAqNSYrLCoBCQoKDgwOGg8PGCkeFiQ1KjM0KSkpLTU1KTU1NS01NTU1LDApLDA2NTUpKSw1LTUtKSkpLCk2KTYyLCkpKSwpKf/AABEIAEAAuAMBIgACEQEDEQH/xAAbAAACAgMBAAAAAAAAAAAAAAAABgQFAQIHA//EAEAQAAIBAwEFBQMJBgUFAAAAAAECAwAEERIFBhMhMQciQVFhFDJxIzM1UnJ1gbGyFUJ0kcHCJTZG0fAWc5Kiw//EABkBAQADAQEAAAAAAAAAAAAAAAABAgUEA//EACkRAQABAwMBBgcAAAAAAAAAAAABAhESAyExBBMicaGx4RRBUWGBgpH/2gAMAwEAAhEDEQA/AO41jNVu8u2Ba2k05GeFGzAHxI90H0JwKQdiblXd9brdXW0buKWdRIiQOUjQNzQFARq5YPLHlk9aDqGazmkTcneiUW95HftxJdnO4dwOciKrOrEeZCN/IetUu7e7t3tWH226v7mDiljFFbOY1RQSBn63Q+GfWg6pmjNcx2Rtq6ji2nY3cpkltLeR4puasyNG2CSOeQSpz159TjJZezK4eTZNs8jM7MjZZ2Zie+/VmJJ/GgadVGaRdl3z/t++RncxpbQsELsVXOnJVCcA/AVS7v7LuttK95Pe3FtCzusEVs5jwqnALke9/wA5ig6pmjNc+3L2lc2+0Jtm3kxuBHGJoZn94qSAVbz97xP7p8CMVWwNnXW2+Jdy3txbQGR0gitn0EBeWXYdefpknPSg6tmjNc+3P2hc220ZNm3kxuF4Qmglf38cgVY+Pj+I9artkWtztqSed7ye1to5mihjtn4ZOjHfd/HqOXPx6Y5h1LVWc1zvdW8ubPah2ddTtcxvDxbeSTm40k5Vj1PRvE81Hniqjd/e6W22Pf3DM8siXcqR8V2fGdCqO8T3RnOPwoOtZozXNbPs6vZIRNLtS7S6cB8K54SkjIUxgjOOmRjp0q+7Nt5Jby0b2nHHgleCUjxZMc+XjhvCgbM0ZqvnZnk0KSoAySOprV0aIqdRZScEMc9a4aurtecZxibTPstj/Vlmiq+QtJIUDFVXGcdT+Na96J17xZWOO9zIPxqJ6u03xnC9r+3inFZZozVc4aWRlDFVTGcciSfWgBonUaiyty59RU/F73xnC9r+XHiYrKisCiu5Qq9qf0Pd/wDa/uWrHc36OtP4aH9C1rvtslrrZ9xDHzeSJgo8yO8B+JAH40pbo9p9jFYxRXUvAmgjEbxuj6sxjTyGDnOOnXPKgbN57VEsbxkVVZ7ecsyqAWIjfBYgc/HrVd2UD/B7T7Dfreqfc5Z7+32jNIzrFeNIlssjE6E0OmpVPJQS46fVNQ+z/f8AtLSyW0v39mmtiyOsitz7zHK4B8+lBjaP0rtn7s/+dM3ZR9DWn2G/W9Le7ELbSutp3cYKwXMBtYWYEa+6VLAeQwP/AC8wa17P9/rWzsltL+T2ae1LoyyK3PvMwK4Bz16fmKCx2f8A5h2j/BxfklSexn6Hg+1L+s1XblXBvNoX+0EUrbyRrDEzDBk4fVgPLu/+w6EGqnso7Q7O3sBb3coheNmILBsOrHVkEA8wSRj09aC4f/Msv3f/ALVQdme2dpR7ORbOySeLXIRI0wQk6jqGn0PL1xV3ulcjaG2bm9hDezJALdXII4jZGdOfTJ/EedQ+z7euDZkMlhtF+BLBM+C4bDqxyGUgH1/DFBYbA2btCXbK3l7bLAot2i7sqvz6j155P8q9+xMf4fJ/FTf2157rbafaG2Jbi3eT2OGERDLOEkc45iMnGcEnOM4A+tXp2JfR8n8VN/bQOcmxIDcLcmNTMiFFk55CnJKjw/eP864p/p3aH3gf1R13muDf6d2h94H9UVB3O1HcX7K/kKROx75vaH3jP+SU923uL9lfyFIPZJMFi2gWOB+0Z/yjqJmI3kO0Hz7/AGVo2t7i/aFeckvDmLN7rKBn1HnWt3cCQqiHV3gTjwArHr1KY0q9OZ7152/L0jmJeln89L8RUuSENjIzg5FRLP56X4ip1dfSUxOlMT9avVFU7oVl87L8R/Wi/wDfi+1XmswjlfXyD4INEkwkkQJzC94muPtKexnTv3suP2W+d1kKKBRW1DyBquut3baV9c1vDI/1nijZuXTmRmrI1gNQYRcDA5AdAKg32wbeZtU8EMrDoZIkY/DLDOKsKwWoNIoQqhVAAAwAAABjwAHQVDvtgW8zap4IZWHjJEjn4ZYZqfqoJoPCSMLEVUBVCkAAAAADoAOgpB7KNi28+yIDcQxSkNLjiRo+O+3QsDXQZlypHmCP6VUbnbsiwtEtw5kCFjqK6c6iW6ZPn50FvBbqihUUKo6BQAB8AOQqNtDYsE+PaIYpcDlxI0fHw1DlU0mjVQeVvarGoWNVRV6KoCgegA5CvOx2bFCumCNI1yThFCgk9TgePrUkGgtQZNV3/T9tw2j4EXDdtbJw10s31mXGCeQ5+lWGaxqoALUW22VFGGEUaIHYuwVVXUx6swA5k46+lS9VGqomInaRq0YIwRmsRxBfdAHwAr0JrGqq4U3vbcaiMAkgcz1ragGsFqm1uBXxoHmfXz0gAA/nipJkRCqgYLeAH51pcWYZtQJVvMf1ogsAramJY+Z8PhWbRp6tFUxFMXmb5fb142XuliigUVqQord43ItmIJHej1EEjCl0EhLD3Ro1ZORgZORjNUFvvI4lEEBVkYhY5JQzkAsml2AYa0IkZV5jIhJ1Nk4cqwFoEd9/JeG7hYh8nFIq5Y41qj95g3Vi2kAhD0I4gJxP/akzy27O8aRtcyIoGsEhRcR6Hy2GJKIQfMnu8gaacUYoEC334l4R0LFqSFHOS7YxFNMVYF9WSsKgEnI15Orlm7udrPwlaVlXg3YSR1JRCqnmzZY6FORyLEeppkxRigQod5LhIIhp1MIsBSJNZaFIQwk55Ys0oGnAIK47xPKau+ExZlCp4YyD0eQRxzA68uveUYAAOchx0pwxRigU77eGZJuDIIiRwvc1jOqRAX5PqUd4DBGknI1sQVNbab0OsdpCWSUyQW7OckHJfSe9xSzEcNlbu41EZPe0U/4rGKBYst4pybTiLFi6BcFSy6QViYR5ZsFxxGPLOoRnkuTpgbY3nljuXKaPk1kThsSunL2wWSZi4ADZIBIXSNRy3MU7Yo00CfvHdTJcyPFqIt7dZucmEGPaywZNQ1a+Gg6HGjqOtQDvI7GQ8VNDzIe65yiRsg4ofX80QmDyxlydWOVP+KNNAj3m+UkMUrARDhs+FYtk4cjJZnACtzTOchkOFf3F0l3jkgi1ApIwN7zYv3dE8YVHAfmSHCgnBGpcD91nvTRigTLzfSZNRxEAHGCdXJS9zHpxqy7FrbqvP5TkjlcNnei/eKd5EY/Ixwsq6mCnPthYMgOG1cFB0J7vKnLFGKBLl3ym0GROCUVpfBm1iJJJ8rIHwAyIFzhuZ1cx3ak7N23NLcMkaxr8tPq1s7HTA0EZUAN8mxEuoEjBwO73tVNeKNNAgLvxJHAGxCAIQ2CX7hEcbLxGZ8kSGQ4zg4jPN85FgN8JeIqlYlU3UkJySW7jIoXQGyGOstnBOADoCksrNFYosryAYaRUVj58PXp5effPPyAHgKk6aAFFZooP/9k="/>
          <p:cNvSpPr>
            <a:spLocks noChangeAspect="1" noChangeArrowheads="1"/>
          </p:cNvSpPr>
          <p:nvPr/>
        </p:nvSpPr>
        <p:spPr bwMode="auto">
          <a:xfrm>
            <a:off x="307975" y="-136525"/>
            <a:ext cx="175260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8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4958" y="4356834"/>
            <a:ext cx="21907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4" name="Picture 16" descr="http://www.mathdoc.fr/sites/default/files/illustrations/logo-rnb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919" y="3784104"/>
            <a:ext cx="885825"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767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2119"/>
            <a:ext cx="9156700" cy="1292087"/>
          </a:xfrm>
          <a:prstGeom prst="rect">
            <a:avLst/>
          </a:prstGeom>
        </p:spPr>
      </p:pic>
      <p:sp>
        <p:nvSpPr>
          <p:cNvPr id="5123" name="Rectangle 3"/>
          <p:cNvSpPr>
            <a:spLocks noGrp="1" noChangeArrowheads="1"/>
          </p:cNvSpPr>
          <p:nvPr>
            <p:ph type="title"/>
          </p:nvPr>
        </p:nvSpPr>
        <p:spPr>
          <a:xfrm>
            <a:off x="827584" y="188640"/>
            <a:ext cx="8136904" cy="648072"/>
          </a:xfrm>
          <a:ln/>
        </p:spPr>
        <p:txBody>
          <a:bodyPr rIns="81279" anchor="t"/>
          <a:lstStyle/>
          <a:p>
            <a:pPr algn="r"/>
            <a:r>
              <a:rPr lang="en-US" sz="3200" dirty="0" smtClean="0">
                <a:solidFill>
                  <a:srgbClr val="FFFFFF"/>
                </a:solidFill>
                <a:latin typeface="Century Gothic Bold" charset="0"/>
                <a:sym typeface="Century Gothic Bold" charset="0"/>
              </a:rPr>
              <a:t>UPMC</a:t>
            </a:r>
            <a:endParaRPr lang="en-US" sz="3200" dirty="0">
              <a:solidFill>
                <a:srgbClr val="FFFFFF"/>
              </a:solidFill>
              <a:latin typeface="Century Gothic Bold" charset="0"/>
              <a:sym typeface="Century Gothic Bold" charset="0"/>
            </a:endParaRPr>
          </a:p>
        </p:txBody>
      </p:sp>
      <p:pic>
        <p:nvPicPr>
          <p:cNvPr id="19" name="Image 18" descr="UPMC_cart blanc Q_7504-166.jpg"/>
          <p:cNvPicPr>
            <a:picLocks noChangeAspect="1"/>
          </p:cNvPicPr>
          <p:nvPr/>
        </p:nvPicPr>
        <p:blipFill>
          <a:blip r:embed="rId4" cstate="print"/>
          <a:stretch>
            <a:fillRect/>
          </a:stretch>
        </p:blipFill>
        <p:spPr>
          <a:xfrm>
            <a:off x="147022" y="5961980"/>
            <a:ext cx="1557358" cy="781183"/>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1674" y="2613029"/>
            <a:ext cx="3010726" cy="388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43797" y="1364575"/>
            <a:ext cx="3698801" cy="1200329"/>
          </a:xfrm>
          <a:prstGeom prst="rect">
            <a:avLst/>
          </a:prstGeom>
        </p:spPr>
        <p:txBody>
          <a:bodyPr wrap="square">
            <a:spAutoFit/>
          </a:bodyPr>
          <a:lstStyle/>
          <a:p>
            <a:pPr algn="just"/>
            <a:r>
              <a:rPr lang="fr-FR" b="1" dirty="0" smtClean="0"/>
              <a:t>UMPC - Chiffres clés 2013</a:t>
            </a:r>
            <a:endParaRPr lang="fr-FR" b="1" dirty="0"/>
          </a:p>
          <a:p>
            <a:pPr algn="just"/>
            <a:r>
              <a:rPr lang="fr-FR" dirty="0"/>
              <a:t>32 700 étudiants dont 6 400 étudiants étrangers (10 900 en médecine, 21 800 en sciences et ingénierie)</a:t>
            </a:r>
          </a:p>
          <a:p>
            <a:pPr algn="just"/>
            <a:r>
              <a:rPr lang="fr-FR" dirty="0"/>
              <a:t>10 500 personnels dont 8 200 dans les unités de recherche </a:t>
            </a:r>
          </a:p>
          <a:p>
            <a:pPr algn="just"/>
            <a:r>
              <a:rPr lang="fr-FR" dirty="0"/>
              <a:t>18 sites répartis sur 4 régions</a:t>
            </a:r>
          </a:p>
        </p:txBody>
      </p:sp>
      <p:sp>
        <p:nvSpPr>
          <p:cNvPr id="6" name="Rectangle 5"/>
          <p:cNvSpPr/>
          <p:nvPr/>
        </p:nvSpPr>
        <p:spPr>
          <a:xfrm>
            <a:off x="683568" y="1364575"/>
            <a:ext cx="3894782" cy="1938992"/>
          </a:xfrm>
          <a:prstGeom prst="rect">
            <a:avLst/>
          </a:prstGeom>
        </p:spPr>
        <p:txBody>
          <a:bodyPr wrap="square">
            <a:spAutoFit/>
          </a:bodyPr>
          <a:lstStyle/>
          <a:p>
            <a:r>
              <a:rPr lang="fr-FR" b="1" dirty="0"/>
              <a:t>Sorbonne université en chiffres</a:t>
            </a:r>
          </a:p>
          <a:p>
            <a:r>
              <a:rPr lang="fr-FR" dirty="0"/>
              <a:t>étudiants : 23 000 en Master et 7 000 en doctorat</a:t>
            </a:r>
          </a:p>
          <a:p>
            <a:r>
              <a:rPr lang="fr-FR" dirty="0"/>
              <a:t>autres étudiants (hors LMD et doubles cursus) : 14 500</a:t>
            </a:r>
          </a:p>
          <a:p>
            <a:r>
              <a:rPr lang="fr-FR" dirty="0"/>
              <a:t>étudiants étrangers : 13 050</a:t>
            </a:r>
          </a:p>
          <a:p>
            <a:r>
              <a:rPr lang="fr-FR" dirty="0"/>
              <a:t>sportifs de haut niveau : 110</a:t>
            </a:r>
          </a:p>
          <a:p>
            <a:r>
              <a:rPr lang="fr-FR" dirty="0"/>
              <a:t>corps enseignants : 4 700, dont 2 900 enseignants-chercheurs titulaires</a:t>
            </a:r>
          </a:p>
          <a:p>
            <a:r>
              <a:rPr lang="fr-FR" dirty="0"/>
              <a:t>enseignants associés : 3 585</a:t>
            </a:r>
          </a:p>
          <a:p>
            <a:r>
              <a:rPr lang="fr-FR" dirty="0"/>
              <a:t>personnels administratifs : 3 810</a:t>
            </a:r>
          </a:p>
          <a:p>
            <a:r>
              <a:rPr lang="fr-FR" dirty="0"/>
              <a:t>budget global : 680 millions d’euros</a:t>
            </a:r>
          </a:p>
        </p:txBody>
      </p:sp>
      <p:sp>
        <p:nvSpPr>
          <p:cNvPr id="7" name="Rectangle 6"/>
          <p:cNvSpPr/>
          <p:nvPr/>
        </p:nvSpPr>
        <p:spPr>
          <a:xfrm>
            <a:off x="2037718" y="6381328"/>
            <a:ext cx="2540632" cy="276999"/>
          </a:xfrm>
          <a:prstGeom prst="rect">
            <a:avLst/>
          </a:prstGeom>
        </p:spPr>
        <p:txBody>
          <a:bodyPr wrap="none">
            <a:spAutoFit/>
          </a:bodyPr>
          <a:lstStyle/>
          <a:p>
            <a:r>
              <a:rPr lang="fr-FR" dirty="0">
                <a:hlinkClick r:id="rId6"/>
              </a:rPr>
              <a:t>http://www.sorbonne-universites.fr/</a:t>
            </a:r>
            <a:endParaRPr lang="fr-FR" dirty="0"/>
          </a:p>
        </p:txBody>
      </p:sp>
      <p:pic>
        <p:nvPicPr>
          <p:cNvPr id="1229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355" r="2624" b="5297"/>
          <a:stretch/>
        </p:blipFill>
        <p:spPr bwMode="auto">
          <a:xfrm>
            <a:off x="1484015" y="3488407"/>
            <a:ext cx="1647825" cy="1668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164288" y="6392361"/>
            <a:ext cx="1638350" cy="276999"/>
          </a:xfrm>
          <a:prstGeom prst="rect">
            <a:avLst/>
          </a:prstGeom>
        </p:spPr>
        <p:txBody>
          <a:bodyPr wrap="square">
            <a:spAutoFit/>
          </a:bodyPr>
          <a:lstStyle/>
          <a:p>
            <a:pPr algn="r">
              <a:buClr>
                <a:srgbClr val="786949"/>
              </a:buClr>
            </a:pPr>
            <a:r>
              <a:rPr lang="fr-FR" dirty="0">
                <a:hlinkClick r:id="rId8"/>
              </a:rPr>
              <a:t>http</a:t>
            </a:r>
            <a:r>
              <a:rPr lang="fr-FR" dirty="0" smtClean="0">
                <a:hlinkClick r:id="rId8"/>
              </a:rPr>
              <a:t>://www.upmc.fr</a:t>
            </a:r>
            <a:r>
              <a:rPr lang="fr-FR" dirty="0" smtClean="0"/>
              <a:t> </a:t>
            </a:r>
            <a:endParaRPr lang="fr-FR" dirty="0">
              <a:sym typeface="Century Gothic Bold" charset="0"/>
            </a:endParaRPr>
          </a:p>
        </p:txBody>
      </p:sp>
      <p:sp>
        <p:nvSpPr>
          <p:cNvPr id="8" name="Rectangle 7"/>
          <p:cNvSpPr/>
          <p:nvPr/>
        </p:nvSpPr>
        <p:spPr>
          <a:xfrm>
            <a:off x="288032" y="5374957"/>
            <a:ext cx="4290318" cy="646331"/>
          </a:xfrm>
          <a:prstGeom prst="rect">
            <a:avLst/>
          </a:prstGeom>
        </p:spPr>
        <p:txBody>
          <a:bodyPr wrap="square">
            <a:spAutoFit/>
          </a:bodyPr>
          <a:lstStyle/>
          <a:p>
            <a:r>
              <a:rPr lang="fr-FR" b="1" dirty="0" smtClean="0"/>
              <a:t>3 universités</a:t>
            </a:r>
            <a:r>
              <a:rPr lang="fr-FR" dirty="0" smtClean="0"/>
              <a:t>, </a:t>
            </a:r>
            <a:r>
              <a:rPr lang="fr-FR" b="1" dirty="0" smtClean="0"/>
              <a:t>une </a:t>
            </a:r>
            <a:r>
              <a:rPr lang="fr-FR" b="1" dirty="0"/>
              <a:t>école </a:t>
            </a:r>
            <a:r>
              <a:rPr lang="fr-FR" b="1" dirty="0" smtClean="0"/>
              <a:t>d’ingénieurs, une </a:t>
            </a:r>
            <a:r>
              <a:rPr lang="fr-FR" b="1" dirty="0"/>
              <a:t>business </a:t>
            </a:r>
            <a:r>
              <a:rPr lang="fr-FR" b="1" dirty="0" err="1" smtClean="0"/>
              <a:t>school</a:t>
            </a:r>
            <a:r>
              <a:rPr lang="fr-FR" b="1" dirty="0" smtClean="0"/>
              <a:t>, le </a:t>
            </a:r>
            <a:r>
              <a:rPr lang="fr-FR" b="1" dirty="0"/>
              <a:t>Muséum national d’histoire </a:t>
            </a:r>
            <a:r>
              <a:rPr lang="fr-FR" b="1" dirty="0" smtClean="0"/>
              <a:t>naturelle, et trois </a:t>
            </a:r>
            <a:r>
              <a:rPr lang="fr-FR" b="1" dirty="0"/>
              <a:t>grands organismes de </a:t>
            </a:r>
            <a:r>
              <a:rPr lang="fr-FR" b="1" dirty="0" smtClean="0"/>
              <a:t>recherche</a:t>
            </a:r>
            <a:endParaRPr lang="fr-FR" dirty="0"/>
          </a:p>
        </p:txBody>
      </p:sp>
    </p:spTree>
    <p:extLst>
      <p:ext uri="{BB962C8B-B14F-4D97-AF65-F5344CB8AC3E}">
        <p14:creationId xmlns:p14="http://schemas.microsoft.com/office/powerpoint/2010/main" val="37470784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ntet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entet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ente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Thème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n">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fi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4345</TotalTime>
  <Pages>0</Pages>
  <Words>775</Words>
  <Characters>0</Characters>
  <Application>Microsoft Office PowerPoint</Application>
  <PresentationFormat>Affichage à l'écran (4:3)</PresentationFormat>
  <Lines>0</Lines>
  <Paragraphs>220</Paragraphs>
  <Slides>12</Slides>
  <Notes>12</Notes>
  <HiddenSlides>0</HiddenSlides>
  <MMClips>0</MMClips>
  <ScaleCrop>false</ScaleCrop>
  <HeadingPairs>
    <vt:vector size="4" baseType="variant">
      <vt:variant>
        <vt:lpstr>Thème</vt:lpstr>
      </vt:variant>
      <vt:variant>
        <vt:i4>3</vt:i4>
      </vt:variant>
      <vt:variant>
        <vt:lpstr>Titres des diapositives</vt:lpstr>
      </vt:variant>
      <vt:variant>
        <vt:i4>12</vt:i4>
      </vt:variant>
    </vt:vector>
  </HeadingPairs>
  <TitlesOfParts>
    <vt:vector size="15" baseType="lpstr">
      <vt:lpstr>entete</vt:lpstr>
      <vt:lpstr>Thème Office</vt:lpstr>
      <vt:lpstr>fin</vt:lpstr>
      <vt:lpstr>Les SCD</vt:lpstr>
      <vt:lpstr>MONDE ET EUROPE</vt:lpstr>
      <vt:lpstr>MESR 1/2</vt:lpstr>
      <vt:lpstr>MESR 2/2</vt:lpstr>
      <vt:lpstr>MISTRD</vt:lpstr>
      <vt:lpstr>SCD</vt:lpstr>
      <vt:lpstr>SCD</vt:lpstr>
      <vt:lpstr>Agences, associations, réseaux</vt:lpstr>
      <vt:lpstr>UPMC</vt:lpstr>
      <vt:lpstr>BUPMC 1/2</vt:lpstr>
      <vt:lpstr>BUPMC 2/2</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OPPORTUNITY FOR EXCELLENCE</dc:title>
  <dc:subject/>
  <dc:creator>gondinet</dc:creator>
  <cp:keywords/>
  <dc:description/>
  <cp:lastModifiedBy>SWIATEK Cécile</cp:lastModifiedBy>
  <cp:revision>368</cp:revision>
  <cp:lastPrinted>2013-04-19T18:32:16Z</cp:lastPrinted>
  <dcterms:modified xsi:type="dcterms:W3CDTF">2013-04-19T18:32:55Z</dcterms:modified>
</cp:coreProperties>
</file>