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3"/>
  </p:notesMasterIdLst>
  <p:sldIdLst>
    <p:sldId id="256" r:id="rId4"/>
    <p:sldId id="257" r:id="rId5"/>
    <p:sldId id="271" r:id="rId6"/>
    <p:sldId id="265" r:id="rId7"/>
    <p:sldId id="270" r:id="rId8"/>
    <p:sldId id="266" r:id="rId9"/>
    <p:sldId id="267" r:id="rId10"/>
    <p:sldId id="269" r:id="rId11"/>
    <p:sldId id="264" r:id="rId12"/>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charset="0"/>
        <a:ea typeface="+mn-ea"/>
        <a:cs typeface="+mn-cs"/>
        <a:sym typeface="Arial" charset="0"/>
      </a:defRPr>
    </a:lvl1pPr>
    <a:lvl2pPr marL="457200" algn="l" rtl="0" fontAlgn="base">
      <a:spcBef>
        <a:spcPct val="0"/>
      </a:spcBef>
      <a:spcAft>
        <a:spcPct val="0"/>
      </a:spcAft>
      <a:defRPr sz="1200" kern="1200">
        <a:solidFill>
          <a:srgbClr val="000000"/>
        </a:solidFill>
        <a:latin typeface="Arial" charset="0"/>
        <a:ea typeface="+mn-ea"/>
        <a:cs typeface="+mn-cs"/>
        <a:sym typeface="Arial" charset="0"/>
      </a:defRPr>
    </a:lvl2pPr>
    <a:lvl3pPr marL="914400" algn="l" rtl="0" fontAlgn="base">
      <a:spcBef>
        <a:spcPct val="0"/>
      </a:spcBef>
      <a:spcAft>
        <a:spcPct val="0"/>
      </a:spcAft>
      <a:defRPr sz="1200" kern="1200">
        <a:solidFill>
          <a:srgbClr val="000000"/>
        </a:solidFill>
        <a:latin typeface="Arial" charset="0"/>
        <a:ea typeface="+mn-ea"/>
        <a:cs typeface="+mn-cs"/>
        <a:sym typeface="Arial" charset="0"/>
      </a:defRPr>
    </a:lvl3pPr>
    <a:lvl4pPr marL="1371600" algn="l" rtl="0" fontAlgn="base">
      <a:spcBef>
        <a:spcPct val="0"/>
      </a:spcBef>
      <a:spcAft>
        <a:spcPct val="0"/>
      </a:spcAft>
      <a:defRPr sz="1200" kern="1200">
        <a:solidFill>
          <a:srgbClr val="000000"/>
        </a:solidFill>
        <a:latin typeface="Arial" charset="0"/>
        <a:ea typeface="+mn-ea"/>
        <a:cs typeface="+mn-cs"/>
        <a:sym typeface="Arial" charset="0"/>
      </a:defRPr>
    </a:lvl4pPr>
    <a:lvl5pPr marL="1828800" algn="l" rtl="0" fontAlgn="base">
      <a:spcBef>
        <a:spcPct val="0"/>
      </a:spcBef>
      <a:spcAft>
        <a:spcPct val="0"/>
      </a:spcAft>
      <a:defRPr sz="1200" kern="1200">
        <a:solidFill>
          <a:srgbClr val="000000"/>
        </a:solidFill>
        <a:latin typeface="Arial" charset="0"/>
        <a:ea typeface="+mn-ea"/>
        <a:cs typeface="+mn-cs"/>
        <a:sym typeface="Arial" charset="0"/>
      </a:defRPr>
    </a:lvl5pPr>
    <a:lvl6pPr marL="2286000" algn="l" defTabSz="914400" rtl="0" eaLnBrk="1" latinLnBrk="0" hangingPunct="1">
      <a:defRPr sz="1200" kern="1200">
        <a:solidFill>
          <a:srgbClr val="000000"/>
        </a:solidFill>
        <a:latin typeface="Arial" charset="0"/>
        <a:ea typeface="+mn-ea"/>
        <a:cs typeface="+mn-cs"/>
        <a:sym typeface="Arial" charset="0"/>
      </a:defRPr>
    </a:lvl6pPr>
    <a:lvl7pPr marL="2743200" algn="l" defTabSz="914400" rtl="0" eaLnBrk="1" latinLnBrk="0" hangingPunct="1">
      <a:defRPr sz="1200" kern="1200">
        <a:solidFill>
          <a:srgbClr val="000000"/>
        </a:solidFill>
        <a:latin typeface="Arial" charset="0"/>
        <a:ea typeface="+mn-ea"/>
        <a:cs typeface="+mn-cs"/>
        <a:sym typeface="Arial" charset="0"/>
      </a:defRPr>
    </a:lvl7pPr>
    <a:lvl8pPr marL="3200400" algn="l" defTabSz="914400" rtl="0" eaLnBrk="1" latinLnBrk="0" hangingPunct="1">
      <a:defRPr sz="1200" kern="1200">
        <a:solidFill>
          <a:srgbClr val="000000"/>
        </a:solidFill>
        <a:latin typeface="Arial" charset="0"/>
        <a:ea typeface="+mn-ea"/>
        <a:cs typeface="+mn-cs"/>
        <a:sym typeface="Arial" charset="0"/>
      </a:defRPr>
    </a:lvl8pPr>
    <a:lvl9pPr marL="3657600" algn="l" defTabSz="914400" rtl="0" eaLnBrk="1" latinLnBrk="0" hangingPunct="1">
      <a:defRPr sz="1200" kern="1200">
        <a:solidFill>
          <a:srgbClr val="000000"/>
        </a:solidFill>
        <a:latin typeface="Arial" charset="0"/>
        <a:ea typeface="+mn-ea"/>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A6C53"/>
    <a:srgbClr val="836C53"/>
    <a:srgbClr val="856C58"/>
    <a:srgbClr val="857258"/>
    <a:srgbClr val="89745B"/>
    <a:srgbClr val="91745B"/>
    <a:srgbClr val="91785B"/>
    <a:srgbClr val="786952"/>
    <a:srgbClr val="786949"/>
    <a:srgbClr val="7D64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8" autoAdjust="0"/>
    <p:restoredTop sz="77844" autoAdjust="0"/>
  </p:normalViewPr>
  <p:slideViewPr>
    <p:cSldViewPr>
      <p:cViewPr>
        <p:scale>
          <a:sx n="100" d="100"/>
          <a:sy n="100" d="100"/>
        </p:scale>
        <p:origin x="-18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ACBD3-10EB-4B42-8F9C-0B0A9D538A4D}" type="datetimeFigureOut">
              <a:rPr lang="en-GB" smtClean="0"/>
              <a:pPr/>
              <a:t>24/04/2013</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8D194-5978-4EE7-951B-8AA2001BF5B4}" type="slidenum">
              <a:rPr lang="en-GB" smtClean="0"/>
              <a:pPr/>
              <a:t>‹N°›</a:t>
            </a:fld>
            <a:endParaRPr lang="en-GB"/>
          </a:p>
        </p:txBody>
      </p:sp>
    </p:spTree>
    <p:extLst>
      <p:ext uri="{BB962C8B-B14F-4D97-AF65-F5344CB8AC3E}">
        <p14:creationId xmlns="" xmlns:p14="http://schemas.microsoft.com/office/powerpoint/2010/main" val="295384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 la bibliothèque universitaire "Santé" de Nantes qui sera, dès la rentrée 2011, la bibliothèque la plus ouverte de France, en étant accessible aux étudiants 104h30 par semaine, jusqu’à 23h30 chaque jour, dimanche compris. A cette occasion, elle a indiqué que d'ores et déjà 42 universités, soit un tiers de plus qu’en 2010, étaient ouvertes au moins 65 heures par semaine.</a:t>
            </a:r>
          </a:p>
          <a:p>
            <a:r>
              <a:rPr lang="fr-FR" smtClean="0"/>
              <a:t>- ENS sciences de Lyon (badges) bibliothèques </a:t>
            </a:r>
            <a:r>
              <a:rPr lang="fr-FR" smtClean="0"/>
              <a:t>d’EPST</a:t>
            </a:r>
          </a:p>
          <a:p>
            <a:endParaRPr lang="fr-FR" smtClean="0"/>
          </a:p>
          <a:p>
            <a:r>
              <a:rPr lang="fr-FR" smtClean="0"/>
              <a:t>- Label</a:t>
            </a:r>
            <a:r>
              <a:rPr lang="fr-FR" baseline="0" smtClean="0"/>
              <a:t> Noctambu = ouverture plus de 65 heures par semaine : label décerné en avril 2010 à L1, PI et SA.</a:t>
            </a:r>
            <a:endParaRPr lang="fr-F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Rappeler LMD et</a:t>
            </a:r>
            <a:r>
              <a:rPr lang="fr-FR" baseline="0" smtClean="0"/>
              <a:t> organisation des cours </a:t>
            </a:r>
            <a:endParaRPr lang="fr-FR" smtClean="0"/>
          </a:p>
          <a:p>
            <a:r>
              <a:rPr lang="fr-FR" smtClean="0"/>
              <a:t>Mise en place progressive</a:t>
            </a:r>
            <a:r>
              <a:rPr lang="fr-FR" baseline="0" smtClean="0"/>
              <a:t> avec période </a:t>
            </a:r>
            <a:r>
              <a:rPr lang="fr-FR" baseline="0" smtClean="0"/>
              <a:t>d’examens</a:t>
            </a:r>
          </a:p>
          <a:p>
            <a:r>
              <a:rPr lang="fr-FR" sz="1200" smtClean="0">
                <a:latin typeface="Century Gothic Bold" charset="0"/>
                <a:sym typeface="Century Gothic Bold" charset="0"/>
              </a:rPr>
              <a:t>2006 : secteur sciences : demande d’une extension d’horaires pour les périodes d’examen.</a:t>
            </a:r>
            <a:endParaRPr lang="fr-FR" smtClean="0"/>
          </a:p>
          <a:p>
            <a:endParaRPr lang="fr-FR" smtClean="0"/>
          </a:p>
          <a:p>
            <a:r>
              <a:rPr lang="fr-FR" smtClean="0"/>
              <a:t>- la bibliothèque universitaire "Santé" de Nantes qui sera, dès la rentrée 2011, la bibliothèque la plus ouverte de France, en étant accessible aux étudiants 104h30 par semaine, jusqu’à 23h30 chaque jour, dimanche compris. A cette occasion, elle a indiqué que d'ores et déjà 42 universités, soit un tiers de plus qu’en 2010, étaient ouvertes au moins 65 heures par semaine.</a:t>
            </a:r>
          </a:p>
          <a:p>
            <a:r>
              <a:rPr lang="fr-FR" smtClean="0"/>
              <a:t>- ENS sciences de Lyon (badges) bibliothèques d’EPST</a:t>
            </a:r>
          </a:p>
          <a:p>
            <a:r>
              <a:rPr lang="fr-FR" smtClean="0"/>
              <a:t>-</a:t>
            </a:r>
            <a:r>
              <a:rPr lang="fr-FR" baseline="0" smtClean="0"/>
              <a:t> coopération entre BU et BM : médiathèque du grand Troyes avec Bu Champagne-Ardennes.</a:t>
            </a:r>
            <a:endParaRPr lang="fr-FR" smtClean="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Rappeler LMD et</a:t>
            </a:r>
            <a:r>
              <a:rPr lang="fr-FR" baseline="0" smtClean="0"/>
              <a:t> organisation des cours </a:t>
            </a:r>
            <a:endParaRPr lang="fr-FR" smtClean="0"/>
          </a:p>
          <a:p>
            <a:r>
              <a:rPr lang="fr-FR" smtClean="0"/>
              <a:t>Mise en place progressive</a:t>
            </a:r>
            <a:r>
              <a:rPr lang="fr-FR" baseline="0" smtClean="0"/>
              <a:t> avec période d’examens</a:t>
            </a:r>
            <a:endParaRPr lang="fr-FR" smtClean="0"/>
          </a:p>
          <a:p>
            <a:endParaRPr lang="fr-FR" smtClean="0"/>
          </a:p>
          <a:p>
            <a:r>
              <a:rPr lang="fr-FR" smtClean="0"/>
              <a:t>- la bibliothèque universitaire "Santé" de Nantes qui sera, dès la rentrée 2011, la bibliothèque la plus ouverte de France, en étant accessible aux étudiants 104h30 par semaine, jusqu’à 23h30 chaque jour, dimanche compris. A cette occasion, elle a indiqué que d'ores et déjà 42 universités, soit un tiers de plus qu’en 2010, étaient ouvertes au moins 65 heures par semaine.</a:t>
            </a:r>
          </a:p>
          <a:p>
            <a:r>
              <a:rPr lang="fr-FR" smtClean="0"/>
              <a:t>- ENS sciences de Lyon (badges) bibliothèques d’EPST</a:t>
            </a:r>
          </a:p>
          <a:p>
            <a:r>
              <a:rPr lang="fr-FR" smtClean="0"/>
              <a:t>-</a:t>
            </a:r>
            <a:r>
              <a:rPr lang="fr-FR" baseline="0" smtClean="0"/>
              <a:t> coopération entre BU et BM : médiathèque du grand Troyes avec Bu Champagne-Ardennes.</a:t>
            </a:r>
            <a:endParaRPr lang="fr-FR" smtClean="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mtClean="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Services personnalisés</a:t>
            </a:r>
          </a:p>
          <a:p>
            <a:r>
              <a:rPr lang="fr-FR" smtClean="0"/>
              <a:t>-</a:t>
            </a:r>
            <a:r>
              <a:rPr lang="fr-FR" baseline="0" smtClean="0"/>
              <a:t> Pitié = RV avec les orthophonistes (à vérifier) pour la formation à la recherche doc</a:t>
            </a:r>
          </a:p>
          <a:p>
            <a:r>
              <a:rPr lang="fr-FR" baseline="0" smtClean="0"/>
              <a:t>- Cadist = déplacement avec le lecteur dans les magasins (cartes)</a:t>
            </a:r>
          </a:p>
          <a:p>
            <a:r>
              <a:rPr lang="fr-FR" baseline="0" smtClean="0"/>
              <a:t>- Bib num</a:t>
            </a:r>
          </a:p>
          <a:p>
            <a:r>
              <a:rPr lang="fr-FR" baseline="0" smtClean="0"/>
              <a:t>- Dechaume = RV avec les étudiants pour dépôt des mémoires sur Dumas</a:t>
            </a:r>
          </a:p>
          <a:p>
            <a:r>
              <a:rPr lang="fr-FR" baseline="0" smtClean="0"/>
              <a:t>- HAL</a:t>
            </a:r>
          </a:p>
          <a:p>
            <a:r>
              <a:rPr lang="fr-FR" baseline="0" smtClean="0"/>
              <a:t>- Indexation des thèses</a:t>
            </a:r>
          </a:p>
          <a:p>
            <a:r>
              <a:rPr lang="fr-FR" baseline="0" smtClean="0"/>
              <a:t>- mss de CH (Brigitte responsable des archives scientifiques + Calames)</a:t>
            </a:r>
          </a:p>
          <a:p>
            <a:endParaRPr lang="fr-FR" smtClean="0"/>
          </a:p>
          <a:p>
            <a:r>
              <a:rPr lang="fr-FR" smtClean="0"/>
              <a:t>formation des usagers</a:t>
            </a:r>
            <a:r>
              <a:rPr lang="fr-FR" baseline="0" smtClean="0"/>
              <a:t> : équipe mixte pro et doctorants (60h / an ?)</a:t>
            </a:r>
            <a:endParaRPr lang="fr-FR" smtClean="0"/>
          </a:p>
          <a:p>
            <a:r>
              <a:rPr lang="fr-FR" smtClean="0"/>
              <a:t>Etudiants apportent</a:t>
            </a:r>
            <a:r>
              <a:rPr lang="fr-FR" baseline="0" smtClean="0"/>
              <a:t> une orientation précise sur les collections</a:t>
            </a:r>
          </a:p>
          <a:p>
            <a:r>
              <a:rPr lang="fr-FR" baseline="0" smtClean="0"/>
              <a:t>Wifi</a:t>
            </a:r>
          </a:p>
          <a:p>
            <a:endParaRPr lang="fr-F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mtClean="0"/>
              <a:t>penser</a:t>
            </a:r>
            <a:r>
              <a:rPr lang="fr-FR" baseline="0" smtClean="0"/>
              <a:t> à formation des moniteurs</a:t>
            </a:r>
            <a:endParaRPr lang="fr-FR" smtClean="0"/>
          </a:p>
          <a:p>
            <a:pPr marL="0" indent="-216000">
              <a:lnSpc>
                <a:spcPct val="90000"/>
              </a:lnSpc>
              <a:buClr>
                <a:srgbClr val="DF3D0F"/>
              </a:buClr>
              <a:buNone/>
            </a:pPr>
            <a:r>
              <a:rPr lang="fr-FR" sz="1200" smtClean="0">
                <a:latin typeface="Century Gothic Bold" charset="0"/>
                <a:sym typeface="Century Gothic Bold" charset="0"/>
              </a:rPr>
              <a:t>Expliquer négo </a:t>
            </a:r>
          </a:p>
          <a:p>
            <a:pPr marL="0" indent="-216000">
              <a:lnSpc>
                <a:spcPct val="90000"/>
              </a:lnSpc>
              <a:buClr>
                <a:srgbClr val="DF3D0F"/>
              </a:buClr>
              <a:buNone/>
            </a:pPr>
            <a:r>
              <a:rPr lang="fr-FR" sz="1200" smtClean="0">
                <a:latin typeface="Century Gothic Bold" charset="0"/>
                <a:sym typeface="Century Gothic Bold" charset="0"/>
              </a:rPr>
              <a:t>notamment possibilité de travailler du mardi au samedi</a:t>
            </a:r>
            <a:r>
              <a:rPr lang="fr-FR" sz="1200" baseline="0" smtClean="0">
                <a:latin typeface="Century Gothic Bold" charset="0"/>
                <a:sym typeface="Century Gothic Bold" charset="0"/>
              </a:rPr>
              <a:t> </a:t>
            </a:r>
            <a:endParaRPr lang="fr-FR" sz="1200" smtClean="0">
              <a:latin typeface="Century Gothic Bold" charset="0"/>
              <a:sym typeface="Century Gothic Bold" charset="0"/>
            </a:endParaRPr>
          </a:p>
          <a:p>
            <a:pPr marL="0" indent="-216000">
              <a:lnSpc>
                <a:spcPct val="90000"/>
              </a:lnSpc>
              <a:buClr>
                <a:srgbClr val="DF3D0F"/>
              </a:buClr>
              <a:buNone/>
            </a:pPr>
            <a:r>
              <a:rPr lang="fr-FR" sz="1200" smtClean="0">
                <a:latin typeface="Century Gothic Bold" charset="0"/>
                <a:sym typeface="Century Gothic Bold" charset="0"/>
              </a:rPr>
              <a:t>compensation financière + panier repas</a:t>
            </a:r>
          </a:p>
          <a:p>
            <a:pPr marL="0" indent="-216000">
              <a:lnSpc>
                <a:spcPct val="90000"/>
              </a:lnSpc>
              <a:buClr>
                <a:srgbClr val="DF3D0F"/>
              </a:buClr>
              <a:buNone/>
            </a:pPr>
            <a:r>
              <a:rPr lang="fr-FR" sz="1200" smtClean="0">
                <a:latin typeface="Century Gothic Bold" charset="0"/>
                <a:sym typeface="Century Gothic Bold" charset="0"/>
              </a:rPr>
              <a:t>5 max</a:t>
            </a:r>
          </a:p>
          <a:p>
            <a:pPr marL="0" indent="-216000">
              <a:lnSpc>
                <a:spcPct val="90000"/>
              </a:lnSpc>
              <a:buClr>
                <a:srgbClr val="DF3D0F"/>
              </a:buClr>
              <a:buNone/>
            </a:pPr>
            <a:r>
              <a:rPr lang="fr-FR" sz="1200" smtClean="0">
                <a:latin typeface="Century Gothic Bold" charset="0"/>
                <a:sym typeface="Century Gothic Bold" charset="0"/>
              </a:rPr>
              <a:t>bourse d’échanges</a:t>
            </a:r>
          </a:p>
          <a:p>
            <a:pPr marL="0" indent="-216000">
              <a:lnSpc>
                <a:spcPct val="90000"/>
              </a:lnSpc>
              <a:buClr>
                <a:srgbClr val="DF3D0F"/>
              </a:buClr>
              <a:buNone/>
            </a:pPr>
            <a:r>
              <a:rPr lang="fr-FR" sz="1200" smtClean="0">
                <a:latin typeface="Century Gothic Bold" charset="0"/>
                <a:sym typeface="Century Gothic Bold" charset="0"/>
              </a:rPr>
              <a:t>- 80% </a:t>
            </a:r>
          </a:p>
          <a:p>
            <a:pPr marL="0" indent="-216000">
              <a:lnSpc>
                <a:spcPct val="90000"/>
              </a:lnSpc>
              <a:buClr>
                <a:srgbClr val="DF3D0F"/>
              </a:buClr>
              <a:buNone/>
            </a:pPr>
            <a:r>
              <a:rPr lang="fr-FR" sz="1200" smtClean="0">
                <a:latin typeface="Century Gothic Bold" charset="0"/>
                <a:sym typeface="Century Gothic Bold" charset="0"/>
              </a:rPr>
              <a:t>questionnaire / enquêtes</a:t>
            </a: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Penser</a:t>
            </a:r>
            <a:r>
              <a:rPr lang="fr-FR" baseline="0" smtClean="0"/>
              <a:t> :</a:t>
            </a:r>
          </a:p>
          <a:p>
            <a:r>
              <a:rPr lang="fr-FR" baseline="0" smtClean="0"/>
              <a:t>sécurité,</a:t>
            </a:r>
          </a:p>
          <a:p>
            <a:r>
              <a:rPr lang="fr-FR" baseline="0" smtClean="0"/>
              <a:t>environnement</a:t>
            </a:r>
          </a:p>
          <a:p>
            <a:r>
              <a:rPr lang="fr-FR" baseline="0" smtClean="0"/>
              <a:t>moyens humains et budgétaires</a:t>
            </a:r>
          </a:p>
          <a:p>
            <a:r>
              <a:rPr lang="fr-FR" baseline="0" smtClean="0"/>
              <a:t>ménage</a:t>
            </a:r>
          </a:p>
          <a:p>
            <a:r>
              <a:rPr lang="fr-FR" sz="1200" smtClean="0">
                <a:latin typeface="Century Gothic Bold" charset="0"/>
                <a:sym typeface="Century Gothic Bold" charset="0"/>
              </a:rPr>
              <a:t>Libqual / petits déjeuners / initiatives des étudiants </a:t>
            </a:r>
            <a:endParaRPr lang="fr-F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600200"/>
            <a:ext cx="2057400" cy="45259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6019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0488"/>
            <a:ext cx="2057400" cy="67675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90488"/>
            <a:ext cx="6019800" cy="67675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345113" y="2824163"/>
            <a:ext cx="3035300" cy="13843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Century Gothic"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marL="39688" algn="l" rtl="0" fontAlgn="base">
        <a:spcBef>
          <a:spcPct val="0"/>
        </a:spcBef>
        <a:spcAft>
          <a:spcPct val="0"/>
        </a:spcAft>
        <a:defRPr sz="2200">
          <a:solidFill>
            <a:srgbClr val="FFFFFF"/>
          </a:solidFill>
          <a:latin typeface="+mj-lt"/>
          <a:ea typeface="+mj-ea"/>
          <a:cs typeface="+mj-cs"/>
          <a:sym typeface="Century Gothic" pitchFamily="34" charset="0"/>
        </a:defRPr>
      </a:lvl1pPr>
      <a:lvl2pPr marL="39688" algn="l" rtl="0" fontAlgn="base">
        <a:spcBef>
          <a:spcPct val="0"/>
        </a:spcBef>
        <a:spcAft>
          <a:spcPct val="0"/>
        </a:spcAft>
        <a:defRPr sz="2200">
          <a:solidFill>
            <a:srgbClr val="FFFFFF"/>
          </a:solidFill>
          <a:latin typeface="Century Gothic" pitchFamily="34" charset="0"/>
          <a:sym typeface="Century Gothic" pitchFamily="34" charset="0"/>
        </a:defRPr>
      </a:lvl2pPr>
      <a:lvl3pPr marL="39688" algn="l" rtl="0" fontAlgn="base">
        <a:spcBef>
          <a:spcPct val="0"/>
        </a:spcBef>
        <a:spcAft>
          <a:spcPct val="0"/>
        </a:spcAft>
        <a:defRPr sz="2200">
          <a:solidFill>
            <a:srgbClr val="FFFFFF"/>
          </a:solidFill>
          <a:latin typeface="Century Gothic" pitchFamily="34" charset="0"/>
          <a:sym typeface="Century Gothic" pitchFamily="34" charset="0"/>
        </a:defRPr>
      </a:lvl3pPr>
      <a:lvl4pPr marL="39688" algn="l" rtl="0" fontAlgn="base">
        <a:spcBef>
          <a:spcPct val="0"/>
        </a:spcBef>
        <a:spcAft>
          <a:spcPct val="0"/>
        </a:spcAft>
        <a:defRPr sz="2200">
          <a:solidFill>
            <a:srgbClr val="FFFFFF"/>
          </a:solidFill>
          <a:latin typeface="Century Gothic" pitchFamily="34" charset="0"/>
          <a:sym typeface="Century Gothic" pitchFamily="34" charset="0"/>
        </a:defRPr>
      </a:lvl4pPr>
      <a:lvl5pPr marL="39688" algn="l" rtl="0" fontAlgn="base">
        <a:spcBef>
          <a:spcPct val="0"/>
        </a:spcBef>
        <a:spcAft>
          <a:spcPct val="0"/>
        </a:spcAft>
        <a:defRPr sz="2200">
          <a:solidFill>
            <a:srgbClr val="FFFFFF"/>
          </a:solidFill>
          <a:latin typeface="Century Gothic" pitchFamily="34" charset="0"/>
          <a:sym typeface="Century Gothic" pitchFamily="34" charset="0"/>
        </a:defRPr>
      </a:lvl5pPr>
      <a:lvl6pPr marL="496888" algn="l" rtl="0" fontAlgn="base">
        <a:spcBef>
          <a:spcPct val="0"/>
        </a:spcBef>
        <a:spcAft>
          <a:spcPct val="0"/>
        </a:spcAft>
        <a:defRPr sz="2200">
          <a:solidFill>
            <a:srgbClr val="FFFFFF"/>
          </a:solidFill>
          <a:latin typeface="Century Gothic" pitchFamily="34" charset="0"/>
          <a:sym typeface="Century Gothic" pitchFamily="34" charset="0"/>
        </a:defRPr>
      </a:lvl6pPr>
      <a:lvl7pPr marL="954088" algn="l" rtl="0" fontAlgn="base">
        <a:spcBef>
          <a:spcPct val="0"/>
        </a:spcBef>
        <a:spcAft>
          <a:spcPct val="0"/>
        </a:spcAft>
        <a:defRPr sz="2200">
          <a:solidFill>
            <a:srgbClr val="FFFFFF"/>
          </a:solidFill>
          <a:latin typeface="Century Gothic" pitchFamily="34" charset="0"/>
          <a:sym typeface="Century Gothic" pitchFamily="34" charset="0"/>
        </a:defRPr>
      </a:lvl7pPr>
      <a:lvl8pPr marL="1411288" algn="l" rtl="0" fontAlgn="base">
        <a:spcBef>
          <a:spcPct val="0"/>
        </a:spcBef>
        <a:spcAft>
          <a:spcPct val="0"/>
        </a:spcAft>
        <a:defRPr sz="2200">
          <a:solidFill>
            <a:srgbClr val="FFFFFF"/>
          </a:solidFill>
          <a:latin typeface="Century Gothic" pitchFamily="34" charset="0"/>
          <a:sym typeface="Century Gothic" pitchFamily="34" charset="0"/>
        </a:defRPr>
      </a:lvl8pPr>
      <a:lvl9pPr marL="1868488" algn="l" rtl="0" fontAlgn="base">
        <a:spcBef>
          <a:spcPct val="0"/>
        </a:spcBef>
        <a:spcAft>
          <a:spcPct val="0"/>
        </a:spcAft>
        <a:defRPr sz="2200">
          <a:solidFill>
            <a:srgbClr val="FFFFFF"/>
          </a:solidFill>
          <a:latin typeface="Century Gothic" pitchFamily="34" charset="0"/>
          <a:sym typeface="Century Gothic" pitchFamily="34" charset="0"/>
        </a:defRPr>
      </a:lvl9pPr>
    </p:titleStyle>
    <p:bodyStyle>
      <a:lvl1pPr marL="79375" algn="ctr" rtl="0" fontAlgn="base">
        <a:spcBef>
          <a:spcPts val="700"/>
        </a:spcBef>
        <a:spcAft>
          <a:spcPct val="0"/>
        </a:spcAft>
        <a:defRPr sz="3200">
          <a:solidFill>
            <a:schemeClr val="tx1"/>
          </a:solidFill>
          <a:latin typeface="+mn-lt"/>
          <a:ea typeface="+mn-ea"/>
          <a:cs typeface="+mn-cs"/>
          <a:sym typeface="Arial" charset="0"/>
        </a:defRPr>
      </a:lvl1pPr>
      <a:lvl2pPr marL="536575" algn="ctr" rtl="0" fontAlgn="base">
        <a:spcBef>
          <a:spcPts val="600"/>
        </a:spcBef>
        <a:spcAft>
          <a:spcPct val="0"/>
        </a:spcAft>
        <a:defRPr sz="2800">
          <a:solidFill>
            <a:schemeClr val="tx1"/>
          </a:solidFill>
          <a:latin typeface="+mn-lt"/>
          <a:sym typeface="Arial" charset="0"/>
        </a:defRPr>
      </a:lvl2pPr>
      <a:lvl3pPr marL="993775" algn="ctr" rtl="0" fontAlgn="base">
        <a:spcBef>
          <a:spcPts val="600"/>
        </a:spcBef>
        <a:spcAft>
          <a:spcPct val="0"/>
        </a:spcAft>
        <a:defRPr sz="2400">
          <a:solidFill>
            <a:schemeClr val="tx1"/>
          </a:solidFill>
          <a:latin typeface="+mn-lt"/>
          <a:sym typeface="Arial" charset="0"/>
        </a:defRPr>
      </a:lvl3pPr>
      <a:lvl4pPr marL="1450975" algn="ctr" rtl="0" fontAlgn="base">
        <a:spcBef>
          <a:spcPts val="500"/>
        </a:spcBef>
        <a:spcAft>
          <a:spcPct val="0"/>
        </a:spcAft>
        <a:defRPr sz="2000">
          <a:solidFill>
            <a:schemeClr val="tx1"/>
          </a:solidFill>
          <a:latin typeface="+mn-lt"/>
          <a:sym typeface="Arial" charset="0"/>
        </a:defRPr>
      </a:lvl4pPr>
      <a:lvl5pPr marL="1908175" algn="ctr" rtl="0" fontAlgn="base">
        <a:spcBef>
          <a:spcPts val="500"/>
        </a:spcBef>
        <a:spcAft>
          <a:spcPct val="0"/>
        </a:spcAft>
        <a:defRPr sz="2000">
          <a:solidFill>
            <a:schemeClr val="tx1"/>
          </a:solidFill>
          <a:latin typeface="+mn-lt"/>
          <a:sym typeface="Arial" charset="0"/>
        </a:defRPr>
      </a:lvl5pPr>
      <a:lvl6pPr marL="2365375" algn="ctr" rtl="0" fontAlgn="base">
        <a:spcBef>
          <a:spcPts val="500"/>
        </a:spcBef>
        <a:spcAft>
          <a:spcPct val="0"/>
        </a:spcAft>
        <a:defRPr sz="2000">
          <a:solidFill>
            <a:schemeClr val="tx1"/>
          </a:solidFill>
          <a:latin typeface="+mn-lt"/>
          <a:sym typeface="Arial" charset="0"/>
        </a:defRPr>
      </a:lvl6pPr>
      <a:lvl7pPr marL="2822575" algn="ctr" rtl="0" fontAlgn="base">
        <a:spcBef>
          <a:spcPts val="500"/>
        </a:spcBef>
        <a:spcAft>
          <a:spcPct val="0"/>
        </a:spcAft>
        <a:defRPr sz="2000">
          <a:solidFill>
            <a:schemeClr val="tx1"/>
          </a:solidFill>
          <a:latin typeface="+mn-lt"/>
          <a:sym typeface="Arial" charset="0"/>
        </a:defRPr>
      </a:lvl7pPr>
      <a:lvl8pPr marL="3279775" algn="ctr" rtl="0" fontAlgn="base">
        <a:spcBef>
          <a:spcPts val="500"/>
        </a:spcBef>
        <a:spcAft>
          <a:spcPct val="0"/>
        </a:spcAft>
        <a:defRPr sz="2000">
          <a:solidFill>
            <a:schemeClr val="tx1"/>
          </a:solidFill>
          <a:latin typeface="+mn-lt"/>
          <a:sym typeface="Arial" charset="0"/>
        </a:defRPr>
      </a:lvl8pPr>
      <a:lvl9pPr marL="3736975" algn="ctr" rtl="0" fontAlgn="base">
        <a:spcBef>
          <a:spcPts val="500"/>
        </a:spcBef>
        <a:spcAft>
          <a:spcPct val="0"/>
        </a:spcAft>
        <a:defRPr sz="2000">
          <a:solidFill>
            <a:schemeClr val="tx1"/>
          </a:solidFill>
          <a:latin typeface="+mn-lt"/>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Century Gothic" pitchFamily="34" charset="0"/>
              </a:rPr>
              <a:t>Click to edit Master title style</a:t>
            </a:r>
          </a:p>
        </p:txBody>
      </p:sp>
      <p:sp>
        <p:nvSpPr>
          <p:cNvPr id="2050"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Century Gothic" pitchFamily="34" charset="0"/>
              </a:rPr>
              <a:t>Click to edit Master text styles</a:t>
            </a:r>
          </a:p>
          <a:p>
            <a:pPr lvl="1"/>
            <a:r>
              <a:rPr lang="en-US" smtClean="0">
                <a:sym typeface="Century Gothic" pitchFamily="34" charset="0"/>
              </a:rPr>
              <a:t>Second level</a:t>
            </a:r>
          </a:p>
          <a:p>
            <a:pPr lvl="2"/>
            <a:r>
              <a:rPr lang="en-US" smtClean="0">
                <a:sym typeface="Century Gothic" pitchFamily="34" charset="0"/>
              </a:rPr>
              <a:t>Third level</a:t>
            </a:r>
          </a:p>
          <a:p>
            <a:pPr lvl="3"/>
            <a:r>
              <a:rPr lang="en-US" smtClean="0">
                <a:sym typeface="Century Gothic" pitchFamily="34" charset="0"/>
              </a:rPr>
              <a:t>Fourth level</a:t>
            </a:r>
          </a:p>
          <a:p>
            <a:pPr lvl="4"/>
            <a:r>
              <a:rPr lang="en-US" smtClean="0">
                <a:sym typeface="Century Gothic" pitchFamily="34"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marL="39688" algn="ctr" rtl="0" fontAlgn="base">
        <a:spcBef>
          <a:spcPct val="0"/>
        </a:spcBef>
        <a:spcAft>
          <a:spcPct val="0"/>
        </a:spcAft>
        <a:defRPr sz="2800">
          <a:solidFill>
            <a:srgbClr val="B5384F"/>
          </a:solidFill>
          <a:latin typeface="+mj-lt"/>
          <a:ea typeface="+mj-ea"/>
          <a:cs typeface="+mj-cs"/>
          <a:sym typeface="Century Gothic" pitchFamily="34" charset="0"/>
        </a:defRPr>
      </a:lvl1pPr>
      <a:lvl2pPr marL="39688" algn="ctr" rtl="0" fontAlgn="base">
        <a:spcBef>
          <a:spcPct val="0"/>
        </a:spcBef>
        <a:spcAft>
          <a:spcPct val="0"/>
        </a:spcAft>
        <a:defRPr sz="2800">
          <a:solidFill>
            <a:srgbClr val="B5384F"/>
          </a:solidFill>
          <a:latin typeface="Century Gothic" pitchFamily="34" charset="0"/>
          <a:sym typeface="Century Gothic" pitchFamily="34" charset="0"/>
        </a:defRPr>
      </a:lvl2pPr>
      <a:lvl3pPr marL="39688" algn="ctr" rtl="0" fontAlgn="base">
        <a:spcBef>
          <a:spcPct val="0"/>
        </a:spcBef>
        <a:spcAft>
          <a:spcPct val="0"/>
        </a:spcAft>
        <a:defRPr sz="2800">
          <a:solidFill>
            <a:srgbClr val="B5384F"/>
          </a:solidFill>
          <a:latin typeface="Century Gothic" pitchFamily="34" charset="0"/>
          <a:sym typeface="Century Gothic" pitchFamily="34" charset="0"/>
        </a:defRPr>
      </a:lvl3pPr>
      <a:lvl4pPr marL="39688" algn="ctr" rtl="0" fontAlgn="base">
        <a:spcBef>
          <a:spcPct val="0"/>
        </a:spcBef>
        <a:spcAft>
          <a:spcPct val="0"/>
        </a:spcAft>
        <a:defRPr sz="2800">
          <a:solidFill>
            <a:srgbClr val="B5384F"/>
          </a:solidFill>
          <a:latin typeface="Century Gothic" pitchFamily="34" charset="0"/>
          <a:sym typeface="Century Gothic" pitchFamily="34" charset="0"/>
        </a:defRPr>
      </a:lvl4pPr>
      <a:lvl5pPr marL="39688" algn="ctr" rtl="0" fontAlgn="base">
        <a:spcBef>
          <a:spcPct val="0"/>
        </a:spcBef>
        <a:spcAft>
          <a:spcPct val="0"/>
        </a:spcAft>
        <a:defRPr sz="2800">
          <a:solidFill>
            <a:srgbClr val="B5384F"/>
          </a:solidFill>
          <a:latin typeface="Century Gothic" pitchFamily="34" charset="0"/>
          <a:sym typeface="Century Gothic" pitchFamily="34" charset="0"/>
        </a:defRPr>
      </a:lvl5pPr>
      <a:lvl6pPr marL="496888" algn="ctr" rtl="0" fontAlgn="base">
        <a:spcBef>
          <a:spcPct val="0"/>
        </a:spcBef>
        <a:spcAft>
          <a:spcPct val="0"/>
        </a:spcAft>
        <a:defRPr sz="2800">
          <a:solidFill>
            <a:srgbClr val="B5384F"/>
          </a:solidFill>
          <a:latin typeface="Century Gothic" pitchFamily="34" charset="0"/>
          <a:sym typeface="Century Gothic" pitchFamily="34" charset="0"/>
        </a:defRPr>
      </a:lvl6pPr>
      <a:lvl7pPr marL="954088" algn="ctr" rtl="0" fontAlgn="base">
        <a:spcBef>
          <a:spcPct val="0"/>
        </a:spcBef>
        <a:spcAft>
          <a:spcPct val="0"/>
        </a:spcAft>
        <a:defRPr sz="2800">
          <a:solidFill>
            <a:srgbClr val="B5384F"/>
          </a:solidFill>
          <a:latin typeface="Century Gothic" pitchFamily="34" charset="0"/>
          <a:sym typeface="Century Gothic" pitchFamily="34" charset="0"/>
        </a:defRPr>
      </a:lvl7pPr>
      <a:lvl8pPr marL="1411288" algn="ctr" rtl="0" fontAlgn="base">
        <a:spcBef>
          <a:spcPct val="0"/>
        </a:spcBef>
        <a:spcAft>
          <a:spcPct val="0"/>
        </a:spcAft>
        <a:defRPr sz="2800">
          <a:solidFill>
            <a:srgbClr val="B5384F"/>
          </a:solidFill>
          <a:latin typeface="Century Gothic" pitchFamily="34" charset="0"/>
          <a:sym typeface="Century Gothic" pitchFamily="34" charset="0"/>
        </a:defRPr>
      </a:lvl8pPr>
      <a:lvl9pPr marL="1868488" algn="ctr" rtl="0" fontAlgn="base">
        <a:spcBef>
          <a:spcPct val="0"/>
        </a:spcBef>
        <a:spcAft>
          <a:spcPct val="0"/>
        </a:spcAft>
        <a:defRPr sz="2800">
          <a:solidFill>
            <a:srgbClr val="B5384F"/>
          </a:solidFill>
          <a:latin typeface="Century Gothic" pitchFamily="34" charset="0"/>
          <a:sym typeface="Century Gothic" pitchFamily="34" charset="0"/>
        </a:defRPr>
      </a:lvl9pPr>
    </p:titleStyle>
    <p:bodyStyle>
      <a:lvl1pPr marL="382588" indent="-342900" algn="l" rtl="0" fontAlgn="base">
        <a:spcBef>
          <a:spcPts val="700"/>
        </a:spcBef>
        <a:spcAft>
          <a:spcPct val="0"/>
        </a:spcAft>
        <a:buClr>
          <a:srgbClr val="B5384F"/>
        </a:buClr>
        <a:buSzPct val="100000"/>
        <a:buFont typeface="Times" charset="0"/>
        <a:buChar char="•"/>
        <a:defRPr sz="2800">
          <a:solidFill>
            <a:schemeClr val="tx1"/>
          </a:solidFill>
          <a:latin typeface="+mn-lt"/>
          <a:ea typeface="+mn-ea"/>
          <a:cs typeface="+mn-cs"/>
          <a:sym typeface="Century Gothic" pitchFamily="34" charset="0"/>
        </a:defRPr>
      </a:lvl1pPr>
      <a:lvl2pPr marL="681038" indent="-285750" algn="l" rtl="0" fontAlgn="base">
        <a:spcBef>
          <a:spcPts val="400"/>
        </a:spcBef>
        <a:spcAft>
          <a:spcPct val="0"/>
        </a:spcAft>
        <a:buClr>
          <a:srgbClr val="000000"/>
        </a:buClr>
        <a:buSzPct val="100000"/>
        <a:buFont typeface="Arial" charset="0"/>
        <a:buChar char="–"/>
        <a:defRPr sz="1600">
          <a:solidFill>
            <a:schemeClr val="tx1"/>
          </a:solidFill>
          <a:latin typeface="+mn-lt"/>
          <a:sym typeface="Century Gothic" pitchFamily="34" charset="0"/>
        </a:defRPr>
      </a:lvl2pPr>
      <a:lvl3pPr marL="10810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3pPr>
      <a:lvl4pPr marL="15382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4pPr>
      <a:lvl5pPr marL="19954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5pPr>
      <a:lvl6pPr marL="24526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6pPr>
      <a:lvl7pPr marL="29098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7pPr>
      <a:lvl8pPr marL="33670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8pPr>
      <a:lvl9pPr marL="38242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79375" algn="l" rtl="0" fontAlgn="base">
        <a:spcBef>
          <a:spcPct val="0"/>
        </a:spcBef>
        <a:spcAft>
          <a:spcPct val="0"/>
        </a:spcAft>
        <a:defRPr sz="2200">
          <a:solidFill>
            <a:srgbClr val="FFFFFF"/>
          </a:solidFill>
          <a:latin typeface="+mj-lt"/>
          <a:ea typeface="+mj-ea"/>
          <a:cs typeface="+mj-cs"/>
          <a:sym typeface="Century Gothic" pitchFamily="34" charset="0"/>
        </a:defRPr>
      </a:lvl1pPr>
      <a:lvl2pPr marL="79375" algn="l" rtl="0" fontAlgn="base">
        <a:spcBef>
          <a:spcPct val="0"/>
        </a:spcBef>
        <a:spcAft>
          <a:spcPct val="0"/>
        </a:spcAft>
        <a:defRPr sz="2200">
          <a:solidFill>
            <a:srgbClr val="FFFFFF"/>
          </a:solidFill>
          <a:latin typeface="Century Gothic" pitchFamily="34" charset="0"/>
          <a:sym typeface="Century Gothic" pitchFamily="34" charset="0"/>
        </a:defRPr>
      </a:lvl2pPr>
      <a:lvl3pPr marL="79375" algn="l" rtl="0" fontAlgn="base">
        <a:spcBef>
          <a:spcPct val="0"/>
        </a:spcBef>
        <a:spcAft>
          <a:spcPct val="0"/>
        </a:spcAft>
        <a:defRPr sz="2200">
          <a:solidFill>
            <a:srgbClr val="FFFFFF"/>
          </a:solidFill>
          <a:latin typeface="Century Gothic" pitchFamily="34" charset="0"/>
          <a:sym typeface="Century Gothic" pitchFamily="34" charset="0"/>
        </a:defRPr>
      </a:lvl3pPr>
      <a:lvl4pPr marL="79375" algn="l" rtl="0" fontAlgn="base">
        <a:spcBef>
          <a:spcPct val="0"/>
        </a:spcBef>
        <a:spcAft>
          <a:spcPct val="0"/>
        </a:spcAft>
        <a:defRPr sz="2200">
          <a:solidFill>
            <a:srgbClr val="FFFFFF"/>
          </a:solidFill>
          <a:latin typeface="Century Gothic" pitchFamily="34" charset="0"/>
          <a:sym typeface="Century Gothic" pitchFamily="34" charset="0"/>
        </a:defRPr>
      </a:lvl4pPr>
      <a:lvl5pPr marL="79375" algn="l" rtl="0" fontAlgn="base">
        <a:spcBef>
          <a:spcPct val="0"/>
        </a:spcBef>
        <a:spcAft>
          <a:spcPct val="0"/>
        </a:spcAft>
        <a:defRPr sz="2200">
          <a:solidFill>
            <a:srgbClr val="FFFFFF"/>
          </a:solidFill>
          <a:latin typeface="Century Gothic" pitchFamily="34" charset="0"/>
          <a:sym typeface="Century Gothic" pitchFamily="34" charset="0"/>
        </a:defRPr>
      </a:lvl5pPr>
      <a:lvl6pPr marL="536575" algn="l" rtl="0" fontAlgn="base">
        <a:spcBef>
          <a:spcPct val="0"/>
        </a:spcBef>
        <a:spcAft>
          <a:spcPct val="0"/>
        </a:spcAft>
        <a:defRPr sz="2200">
          <a:solidFill>
            <a:srgbClr val="FFFFFF"/>
          </a:solidFill>
          <a:latin typeface="Century Gothic" pitchFamily="34" charset="0"/>
          <a:sym typeface="Century Gothic" pitchFamily="34" charset="0"/>
        </a:defRPr>
      </a:lvl6pPr>
      <a:lvl7pPr marL="993775" algn="l" rtl="0" fontAlgn="base">
        <a:spcBef>
          <a:spcPct val="0"/>
        </a:spcBef>
        <a:spcAft>
          <a:spcPct val="0"/>
        </a:spcAft>
        <a:defRPr sz="2200">
          <a:solidFill>
            <a:srgbClr val="FFFFFF"/>
          </a:solidFill>
          <a:latin typeface="Century Gothic" pitchFamily="34" charset="0"/>
          <a:sym typeface="Century Gothic" pitchFamily="34" charset="0"/>
        </a:defRPr>
      </a:lvl7pPr>
      <a:lvl8pPr marL="1450975" algn="l" rtl="0" fontAlgn="base">
        <a:spcBef>
          <a:spcPct val="0"/>
        </a:spcBef>
        <a:spcAft>
          <a:spcPct val="0"/>
        </a:spcAft>
        <a:defRPr sz="2200">
          <a:solidFill>
            <a:srgbClr val="FFFFFF"/>
          </a:solidFill>
          <a:latin typeface="Century Gothic" pitchFamily="34" charset="0"/>
          <a:sym typeface="Century Gothic" pitchFamily="34" charset="0"/>
        </a:defRPr>
      </a:lvl8pPr>
      <a:lvl9pPr marL="1908175" algn="l" rtl="0" fontAlgn="base">
        <a:spcBef>
          <a:spcPct val="0"/>
        </a:spcBef>
        <a:spcAft>
          <a:spcPct val="0"/>
        </a:spcAft>
        <a:defRPr sz="2200">
          <a:solidFill>
            <a:srgbClr val="FFFFFF"/>
          </a:solidFill>
          <a:latin typeface="Century Gothic" pitchFamily="34" charset="0"/>
          <a:sym typeface="Century Gothic" pitchFamily="34" charset="0"/>
        </a:defRPr>
      </a:lvl9pPr>
    </p:titleStyle>
    <p:bodyStyle>
      <a:lvl1pPr marL="79375" algn="ctr" rtl="0" fontAlgn="base">
        <a:spcBef>
          <a:spcPts val="700"/>
        </a:spcBef>
        <a:spcAft>
          <a:spcPct val="0"/>
        </a:spcAft>
        <a:defRPr sz="3200">
          <a:solidFill>
            <a:schemeClr val="tx1"/>
          </a:solidFill>
          <a:latin typeface="+mn-lt"/>
          <a:ea typeface="+mn-ea"/>
          <a:cs typeface="+mn-cs"/>
          <a:sym typeface="Arial" charset="0"/>
        </a:defRPr>
      </a:lvl1pPr>
      <a:lvl2pPr marL="536575" algn="ctr" rtl="0" fontAlgn="base">
        <a:spcBef>
          <a:spcPts val="600"/>
        </a:spcBef>
        <a:spcAft>
          <a:spcPct val="0"/>
        </a:spcAft>
        <a:defRPr sz="2800">
          <a:solidFill>
            <a:schemeClr val="tx1"/>
          </a:solidFill>
          <a:latin typeface="+mn-lt"/>
          <a:sym typeface="Arial" charset="0"/>
        </a:defRPr>
      </a:lvl2pPr>
      <a:lvl3pPr marL="993775" algn="ctr" rtl="0" fontAlgn="base">
        <a:spcBef>
          <a:spcPts val="600"/>
        </a:spcBef>
        <a:spcAft>
          <a:spcPct val="0"/>
        </a:spcAft>
        <a:defRPr sz="2400">
          <a:solidFill>
            <a:schemeClr val="tx1"/>
          </a:solidFill>
          <a:latin typeface="+mn-lt"/>
          <a:sym typeface="Arial" charset="0"/>
        </a:defRPr>
      </a:lvl3pPr>
      <a:lvl4pPr marL="1450975" algn="ctr" rtl="0" fontAlgn="base">
        <a:spcBef>
          <a:spcPts val="500"/>
        </a:spcBef>
        <a:spcAft>
          <a:spcPct val="0"/>
        </a:spcAft>
        <a:defRPr sz="2000">
          <a:solidFill>
            <a:schemeClr val="tx1"/>
          </a:solidFill>
          <a:latin typeface="+mn-lt"/>
          <a:sym typeface="Arial" charset="0"/>
        </a:defRPr>
      </a:lvl4pPr>
      <a:lvl5pPr marL="1908175" algn="ctr" rtl="0" fontAlgn="base">
        <a:spcBef>
          <a:spcPts val="500"/>
        </a:spcBef>
        <a:spcAft>
          <a:spcPct val="0"/>
        </a:spcAft>
        <a:defRPr sz="2000">
          <a:solidFill>
            <a:schemeClr val="tx1"/>
          </a:solidFill>
          <a:latin typeface="+mn-lt"/>
          <a:sym typeface="Arial" charset="0"/>
        </a:defRPr>
      </a:lvl5pPr>
      <a:lvl6pPr marL="2365375" algn="ctr" rtl="0" fontAlgn="base">
        <a:spcBef>
          <a:spcPts val="500"/>
        </a:spcBef>
        <a:spcAft>
          <a:spcPct val="0"/>
        </a:spcAft>
        <a:defRPr sz="2000">
          <a:solidFill>
            <a:schemeClr val="tx1"/>
          </a:solidFill>
          <a:latin typeface="+mn-lt"/>
          <a:sym typeface="Arial" charset="0"/>
        </a:defRPr>
      </a:lvl6pPr>
      <a:lvl7pPr marL="2822575" algn="ctr" rtl="0" fontAlgn="base">
        <a:spcBef>
          <a:spcPts val="500"/>
        </a:spcBef>
        <a:spcAft>
          <a:spcPct val="0"/>
        </a:spcAft>
        <a:defRPr sz="2000">
          <a:solidFill>
            <a:schemeClr val="tx1"/>
          </a:solidFill>
          <a:latin typeface="+mn-lt"/>
          <a:sym typeface="Arial" charset="0"/>
        </a:defRPr>
      </a:lvl7pPr>
      <a:lvl8pPr marL="3279775" algn="ctr" rtl="0" fontAlgn="base">
        <a:spcBef>
          <a:spcPts val="500"/>
        </a:spcBef>
        <a:spcAft>
          <a:spcPct val="0"/>
        </a:spcAft>
        <a:defRPr sz="2000">
          <a:solidFill>
            <a:schemeClr val="tx1"/>
          </a:solidFill>
          <a:latin typeface="+mn-lt"/>
          <a:sym typeface="Arial" charset="0"/>
        </a:defRPr>
      </a:lvl8pPr>
      <a:lvl9pPr marL="3736975" algn="ctr" rtl="0" fontAlgn="base">
        <a:spcBef>
          <a:spcPts val="500"/>
        </a:spcBef>
        <a:spcAft>
          <a:spcPct val="0"/>
        </a:spcAft>
        <a:defRPr sz="2000">
          <a:solidFill>
            <a:schemeClr val="tx1"/>
          </a:solidFill>
          <a:latin typeface="+mn-lt"/>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0" y="0"/>
            <a:ext cx="9180512" cy="6888550"/>
          </a:xfrm>
          <a:prstGeom prst="rect">
            <a:avLst/>
          </a:prstGeom>
        </p:spPr>
      </p:pic>
      <p:pic>
        <p:nvPicPr>
          <p:cNvPr id="8" name="Image 7"/>
          <p:cNvPicPr>
            <a:picLocks noChangeAspect="1"/>
          </p:cNvPicPr>
          <p:nvPr/>
        </p:nvPicPr>
        <p:blipFill>
          <a:blip r:embed="rId3" cstate="print"/>
          <a:stretch>
            <a:fillRect/>
          </a:stretch>
        </p:blipFill>
        <p:spPr>
          <a:xfrm>
            <a:off x="5474196" y="3276476"/>
            <a:ext cx="3314700" cy="3225800"/>
          </a:xfrm>
          <a:prstGeom prst="rect">
            <a:avLst/>
          </a:prstGeom>
        </p:spPr>
      </p:pic>
      <p:pic>
        <p:nvPicPr>
          <p:cNvPr id="6" name="Image 5"/>
          <p:cNvPicPr>
            <a:picLocks noChangeAspect="1"/>
          </p:cNvPicPr>
          <p:nvPr/>
        </p:nvPicPr>
        <p:blipFill>
          <a:blip r:embed="rId4" cstate="print"/>
          <a:stretch>
            <a:fillRect/>
          </a:stretch>
        </p:blipFill>
        <p:spPr>
          <a:xfrm flipH="1">
            <a:off x="6876256" y="5085184"/>
            <a:ext cx="1584176" cy="541908"/>
          </a:xfrm>
          <a:prstGeom prst="rect">
            <a:avLst/>
          </a:prstGeom>
        </p:spPr>
      </p:pic>
      <p:sp>
        <p:nvSpPr>
          <p:cNvPr id="4099" name="Rectangle 3"/>
          <p:cNvSpPr>
            <a:spLocks noGrp="1" noChangeArrowheads="1"/>
          </p:cNvSpPr>
          <p:nvPr>
            <p:ph type="title"/>
          </p:nvPr>
        </p:nvSpPr>
        <p:spPr>
          <a:xfrm>
            <a:off x="5533504" y="3251076"/>
            <a:ext cx="3214960" cy="1471548"/>
          </a:xfrm>
          <a:ln/>
        </p:spPr>
        <p:txBody>
          <a:bodyPr rIns="81279"/>
          <a:lstStyle/>
          <a:p>
            <a:r>
              <a:rPr lang="fr-FR" smtClean="0"/>
              <a:t>Ouvrir plus ! </a:t>
            </a:r>
            <a:br>
              <a:rPr lang="fr-FR" smtClean="0"/>
            </a:br>
            <a:r>
              <a:rPr lang="fr-FR" smtClean="0"/>
              <a:t>Avec quel niveau de service ? </a:t>
            </a:r>
          </a:p>
        </p:txBody>
      </p:sp>
      <p:sp>
        <p:nvSpPr>
          <p:cNvPr id="4102" name="Rectangle 6"/>
          <p:cNvSpPr>
            <a:spLocks/>
          </p:cNvSpPr>
          <p:nvPr/>
        </p:nvSpPr>
        <p:spPr bwMode="auto">
          <a:xfrm>
            <a:off x="6853882" y="5229200"/>
            <a:ext cx="1606550" cy="190500"/>
          </a:xfrm>
          <a:prstGeom prst="rect">
            <a:avLst/>
          </a:prstGeom>
          <a:noFill/>
          <a:ln w="12700">
            <a:noFill/>
            <a:miter lim="800000"/>
            <a:headEnd/>
            <a:tailEnd/>
          </a:ln>
        </p:spPr>
        <p:txBody>
          <a:bodyPr lIns="0" tIns="0" rIns="40639" bIns="0" anchor="ctr"/>
          <a:lstStyle/>
          <a:p>
            <a:pPr marL="39688" algn="ctr"/>
            <a:r>
              <a:rPr lang="en-US" dirty="0">
                <a:solidFill>
                  <a:srgbClr val="F6F6F6"/>
                </a:solidFill>
                <a:latin typeface="Century Gothic" pitchFamily="34" charset="0"/>
                <a:sym typeface="Century Gothic Bold" charset="0"/>
              </a:rPr>
              <a:t>www.upmc.fr</a:t>
            </a:r>
          </a:p>
        </p:txBody>
      </p:sp>
      <p:pic>
        <p:nvPicPr>
          <p:cNvPr id="2" name="Image 1" descr="UPMC_blanc-orang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07187" y="5733256"/>
            <a:ext cx="1678465" cy="56454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HORAIRES D’OUVERTURE</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827584" y="1484784"/>
            <a:ext cx="7128792" cy="3888432"/>
          </a:xfrm>
          <a:ln/>
        </p:spPr>
        <p:txBody>
          <a:bodyPr rIns="81279"/>
          <a:lstStyle/>
          <a:p>
            <a:pPr marL="0" indent="0">
              <a:lnSpc>
                <a:spcPct val="90000"/>
              </a:lnSpc>
              <a:buClr>
                <a:srgbClr val="DF3D0F"/>
              </a:buClr>
              <a:buNone/>
            </a:pPr>
            <a:r>
              <a:rPr lang="fr-FR" b="1" smtClean="0">
                <a:solidFill>
                  <a:srgbClr val="DF3D0F"/>
                </a:solidFill>
                <a:latin typeface="Century Gothic Bold" charset="0"/>
                <a:sym typeface="Century Gothic Bold" charset="0"/>
              </a:rPr>
              <a:t>Au commencement...</a:t>
            </a:r>
            <a:endParaRPr lang="fr-FR" dirty="0" smtClean="0">
              <a:latin typeface="Century Gothic Bold" charset="0"/>
              <a:sym typeface="Century Gothic Bold" charset="0"/>
            </a:endParaRPr>
          </a:p>
          <a:p>
            <a:pPr marL="0" indent="-216000">
              <a:lnSpc>
                <a:spcPct val="90000"/>
              </a:lnSpc>
              <a:buClr>
                <a:srgbClr val="DF3D0F"/>
              </a:buClr>
            </a:pPr>
            <a:endParaRPr lang="fr-FR" sz="1600" dirty="0">
              <a:latin typeface="Century Gothic Bold" charset="0"/>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R</a:t>
            </a:r>
            <a:r>
              <a:rPr lang="fr-FR" sz="2400" smtClean="0">
                <a:latin typeface="Century Gothic Bold" charset="0"/>
                <a:sym typeface="Century Gothic Bold" charset="0"/>
              </a:rPr>
              <a:t>etard </a:t>
            </a:r>
            <a:r>
              <a:rPr lang="fr-FR" sz="2400" smtClean="0">
                <a:latin typeface="Century Gothic Bold" charset="0"/>
                <a:sym typeface="Century Gothic Bold" charset="0"/>
              </a:rPr>
              <a:t>des bibliothèques françaises ; modèle des campus américains puis learning centre</a:t>
            </a:r>
          </a:p>
          <a:p>
            <a:pPr marL="0" indent="-216000">
              <a:lnSpc>
                <a:spcPct val="90000"/>
              </a:lnSpc>
              <a:buClr>
                <a:srgbClr val="DF3D0F"/>
              </a:buClr>
            </a:pPr>
            <a:r>
              <a:rPr lang="fr-FR" sz="2400" smtClean="0">
                <a:latin typeface="Century Gothic Bold" charset="0"/>
                <a:sym typeface="Century Gothic Bold" charset="0"/>
              </a:rPr>
              <a:t>Pression des étudiants de </a:t>
            </a:r>
            <a:r>
              <a:rPr lang="fr-FR" sz="2400" smtClean="0">
                <a:latin typeface="Century Gothic Bold" charset="0"/>
                <a:sym typeface="Century Gothic Bold" charset="0"/>
              </a:rPr>
              <a:t>médecine </a:t>
            </a:r>
            <a:r>
              <a:rPr lang="fr-FR" sz="2400" smtClean="0">
                <a:latin typeface="Century Gothic Bold" charset="0"/>
                <a:sym typeface="Century Gothic Bold" charset="0"/>
              </a:rPr>
              <a:t>/ des étudiants obligés de travailler pour assumer leurs études</a:t>
            </a:r>
          </a:p>
          <a:p>
            <a:pPr marL="0" indent="-216000">
              <a:lnSpc>
                <a:spcPct val="90000"/>
              </a:lnSpc>
              <a:buClr>
                <a:srgbClr val="DF3D0F"/>
              </a:buClr>
            </a:pPr>
            <a:r>
              <a:rPr lang="fr-FR" sz="2400" smtClean="0">
                <a:latin typeface="Century Gothic Bold" charset="0"/>
                <a:sym typeface="Century Gothic Bold" charset="0"/>
              </a:rPr>
              <a:t>Adaptation au LMD / aux emplois du temps très lourds des étudiants scientifiques</a:t>
            </a:r>
          </a:p>
          <a:p>
            <a:pPr marL="0" indent="-216000">
              <a:lnSpc>
                <a:spcPct val="90000"/>
              </a:lnSpc>
              <a:buClr>
                <a:srgbClr val="DF3D0F"/>
              </a:buClr>
            </a:pPr>
            <a:r>
              <a:rPr lang="fr-FR" sz="2400" smtClean="0">
                <a:latin typeface="Century Gothic Bold" charset="0"/>
                <a:sym typeface="Century Gothic Bold" charset="0"/>
              </a:rPr>
              <a:t>Plan « Réussir en licence » et le Label </a:t>
            </a:r>
            <a:r>
              <a:rPr lang="fr-FR" sz="2400" smtClean="0">
                <a:latin typeface="Century Gothic Bold" charset="0"/>
                <a:sym typeface="Century Gothic Bold" charset="0"/>
              </a:rPr>
              <a:t>NoctamBU </a:t>
            </a:r>
            <a:r>
              <a:rPr lang="fr-FR" sz="2400" smtClean="0">
                <a:latin typeface="Century Gothic Bold" charset="0"/>
                <a:sym typeface="Century Gothic Bold" charset="0"/>
              </a:rPr>
              <a:t>(avril 2010</a:t>
            </a:r>
            <a:r>
              <a:rPr lang="fr-FR" sz="2400" smtClean="0">
                <a:latin typeface="Century Gothic Bold" charset="0"/>
                <a:sym typeface="Century Gothic Bold" charset="0"/>
              </a:rPr>
              <a:t>)</a:t>
            </a:r>
            <a:endParaRPr lang="fr-FR" sz="2400" dirty="0">
              <a:latin typeface="Century Gothic Bold" charset="0"/>
              <a:sym typeface="Century Gothic Bold" charset="0"/>
            </a:endParaRPr>
          </a:p>
          <a:p>
            <a:pPr marL="0" indent="-216000">
              <a:lnSpc>
                <a:spcPct val="90000"/>
              </a:lnSpc>
              <a:buClr>
                <a:srgbClr val="DF3D0F"/>
              </a:buClr>
              <a:buNone/>
            </a:pPr>
            <a:endParaRPr lang="fr-FR" sz="1600" dirty="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7" name="Image 6" descr="Logo_notambu.jpg"/>
          <p:cNvPicPr>
            <a:picLocks noChangeAspect="1"/>
          </p:cNvPicPr>
          <p:nvPr/>
        </p:nvPicPr>
        <p:blipFill>
          <a:blip r:embed="rId5" cstate="print"/>
          <a:stretch>
            <a:fillRect/>
          </a:stretch>
        </p:blipFill>
        <p:spPr>
          <a:xfrm>
            <a:off x="8028384" y="4581128"/>
            <a:ext cx="846759" cy="119675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HORAIRES D’OUVERTURE</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700808"/>
            <a:ext cx="8424936" cy="4320480"/>
          </a:xfrm>
          <a:ln/>
        </p:spPr>
        <p:txBody>
          <a:bodyPr rIns="81279"/>
          <a:lstStyle/>
          <a:p>
            <a:pPr marL="0" indent="0">
              <a:lnSpc>
                <a:spcPct val="90000"/>
              </a:lnSpc>
              <a:buClr>
                <a:srgbClr val="DF3D0F"/>
              </a:buClr>
              <a:buNone/>
            </a:pPr>
            <a:r>
              <a:rPr lang="fr-FR" b="1" smtClean="0">
                <a:solidFill>
                  <a:srgbClr val="DF3D0F"/>
                </a:solidFill>
                <a:latin typeface="Century Gothic Bold" charset="0"/>
                <a:sym typeface="Century Gothic Bold" charset="0"/>
              </a:rPr>
              <a:t>Les étapes</a:t>
            </a:r>
            <a:endParaRPr lang="fr-FR" dirty="0" smtClean="0">
              <a:latin typeface="Century Gothic Bold" charset="0"/>
              <a:sym typeface="Century Gothic Bold" charset="0"/>
            </a:endParaRPr>
          </a:p>
          <a:p>
            <a:pPr marL="0" indent="0">
              <a:lnSpc>
                <a:spcPct val="90000"/>
              </a:lnSpc>
              <a:buClr>
                <a:srgbClr val="DF3D0F"/>
              </a:buClr>
              <a:buNone/>
            </a:pPr>
            <a:endParaRPr lang="fr-FR" sz="2400" dirty="0" smtClean="0">
              <a:latin typeface="Century Gothic Bold" charset="0"/>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sept.1998 : secteur médecine : ouverture en nocturne de la Pitié jusqu’à 23h et de Saint-Antoine jusqu’à 22h.</a:t>
            </a:r>
          </a:p>
          <a:p>
            <a:pPr marL="0" indent="-216000">
              <a:lnSpc>
                <a:spcPct val="90000"/>
              </a:lnSpc>
              <a:buClr>
                <a:srgbClr val="DF3D0F"/>
              </a:buClr>
            </a:pPr>
            <a:r>
              <a:rPr lang="fr-FR" sz="2400" smtClean="0">
                <a:latin typeface="Century Gothic Bold" charset="0"/>
                <a:sym typeface="Century Gothic Bold" charset="0"/>
              </a:rPr>
              <a:t>mai-juin 2008 : test d’ouverture le samedi à la Pitié.</a:t>
            </a:r>
          </a:p>
          <a:p>
            <a:pPr marL="0" indent="-216000">
              <a:lnSpc>
                <a:spcPct val="90000"/>
              </a:lnSpc>
              <a:buClr>
                <a:srgbClr val="DF3D0F"/>
              </a:buClr>
            </a:pPr>
            <a:r>
              <a:rPr lang="fr-FR" sz="2400" smtClean="0">
                <a:latin typeface="Century Gothic Bold" charset="0"/>
                <a:sym typeface="Century Gothic Bold" charset="0"/>
              </a:rPr>
              <a:t>nov. 2008 : </a:t>
            </a:r>
            <a:r>
              <a:rPr lang="fr-FR" sz="2400" smtClean="0">
                <a:latin typeface="Century Gothic Bold" charset="0"/>
                <a:sym typeface="Century Gothic Bold" charset="0"/>
              </a:rPr>
              <a:t>ouverture de la Pitié </a:t>
            </a:r>
            <a:r>
              <a:rPr lang="fr-FR" sz="2400" smtClean="0">
                <a:latin typeface="Century Gothic Bold" charset="0"/>
                <a:sym typeface="Century Gothic Bold" charset="0"/>
              </a:rPr>
              <a:t>le </a:t>
            </a:r>
            <a:r>
              <a:rPr lang="fr-FR" sz="2400" smtClean="0">
                <a:latin typeface="Century Gothic Bold" charset="0"/>
                <a:sym typeface="Century Gothic Bold" charset="0"/>
              </a:rPr>
              <a:t>samedi de 10h à 20h et </a:t>
            </a:r>
            <a:r>
              <a:rPr lang="fr-FR" sz="2400" smtClean="0">
                <a:latin typeface="Century Gothic Bold" charset="0"/>
                <a:sym typeface="Century Gothic Bold" charset="0"/>
              </a:rPr>
              <a:t>du </a:t>
            </a:r>
            <a:r>
              <a:rPr lang="fr-FR" sz="2400" smtClean="0">
                <a:latin typeface="Century Gothic Bold" charset="0"/>
                <a:sym typeface="Century Gothic Bold" charset="0"/>
              </a:rPr>
              <a:t>L1L2 en nocturne jusqu’à 21h pendant les 2 périodes de révision pour les examens (déc-janv / mai-juin).</a:t>
            </a:r>
          </a:p>
          <a:p>
            <a:pPr marL="0" indent="-216000">
              <a:lnSpc>
                <a:spcPct val="90000"/>
              </a:lnSpc>
              <a:buClr>
                <a:srgbClr val="DF3D0F"/>
              </a:buClr>
            </a:pPr>
            <a:r>
              <a:rPr lang="fr-FR" sz="2400" smtClean="0">
                <a:latin typeface="Century Gothic Bold" charset="0"/>
                <a:sym typeface="Century Gothic Bold" charset="0"/>
              </a:rPr>
              <a:t>2009 : installation de 2 automates à la Pitié.</a:t>
            </a:r>
          </a:p>
          <a:p>
            <a:pPr marL="0" indent="-216000">
              <a:lnSpc>
                <a:spcPct val="90000"/>
              </a:lnSpc>
              <a:buClr>
                <a:srgbClr val="DF3D0F"/>
              </a:buClr>
            </a:pPr>
            <a:r>
              <a:rPr lang="fr-FR" sz="2400" smtClean="0">
                <a:latin typeface="Century Gothic Bold" charset="0"/>
                <a:sym typeface="Century Gothic Bold" charset="0"/>
              </a:rPr>
              <a:t>fév. 2010 : Le L1L2 ouvre jusqu’à 21h tous les soirs et le samedi de 10h à 20h.</a:t>
            </a: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HORAIRES D’OUVERTURE</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700808"/>
            <a:ext cx="8424936" cy="3888432"/>
          </a:xfrm>
          <a:ln/>
        </p:spPr>
        <p:txBody>
          <a:bodyPr rIns="81279"/>
          <a:lstStyle/>
          <a:p>
            <a:pPr marL="0" indent="0">
              <a:lnSpc>
                <a:spcPct val="90000"/>
              </a:lnSpc>
              <a:buClr>
                <a:srgbClr val="DF3D0F"/>
              </a:buClr>
              <a:buNone/>
            </a:pPr>
            <a:r>
              <a:rPr lang="fr-FR" sz="2400" b="1" smtClean="0">
                <a:solidFill>
                  <a:srgbClr val="DF3D0F"/>
                </a:solidFill>
                <a:latin typeface="Century Gothic Bold" charset="0"/>
                <a:sym typeface="Century Gothic Bold" charset="0"/>
              </a:rPr>
              <a:t>A la </a:t>
            </a:r>
            <a:r>
              <a:rPr lang="fr-FR" sz="2400" b="1" smtClean="0">
                <a:solidFill>
                  <a:srgbClr val="DF3D0F"/>
                </a:solidFill>
                <a:latin typeface="Century Gothic Bold" charset="0"/>
                <a:sym typeface="Century Gothic Bold" charset="0"/>
              </a:rPr>
              <a:t>BUPMC</a:t>
            </a:r>
            <a:endParaRPr lang="fr-FR" sz="2400" dirty="0" smtClean="0">
              <a:latin typeface="Century Gothic Bold" charset="0"/>
              <a:sym typeface="Century Gothic Bold" charset="0"/>
            </a:endParaRPr>
          </a:p>
          <a:p>
            <a:pPr marL="0" indent="0">
              <a:lnSpc>
                <a:spcPct val="90000"/>
              </a:lnSpc>
              <a:buClr>
                <a:srgbClr val="DF3D0F"/>
              </a:buClr>
              <a:buNone/>
            </a:pPr>
            <a:endParaRPr lang="fr-FR" sz="2400" dirty="0" smtClean="0">
              <a:latin typeface="Century Gothic Bold" charset="0"/>
              <a:sym typeface="Century Gothic Bold" charset="0"/>
            </a:endParaRPr>
          </a:p>
          <a:p>
            <a:pPr marL="0" indent="0">
              <a:lnSpc>
                <a:spcPct val="90000"/>
              </a:lnSpc>
              <a:buClr>
                <a:srgbClr val="DF3D0F"/>
              </a:buClr>
              <a:buNone/>
            </a:pPr>
            <a:r>
              <a:rPr lang="fr-FR" sz="2400" smtClean="0">
                <a:latin typeface="Century Gothic Bold" charset="0"/>
                <a:sym typeface="Century Gothic Bold" charset="0"/>
              </a:rPr>
              <a:t>Des horaires différenciés :</a:t>
            </a:r>
            <a:endParaRPr lang="fr-FR" sz="2400" dirty="0">
              <a:latin typeface="Century Gothic Bold" charset="0"/>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sur l’année (</a:t>
            </a:r>
            <a:r>
              <a:rPr lang="fr-FR" sz="2400" smtClean="0">
                <a:latin typeface="Century Gothic Bold" charset="0"/>
                <a:sym typeface="Century Gothic Bold" charset="0"/>
              </a:rPr>
              <a:t>calendrier universitaire)</a:t>
            </a:r>
            <a:endParaRPr lang="fr-FR" sz="2400" smtClean="0">
              <a:latin typeface="Century Gothic Bold" charset="0"/>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sur </a:t>
            </a:r>
            <a:r>
              <a:rPr lang="fr-FR" sz="2400" smtClean="0">
                <a:latin typeface="Century Gothic Bold" charset="0"/>
                <a:sym typeface="Century Gothic Bold" charset="0"/>
              </a:rPr>
              <a:t>la journée (soirée ou non)</a:t>
            </a:r>
          </a:p>
          <a:p>
            <a:pPr marL="0" indent="-216000">
              <a:lnSpc>
                <a:spcPct val="90000"/>
              </a:lnSpc>
              <a:buClr>
                <a:srgbClr val="DF3D0F"/>
              </a:buClr>
            </a:pPr>
            <a:r>
              <a:rPr lang="fr-FR" sz="2400" smtClean="0">
                <a:latin typeface="Century Gothic Bold" charset="0"/>
                <a:sym typeface="Century Gothic Bold" charset="0"/>
              </a:rPr>
              <a:t>selon le public « cible » (étudiants / enseignants-chercheurs)</a:t>
            </a:r>
            <a:endParaRPr lang="fr-FR" sz="2400" smtClean="0">
              <a:latin typeface="Calibri"/>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selon </a:t>
            </a:r>
            <a:r>
              <a:rPr lang="fr-FR" sz="2400" smtClean="0">
                <a:latin typeface="Century Gothic Bold" charset="0"/>
                <a:sym typeface="Century Gothic Bold" charset="0"/>
              </a:rPr>
              <a:t>la taille des équipes et des </a:t>
            </a:r>
            <a:r>
              <a:rPr lang="fr-FR" sz="2400" smtClean="0">
                <a:latin typeface="Century Gothic Bold" charset="0"/>
                <a:sym typeface="Century Gothic Bold" charset="0"/>
              </a:rPr>
              <a:t>bibliothèques</a:t>
            </a:r>
          </a:p>
          <a:p>
            <a:pPr marL="0" indent="-216000">
              <a:lnSpc>
                <a:spcPct val="90000"/>
              </a:lnSpc>
              <a:buClr>
                <a:srgbClr val="DF3D0F"/>
              </a:buClr>
            </a:pPr>
            <a:r>
              <a:rPr lang="fr-FR" sz="2400" smtClean="0">
                <a:latin typeface="Century Gothic Bold" charset="0"/>
                <a:sym typeface="Century Gothic Bold" charset="0"/>
              </a:rPr>
              <a:t>selon les missions des bibliothèques (Cadist, MIR, Charcot)</a:t>
            </a:r>
            <a:endParaRPr lang="fr-FR" sz="2400" smtClean="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HORAIRES D’OUVERTURE</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700808"/>
            <a:ext cx="7776864" cy="2808312"/>
          </a:xfrm>
          <a:ln/>
        </p:spPr>
        <p:txBody>
          <a:bodyPr rIns="81279"/>
          <a:lstStyle/>
          <a:p>
            <a:pPr marL="0" indent="0">
              <a:lnSpc>
                <a:spcPct val="90000"/>
              </a:lnSpc>
              <a:buClr>
                <a:srgbClr val="DF3D0F"/>
              </a:buClr>
              <a:buNone/>
            </a:pPr>
            <a:r>
              <a:rPr lang="fr-FR" sz="2000" b="1" smtClean="0">
                <a:solidFill>
                  <a:srgbClr val="DF3D0F"/>
                </a:solidFill>
                <a:latin typeface="Century Gothic Bold" charset="0"/>
                <a:sym typeface="Century Gothic Bold" charset="0"/>
              </a:rPr>
              <a:t>En résumé...</a:t>
            </a:r>
            <a:endParaRPr lang="fr-FR" sz="1600" dirty="0" smtClean="0">
              <a:latin typeface="Century Gothic Bold" charset="0"/>
              <a:sym typeface="Century Gothic Bold" charset="0"/>
            </a:endParaRPr>
          </a:p>
          <a:p>
            <a:pPr marL="0" indent="-216000">
              <a:lnSpc>
                <a:spcPct val="90000"/>
              </a:lnSpc>
              <a:buClr>
                <a:srgbClr val="DF3D0F"/>
              </a:buClr>
            </a:pPr>
            <a:endParaRPr lang="fr-FR" sz="1600" dirty="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39552" y="2492896"/>
            <a:ext cx="8181417" cy="260908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SERVICES</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484784"/>
            <a:ext cx="8352928" cy="4392488"/>
          </a:xfrm>
          <a:ln/>
        </p:spPr>
        <p:txBody>
          <a:bodyPr rIns="81279"/>
          <a:lstStyle/>
          <a:p>
            <a:pPr marL="0" indent="0">
              <a:lnSpc>
                <a:spcPct val="90000"/>
              </a:lnSpc>
              <a:buClr>
                <a:srgbClr val="DF3D0F"/>
              </a:buClr>
              <a:buNone/>
            </a:pPr>
            <a:r>
              <a:rPr lang="fr-FR" sz="2000" b="1" smtClean="0">
                <a:solidFill>
                  <a:srgbClr val="DF3D0F"/>
                </a:solidFill>
                <a:latin typeface="Century Gothic Bold" charset="0"/>
                <a:sym typeface="Century Gothic Bold" charset="0"/>
              </a:rPr>
              <a:t>Niveaux de service</a:t>
            </a:r>
            <a:endParaRPr lang="fr-FR" sz="1600" dirty="0" smtClean="0">
              <a:latin typeface="Century Gothic Bold" charset="0"/>
              <a:sym typeface="Century Gothic Bold" charset="0"/>
            </a:endParaRPr>
          </a:p>
          <a:p>
            <a:pPr marL="0" indent="-216000">
              <a:lnSpc>
                <a:spcPct val="90000"/>
              </a:lnSpc>
              <a:buClr>
                <a:srgbClr val="DF3D0F"/>
              </a:buClr>
            </a:pPr>
            <a:endParaRPr lang="fr-FR" sz="1600" dirty="0">
              <a:latin typeface="Century Gothic Bold" charset="0"/>
              <a:sym typeface="Century Gothic Bold" charset="0"/>
            </a:endParaRPr>
          </a:p>
          <a:p>
            <a:pPr marL="0" indent="-216000">
              <a:lnSpc>
                <a:spcPct val="90000"/>
              </a:lnSpc>
              <a:buClr>
                <a:srgbClr val="DF3D0F"/>
              </a:buClr>
            </a:pPr>
            <a:r>
              <a:rPr lang="fr-FR" sz="1800" smtClean="0">
                <a:latin typeface="Century Gothic Bold" charset="0"/>
                <a:sym typeface="Century Gothic Bold" charset="0"/>
              </a:rPr>
              <a:t>En journée : professionnels des bibliothèques + moniteurs-étudiants</a:t>
            </a:r>
          </a:p>
          <a:p>
            <a:pPr marL="0" indent="-216000">
              <a:lnSpc>
                <a:spcPct val="90000"/>
              </a:lnSpc>
              <a:buClr>
                <a:srgbClr val="DF3D0F"/>
              </a:buClr>
              <a:buNone/>
            </a:pPr>
            <a:r>
              <a:rPr lang="fr-FR" sz="1800" smtClean="0">
                <a:latin typeface="Century Gothic Bold" charset="0"/>
                <a:sym typeface="Century Gothic Bold" charset="0"/>
              </a:rPr>
              <a:t>   </a:t>
            </a:r>
            <a:r>
              <a:rPr lang="fr-FR" sz="1800" smtClean="0">
                <a:latin typeface="Calibri"/>
                <a:sym typeface="Century Gothic Bold" charset="0"/>
              </a:rPr>
              <a:t>→ tous les services assurés : prêt (documents, portables, casques, prêt indirect, box...), renseignement, PEB, formation des usagers (gain en autonomie...), services personnalisés</a:t>
            </a:r>
            <a:r>
              <a:rPr lang="fr-FR" sz="1800" smtClean="0">
                <a:latin typeface="Calibri"/>
                <a:sym typeface="Century Gothic Bold" charset="0"/>
              </a:rPr>
              <a:t>.</a:t>
            </a:r>
            <a:endParaRPr lang="fr-FR" sz="1800" smtClean="0">
              <a:latin typeface="Calibri"/>
              <a:sym typeface="Century Gothic Bold" charset="0"/>
            </a:endParaRPr>
          </a:p>
          <a:p>
            <a:pPr marL="0" indent="-216000">
              <a:lnSpc>
                <a:spcPct val="90000"/>
              </a:lnSpc>
              <a:buClr>
                <a:srgbClr val="DF3D0F"/>
              </a:buClr>
            </a:pPr>
            <a:r>
              <a:rPr lang="fr-FR" sz="1800" smtClean="0">
                <a:latin typeface="Calibri"/>
                <a:sym typeface="Century Gothic Bold" charset="0"/>
              </a:rPr>
              <a:t>En soirée : moniteurs-étudiants</a:t>
            </a:r>
          </a:p>
          <a:p>
            <a:pPr marL="0" indent="-216000">
              <a:lnSpc>
                <a:spcPct val="90000"/>
              </a:lnSpc>
              <a:buClr>
                <a:srgbClr val="DF3D0F"/>
              </a:buClr>
              <a:buNone/>
            </a:pPr>
            <a:r>
              <a:rPr lang="fr-FR" sz="1800" smtClean="0">
                <a:latin typeface="Century Gothic Bold" charset="0"/>
                <a:sym typeface="Century Gothic Bold" charset="0"/>
              </a:rPr>
              <a:t>   </a:t>
            </a:r>
            <a:r>
              <a:rPr lang="fr-FR" sz="1800" smtClean="0">
                <a:latin typeface="Calibri"/>
                <a:sym typeface="Century Gothic Bold" charset="0"/>
              </a:rPr>
              <a:t>→ utilisation des automates (prêt / retour, consultation de compte, retour des portables)</a:t>
            </a:r>
          </a:p>
          <a:p>
            <a:pPr marL="0" indent="-216000">
              <a:lnSpc>
                <a:spcPct val="90000"/>
              </a:lnSpc>
              <a:buClr>
                <a:srgbClr val="DF3D0F"/>
              </a:buClr>
              <a:buNone/>
            </a:pPr>
            <a:r>
              <a:rPr lang="fr-FR" sz="1800" smtClean="0">
                <a:latin typeface="Calibri"/>
                <a:sym typeface="Century Gothic Bold" charset="0"/>
              </a:rPr>
              <a:t>   → renseignement et orientation</a:t>
            </a:r>
          </a:p>
          <a:p>
            <a:pPr marL="0" indent="-216000">
              <a:lnSpc>
                <a:spcPct val="90000"/>
              </a:lnSpc>
              <a:buClr>
                <a:srgbClr val="DF3D0F"/>
              </a:buClr>
              <a:buNone/>
            </a:pPr>
            <a:r>
              <a:rPr lang="fr-FR" sz="1800" smtClean="0">
                <a:latin typeface="Calibri"/>
                <a:sym typeface="Century Gothic Bold" charset="0"/>
              </a:rPr>
              <a:t>   → cahier de liaison pour transmettre demandes et questions</a:t>
            </a:r>
          </a:p>
          <a:p>
            <a:pPr marL="0" indent="-216000">
              <a:lnSpc>
                <a:spcPct val="90000"/>
              </a:lnSpc>
              <a:buClr>
                <a:srgbClr val="DF3D0F"/>
              </a:buClr>
            </a:pPr>
            <a:r>
              <a:rPr lang="fr-FR" sz="1800" smtClean="0">
                <a:latin typeface="Calibri"/>
                <a:sym typeface="Century Gothic Bold" charset="0"/>
              </a:rPr>
              <a:t>Le week-end : </a:t>
            </a:r>
            <a:r>
              <a:rPr lang="fr-FR" sz="1800" smtClean="0">
                <a:latin typeface="Century Gothic Bold" charset="0"/>
                <a:sym typeface="Century Gothic Bold" charset="0"/>
              </a:rPr>
              <a:t>professionnels des bibliothèques + moniteurs-étudiants </a:t>
            </a:r>
          </a:p>
          <a:p>
            <a:pPr marL="0" indent="-216000">
              <a:lnSpc>
                <a:spcPct val="90000"/>
              </a:lnSpc>
              <a:buClr>
                <a:srgbClr val="DF3D0F"/>
              </a:buClr>
              <a:buNone/>
            </a:pPr>
            <a:r>
              <a:rPr lang="fr-FR" sz="1800" smtClean="0">
                <a:latin typeface="Calibri"/>
                <a:sym typeface="Century Gothic Bold" charset="0"/>
              </a:rPr>
              <a:t>→ tous les services assurés : prêt (documents, portables, casques, prêt indirect, box...), renseignement, PEB, formation des usagers, services </a:t>
            </a:r>
            <a:r>
              <a:rPr lang="fr-FR" sz="1800" smtClean="0">
                <a:latin typeface="Calibri"/>
                <a:sym typeface="Century Gothic Bold" charset="0"/>
              </a:rPr>
              <a:t>personnalisés.</a:t>
            </a:r>
            <a:endParaRPr lang="fr-FR" sz="1800" smtClean="0">
              <a:latin typeface="Calibri"/>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ORGANISATION</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700808"/>
            <a:ext cx="8352928" cy="4320480"/>
          </a:xfrm>
          <a:ln/>
        </p:spPr>
        <p:txBody>
          <a:bodyPr rIns="81279"/>
          <a:lstStyle/>
          <a:p>
            <a:pPr marL="0" indent="0">
              <a:lnSpc>
                <a:spcPct val="90000"/>
              </a:lnSpc>
              <a:buClr>
                <a:srgbClr val="DF3D0F"/>
              </a:buClr>
              <a:buNone/>
            </a:pPr>
            <a:r>
              <a:rPr lang="fr-FR" sz="2000" b="1" smtClean="0">
                <a:solidFill>
                  <a:srgbClr val="DF3D0F"/>
                </a:solidFill>
                <a:latin typeface="Century Gothic Bold" charset="0"/>
                <a:sym typeface="Century Gothic Bold" charset="0"/>
              </a:rPr>
              <a:t>L’organisation des samedis</a:t>
            </a:r>
            <a:endParaRPr lang="fr-FR" sz="1600" dirty="0" smtClean="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a:p>
            <a:pPr marL="0" indent="-216000">
              <a:lnSpc>
                <a:spcPct val="90000"/>
              </a:lnSpc>
              <a:buClr>
                <a:srgbClr val="DF3D0F"/>
              </a:buClr>
            </a:pPr>
            <a:r>
              <a:rPr lang="fr-FR" sz="1600" smtClean="0">
                <a:latin typeface="Century Gothic Bold" charset="0"/>
                <a:sym typeface="Century Gothic Bold" charset="0"/>
              </a:rPr>
              <a:t>Par secteur : les collègues des bib. de médecine sont de permanence à la Pitié, ceux des bib. de sciences au L1L2.</a:t>
            </a:r>
          </a:p>
          <a:p>
            <a:pPr marL="0" indent="-216000">
              <a:lnSpc>
                <a:spcPct val="90000"/>
              </a:lnSpc>
              <a:buClr>
                <a:srgbClr val="DF3D0F"/>
              </a:buClr>
            </a:pPr>
            <a:r>
              <a:rPr lang="fr-FR" sz="1600" smtClean="0">
                <a:latin typeface="Century Gothic Bold" charset="0"/>
                <a:sym typeface="Century Gothic Bold" charset="0"/>
              </a:rPr>
              <a:t>Tout le monde est inscrit en début d’année sur les plannings du samedi, à l’exception des collègues à 80% ou moins qui choisissent ou non d’y participer.</a:t>
            </a:r>
          </a:p>
          <a:p>
            <a:pPr marL="0" indent="-216000">
              <a:lnSpc>
                <a:spcPct val="90000"/>
              </a:lnSpc>
              <a:buClr>
                <a:srgbClr val="DF3D0F"/>
              </a:buClr>
            </a:pPr>
            <a:r>
              <a:rPr lang="fr-FR" sz="1600" smtClean="0">
                <a:latin typeface="Century Gothic Bold" charset="0"/>
                <a:sym typeface="Century Gothic Bold" charset="0"/>
              </a:rPr>
              <a:t>Les samedis peuvent être donnés ou échangés : les agents se trouvent eux-mêmes un remplaçant. Chaque agent ne peut pas venir plus de 5 samedis par an.</a:t>
            </a:r>
          </a:p>
          <a:p>
            <a:pPr marL="0" indent="-216000">
              <a:lnSpc>
                <a:spcPct val="90000"/>
              </a:lnSpc>
              <a:buClr>
                <a:srgbClr val="DF3D0F"/>
              </a:buClr>
            </a:pPr>
            <a:r>
              <a:rPr lang="fr-FR" sz="1600" smtClean="0">
                <a:latin typeface="Century Gothic Bold" charset="0"/>
                <a:sym typeface="Century Gothic Bold" charset="0"/>
              </a:rPr>
              <a:t>Il y a 2 titulaires par bibliothèque + 2 moniteurs à la Pitié, 3 au L1L2 à des horaires différents. </a:t>
            </a:r>
          </a:p>
          <a:p>
            <a:pPr marL="0" indent="-216000">
              <a:lnSpc>
                <a:spcPct val="90000"/>
              </a:lnSpc>
              <a:buClr>
                <a:srgbClr val="DF3D0F"/>
              </a:buClr>
            </a:pPr>
            <a:r>
              <a:rPr lang="fr-FR" sz="1600" smtClean="0">
                <a:latin typeface="Century Gothic Bold" charset="0"/>
                <a:sym typeface="Century Gothic Bold" charset="0"/>
              </a:rPr>
              <a:t>Les samedis sont rémunérés (pas de récupération possible).</a:t>
            </a:r>
            <a:endParaRPr lang="fr-FR" sz="1600" smtClean="0">
              <a:latin typeface="Century Gothic Bold" charset="0"/>
              <a:sym typeface="Century Gothic Bold" charset="0"/>
            </a:endParaRPr>
          </a:p>
          <a:p>
            <a:pPr marL="0" indent="-216000">
              <a:lnSpc>
                <a:spcPct val="90000"/>
              </a:lnSpc>
              <a:buClr>
                <a:srgbClr val="DF3D0F"/>
              </a:buClr>
            </a:pPr>
            <a:r>
              <a:rPr lang="fr-FR" sz="1600" smtClean="0">
                <a:latin typeface="Century Gothic Bold" charset="0"/>
                <a:sym typeface="Century Gothic Bold" charset="0"/>
              </a:rPr>
              <a:t>Les titulaires travaillent de 9h45 à 17h30 et assurent l’ouverture. Les moniteurs arrivent à des horaires décalés et assurent la fermeture.</a:t>
            </a: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smtClean="0">
                <a:solidFill>
                  <a:srgbClr val="FFFFFF"/>
                </a:solidFill>
                <a:latin typeface="Century Gothic Bold" charset="0"/>
                <a:sym typeface="Century Gothic Bold" charset="0"/>
              </a:rPr>
              <a:t>PERSPECTIVES</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700808"/>
            <a:ext cx="8352928" cy="4392488"/>
          </a:xfrm>
          <a:ln/>
        </p:spPr>
        <p:txBody>
          <a:bodyPr rIns="81279"/>
          <a:lstStyle/>
          <a:p>
            <a:pPr marL="0" indent="-216000">
              <a:lnSpc>
                <a:spcPct val="90000"/>
              </a:lnSpc>
              <a:buClr>
                <a:srgbClr val="DF3D0F"/>
              </a:buClr>
              <a:buNone/>
            </a:pPr>
            <a:r>
              <a:rPr lang="fr-FR" sz="2400" b="1" smtClean="0">
                <a:solidFill>
                  <a:srgbClr val="DF3D0F"/>
                </a:solidFill>
                <a:latin typeface="Century Gothic Bold" charset="0"/>
                <a:sym typeface="Century Gothic Bold" charset="0"/>
              </a:rPr>
              <a:t>BM – BU complémentaires ?</a:t>
            </a:r>
            <a:endParaRPr lang="fr-FR" sz="2400" smtClean="0">
              <a:latin typeface="Century Gothic Bold" charset="0"/>
              <a:sym typeface="Century Gothic Bold" charset="0"/>
            </a:endParaRPr>
          </a:p>
          <a:p>
            <a:pPr marL="0" indent="-216000">
              <a:lnSpc>
                <a:spcPct val="90000"/>
              </a:lnSpc>
              <a:buClr>
                <a:srgbClr val="DF3D0F"/>
              </a:buClr>
            </a:pPr>
            <a:endParaRPr lang="fr-FR" sz="2400" smtClean="0">
              <a:latin typeface="Century Gothic Bold" charset="0"/>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Plusieurs enquêtes montrent une</a:t>
            </a:r>
            <a:r>
              <a:rPr lang="fr-FR" sz="2400" smtClean="0">
                <a:latin typeface="Century Gothic Bold" charset="0"/>
                <a:sym typeface="Century Gothic Bold" charset="0"/>
              </a:rPr>
              <a:t> </a:t>
            </a:r>
            <a:r>
              <a:rPr lang="fr-FR" sz="2400" smtClean="0">
                <a:latin typeface="Century Gothic Bold" charset="0"/>
                <a:sym typeface="Century Gothic Bold" charset="0"/>
              </a:rPr>
              <a:t>forte demande pour </a:t>
            </a:r>
            <a:r>
              <a:rPr lang="fr-FR" sz="2400" smtClean="0">
                <a:latin typeface="Century Gothic Bold" charset="0"/>
                <a:sym typeface="Century Gothic Bold" charset="0"/>
              </a:rPr>
              <a:t>que de nouvelles bibliothèques soient ouvertes en soirée et le samedi. Le dimanche émerge.</a:t>
            </a:r>
            <a:endParaRPr lang="fr-FR" sz="2400" smtClean="0">
              <a:latin typeface="Century Gothic Bold" charset="0"/>
              <a:sym typeface="Century Gothic Bold" charset="0"/>
            </a:endParaRPr>
          </a:p>
          <a:p>
            <a:pPr marL="0" indent="-216000">
              <a:lnSpc>
                <a:spcPct val="90000"/>
              </a:lnSpc>
              <a:buClr>
                <a:srgbClr val="DF3D0F"/>
              </a:buClr>
            </a:pPr>
            <a:r>
              <a:rPr lang="fr-FR" sz="2400" smtClean="0">
                <a:latin typeface="Century Gothic Bold" charset="0"/>
                <a:sym typeface="Century Gothic Bold" charset="0"/>
              </a:rPr>
              <a:t>Les mêmes enquêtes montrent qu’un certain nombre d’étudiants fréquentent leur bibliothèque municipale le WE.</a:t>
            </a:r>
          </a:p>
          <a:p>
            <a:pPr marL="0" indent="-216000">
              <a:lnSpc>
                <a:spcPct val="90000"/>
              </a:lnSpc>
              <a:buClr>
                <a:srgbClr val="DF3D0F"/>
              </a:buClr>
            </a:pPr>
            <a:r>
              <a:rPr lang="fr-FR" sz="2400" smtClean="0">
                <a:latin typeface="Century Gothic Bold" charset="0"/>
                <a:sym typeface="Century Gothic Bold" charset="0"/>
              </a:rPr>
              <a:t>UPMC : la présidence est consciente de l’importance des extensions d’horaires.</a:t>
            </a:r>
          </a:p>
          <a:p>
            <a:pPr marL="0" indent="-216000">
              <a:lnSpc>
                <a:spcPct val="90000"/>
              </a:lnSpc>
              <a:buClr>
                <a:srgbClr val="DF3D0F"/>
              </a:buClr>
            </a:pPr>
            <a:r>
              <a:rPr lang="fr-FR" sz="2400" smtClean="0">
                <a:latin typeface="Century Gothic Bold" charset="0"/>
                <a:sym typeface="Century Gothic Bold" charset="0"/>
              </a:rPr>
              <a:t>2014-2015 : fusion de bibliothèques sur le campus Jussieu qui impliquera une réorganisation.</a:t>
            </a:r>
            <a:r>
              <a:rPr lang="fr-FR" sz="1600" smtClean="0">
                <a:latin typeface="Century Gothic Bold" charset="0"/>
                <a:sym typeface="Century Gothic Bold" charset="0"/>
              </a:rPr>
              <a:t> </a:t>
            </a:r>
            <a:r>
              <a:rPr lang="fr-FR" sz="2400" smtClean="0">
                <a:latin typeface="Century Gothic Bold" charset="0"/>
                <a:sym typeface="Century Gothic Bold" charset="0"/>
              </a:rPr>
              <a:t>Learning centre ?</a:t>
            </a:r>
            <a:endParaRPr lang="fr-FR" sz="2400" smtClean="0">
              <a:latin typeface="Century Gothic Bold" charset="0"/>
              <a:sym typeface="Century Gothic Bold" charset="0"/>
            </a:endParaRPr>
          </a:p>
          <a:p>
            <a:pPr marL="0" indent="-216000">
              <a:lnSpc>
                <a:spcPct val="90000"/>
              </a:lnSpc>
              <a:buClr>
                <a:srgbClr val="DF3D0F"/>
              </a:buClr>
              <a:buNone/>
            </a:pPr>
            <a:endParaRPr lang="fr-FR" sz="1600" smtClean="0">
              <a:latin typeface="Century Gothic Bold" charset="0"/>
              <a:sym typeface="Century Gothic Bold" charset="0"/>
            </a:endParaRPr>
          </a:p>
          <a:p>
            <a:pPr marL="0" indent="-216000">
              <a:lnSpc>
                <a:spcPct val="90000"/>
              </a:lnSpc>
              <a:buClr>
                <a:srgbClr val="DF3D0F"/>
              </a:buClr>
              <a:buNone/>
            </a:pPr>
            <a:endParaRPr lang="fr-FR" sz="1600" dirty="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a:p>
            <a:pPr marL="0" indent="-216000">
              <a:lnSpc>
                <a:spcPct val="90000"/>
              </a:lnSpc>
              <a:buClr>
                <a:srgbClr val="DF3D0F"/>
              </a:buClr>
            </a:pPr>
            <a:endParaRPr lang="fr-FR" sz="160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0"/>
            <a:ext cx="9180512" cy="6885384"/>
          </a:xfrm>
          <a:prstGeom prst="rect">
            <a:avLst/>
          </a:prstGeom>
        </p:spPr>
      </p:pic>
      <p:grpSp>
        <p:nvGrpSpPr>
          <p:cNvPr id="12290" name="Group 2"/>
          <p:cNvGrpSpPr>
            <a:grpSpLocks/>
          </p:cNvGrpSpPr>
          <p:nvPr/>
        </p:nvGrpSpPr>
        <p:grpSpPr bwMode="auto">
          <a:xfrm>
            <a:off x="2870200" y="3721100"/>
            <a:ext cx="3390900" cy="1778000"/>
            <a:chOff x="0" y="0"/>
            <a:chExt cx="2136" cy="1120"/>
          </a:xfrm>
        </p:grpSpPr>
        <p:grpSp>
          <p:nvGrpSpPr>
            <p:cNvPr id="12291" name="Group 3"/>
            <p:cNvGrpSpPr>
              <a:grpSpLocks/>
            </p:cNvGrpSpPr>
            <p:nvPr/>
          </p:nvGrpSpPr>
          <p:grpSpPr bwMode="auto">
            <a:xfrm>
              <a:off x="127" y="96"/>
              <a:ext cx="1881" cy="768"/>
              <a:chOff x="0" y="0"/>
              <a:chExt cx="1880" cy="768"/>
            </a:xfrm>
          </p:grpSpPr>
          <p:sp>
            <p:nvSpPr>
              <p:cNvPr id="12292" name="Rectangle 4"/>
              <p:cNvSpPr>
                <a:spLocks/>
              </p:cNvSpPr>
              <p:nvPr/>
            </p:nvSpPr>
            <p:spPr bwMode="auto">
              <a:xfrm>
                <a:off x="0" y="0"/>
                <a:ext cx="1880" cy="768"/>
              </a:xfrm>
              <a:prstGeom prst="rect">
                <a:avLst/>
              </a:prstGeom>
              <a:solidFill>
                <a:srgbClr val="FFFFFF"/>
              </a:solidFill>
              <a:ln w="12700">
                <a:noFill/>
                <a:miter lim="800000"/>
                <a:headEnd/>
                <a:tailEnd/>
              </a:ln>
            </p:spPr>
            <p:txBody>
              <a:bodyPr lIns="0" tIns="0" rIns="0" bIns="0"/>
              <a:lstStyle/>
              <a:p>
                <a:endParaRPr lang="fr-FR" dirty="0"/>
              </a:p>
            </p:txBody>
          </p:sp>
          <p:sp>
            <p:nvSpPr>
              <p:cNvPr id="12293" name="Rectangle 5"/>
              <p:cNvSpPr>
                <a:spLocks/>
              </p:cNvSpPr>
              <p:nvPr/>
            </p:nvSpPr>
            <p:spPr bwMode="auto">
              <a:xfrm>
                <a:off x="0" y="60"/>
                <a:ext cx="1880" cy="648"/>
              </a:xfrm>
              <a:prstGeom prst="rect">
                <a:avLst/>
              </a:prstGeom>
              <a:noFill/>
              <a:ln w="12700">
                <a:noFill/>
                <a:miter lim="800000"/>
                <a:headEnd/>
                <a:tailEnd/>
              </a:ln>
            </p:spPr>
            <p:txBody>
              <a:bodyPr lIns="0" tIns="0" rIns="40639" bIns="0" anchor="ctr"/>
              <a:lstStyle/>
              <a:p>
                <a:pPr marL="382588" indent="-342900" algn="ctr"/>
                <a:r>
                  <a:rPr lang="en-US" sz="4800" dirty="0">
                    <a:solidFill>
                      <a:srgbClr val="EC7F12"/>
                    </a:solidFill>
                    <a:latin typeface="Century Gothic Bold" charset="0"/>
                    <a:sym typeface="Century Gothic Bold" charset="0"/>
                  </a:rPr>
                  <a:t>FIN</a:t>
                </a:r>
              </a:p>
              <a:p>
                <a:pPr marL="382588" indent="-342900" algn="ctr"/>
                <a:r>
                  <a:rPr lang="en-US" sz="1800" dirty="0">
                    <a:solidFill>
                      <a:srgbClr val="384A58"/>
                    </a:solidFill>
                    <a:latin typeface="Century Gothic Bold" charset="0"/>
                    <a:sym typeface="Century Gothic Bold" charset="0"/>
                  </a:rPr>
                  <a:t>Merci de votre attention</a:t>
                </a:r>
              </a:p>
            </p:txBody>
          </p:sp>
        </p:grpSp>
        <p:pic>
          <p:nvPicPr>
            <p:cNvPr id="12294" name="Picture 6"/>
            <p:cNvPicPr>
              <a:picLocks noChangeArrowheads="1"/>
            </p:cNvPicPr>
            <p:nvPr/>
          </p:nvPicPr>
          <p:blipFill>
            <a:blip r:embed="rId4" cstate="print"/>
            <a:srcRect/>
            <a:stretch>
              <a:fillRect/>
            </a:stretch>
          </p:blipFill>
          <p:spPr bwMode="auto">
            <a:xfrm>
              <a:off x="0" y="0"/>
              <a:ext cx="2136" cy="1120"/>
            </a:xfrm>
            <a:prstGeom prst="rect">
              <a:avLst/>
            </a:prstGeom>
            <a:noFill/>
            <a:ln w="12700">
              <a:noFill/>
              <a:miter lim="800000"/>
              <a:headEnd/>
              <a:tailEnd/>
            </a:ln>
          </p:spPr>
        </p:pic>
      </p:grpSp>
      <p:sp>
        <p:nvSpPr>
          <p:cNvPr id="3" name="ZoneTexte 2"/>
          <p:cNvSpPr txBox="1"/>
          <p:nvPr/>
        </p:nvSpPr>
        <p:spPr>
          <a:xfrm>
            <a:off x="10871200" y="2197100"/>
            <a:ext cx="184666" cy="276999"/>
          </a:xfrm>
          <a:prstGeom prst="rect">
            <a:avLst/>
          </a:prstGeom>
          <a:noFill/>
        </p:spPr>
        <p:txBody>
          <a:bodyPr wrap="none" rtlCol="0">
            <a:spAutoFit/>
          </a:bodyPr>
          <a:lstStyle/>
          <a:p>
            <a:endParaRPr lang="fr-FR"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ntet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entet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ente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n">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fi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4314</TotalTime>
  <Pages>0</Pages>
  <Words>1016</Words>
  <Characters>0</Characters>
  <Application>Microsoft Office PowerPoint</Application>
  <PresentationFormat>Affichage à l'écran (4:3)</PresentationFormat>
  <Lines>0</Lines>
  <Paragraphs>115</Paragraphs>
  <Slides>9</Slides>
  <Notes>8</Notes>
  <HiddenSlides>0</HiddenSlides>
  <MMClips>0</MMClips>
  <ScaleCrop>false</ScaleCrop>
  <HeadingPairs>
    <vt:vector size="4" baseType="variant">
      <vt:variant>
        <vt:lpstr>Thème</vt:lpstr>
      </vt:variant>
      <vt:variant>
        <vt:i4>3</vt:i4>
      </vt:variant>
      <vt:variant>
        <vt:lpstr>Titres des diapositives</vt:lpstr>
      </vt:variant>
      <vt:variant>
        <vt:i4>9</vt:i4>
      </vt:variant>
    </vt:vector>
  </HeadingPairs>
  <TitlesOfParts>
    <vt:vector size="12" baseType="lpstr">
      <vt:lpstr>entete</vt:lpstr>
      <vt:lpstr>Thème Office</vt:lpstr>
      <vt:lpstr>fin</vt:lpstr>
      <vt:lpstr>Ouvrir plus !  Avec quel niveau de service ? </vt:lpstr>
      <vt:lpstr>HORAIRES D’OUVERTURE</vt:lpstr>
      <vt:lpstr>HORAIRES D’OUVERTURE</vt:lpstr>
      <vt:lpstr>HORAIRES D’OUVERTURE</vt:lpstr>
      <vt:lpstr>HORAIRES D’OUVERTURE</vt:lpstr>
      <vt:lpstr>SERVICES</vt:lpstr>
      <vt:lpstr>ORGANISATION</vt:lpstr>
      <vt:lpstr>PERSPECTIVES</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OPPORTUNITY FOR EXCELLENCE</dc:title>
  <dc:subject/>
  <dc:creator>gondinet</dc:creator>
  <cp:keywords/>
  <dc:description/>
  <cp:lastModifiedBy>lecoent</cp:lastModifiedBy>
  <cp:revision>344</cp:revision>
  <cp:lastPrinted>2011-07-08T15:12:21Z</cp:lastPrinted>
  <dcterms:modified xsi:type="dcterms:W3CDTF">2013-04-24T17:31:54Z</dcterms:modified>
</cp:coreProperties>
</file>