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73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fr-FR" noProof="0" smtClean="0"/>
              <a:t>Cliquez pour modifier le style du titre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fr-FR" noProof="0" smtClean="0"/>
              <a:t>Cliquez pour modifier le style des sous-titres du masque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7F0346C-7F34-4905-B588-53F6EA3A4954}" type="slidenum">
              <a:rPr lang="fr-FR">
                <a:solidFill>
                  <a:srgbClr val="000000"/>
                </a:solidFill>
              </a:rPr>
              <a:pPr/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  <p:sp>
        <p:nvSpPr>
          <p:cNvPr id="17415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7096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2DE15E-DF84-4F4A-8F78-E35E41CF363F}" type="slidenum">
              <a:rPr lang="fr-FR">
                <a:solidFill>
                  <a:srgbClr val="000000"/>
                </a:solidFill>
              </a:rPr>
              <a:pPr/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369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40BCC7-ECAF-4A56-9F1A-583C19B77BF9}" type="slidenum">
              <a:rPr lang="fr-FR">
                <a:solidFill>
                  <a:srgbClr val="000000"/>
                </a:solidFill>
              </a:rPr>
              <a:pPr/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29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CF687525-60C9-49EB-A7D4-75558E6A249D}" type="slidenum">
              <a:rPr lang="fr-FR">
                <a:solidFill>
                  <a:srgbClr val="000000"/>
                </a:solidFill>
              </a:rPr>
              <a:pPr/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07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8FFE29-B684-4322-AB8E-1A09A0B95639}" type="slidenum">
              <a:rPr lang="fr-FR">
                <a:solidFill>
                  <a:srgbClr val="000000"/>
                </a:solidFill>
              </a:rPr>
              <a:pPr/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253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BD06FF-F81D-4D49-BC74-BB5215FE5104}" type="slidenum">
              <a:rPr lang="fr-FR">
                <a:solidFill>
                  <a:srgbClr val="000000"/>
                </a:solidFill>
              </a:rPr>
              <a:pPr/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418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BA9300-64CD-4DE9-B259-7AD332B68284}" type="slidenum">
              <a:rPr lang="fr-FR">
                <a:solidFill>
                  <a:srgbClr val="000000"/>
                </a:solidFill>
              </a:rPr>
              <a:pPr/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886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04C596-F4EC-4A9F-A093-C2DD107E581A}" type="slidenum">
              <a:rPr lang="fr-FR">
                <a:solidFill>
                  <a:srgbClr val="000000"/>
                </a:solidFill>
              </a:rPr>
              <a:pPr/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273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5839F6-9579-46EF-8570-255014E2E504}" type="slidenum">
              <a:rPr lang="fr-FR">
                <a:solidFill>
                  <a:srgbClr val="000000"/>
                </a:solidFill>
              </a:rPr>
              <a:pPr/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443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7A1A45-2C4A-476B-B276-5AE0CCF19128}" type="slidenum">
              <a:rPr lang="fr-FR">
                <a:solidFill>
                  <a:srgbClr val="000000"/>
                </a:solidFill>
              </a:rPr>
              <a:pPr/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748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5384D9-2ACF-4D44-A85B-0A15E3AECAC2}" type="slidenum">
              <a:rPr lang="fr-FR">
                <a:solidFill>
                  <a:srgbClr val="000000"/>
                </a:solidFill>
              </a:rPr>
              <a:pPr/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298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03562E-D9BD-438F-8C29-23885CE3ED3A}" type="slidenum">
              <a:rPr lang="fr-FR">
                <a:solidFill>
                  <a:srgbClr val="000000"/>
                </a:solidFill>
              </a:rPr>
              <a:pPr/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919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639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9E01DD0-43F5-4876-9979-1828A7556E07}" type="slidenum">
              <a:rPr lang="fr-F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415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2800" dirty="0" smtClean="0"/>
              <a:t>L’université </a:t>
            </a:r>
            <a:endParaRPr lang="fr-FR" sz="28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fr-FR" sz="3200" dirty="0"/>
          </a:p>
          <a:p>
            <a:pPr algn="ctr"/>
            <a:endParaRPr lang="fr-FR" sz="3200" dirty="0"/>
          </a:p>
        </p:txBody>
      </p:sp>
      <p:sp>
        <p:nvSpPr>
          <p:cNvPr id="3076" name="Rectangle 2"/>
          <p:cNvSpPr>
            <a:spLocks noChangeArrowheads="1"/>
          </p:cNvSpPr>
          <p:nvPr/>
        </p:nvSpPr>
        <p:spPr bwMode="auto">
          <a:xfrm>
            <a:off x="539750" y="1125538"/>
            <a:ext cx="8001000" cy="4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3400">
              <a:solidFill>
                <a:srgbClr val="000000"/>
              </a:solidFill>
            </a:endParaRPr>
          </a:p>
        </p:txBody>
      </p:sp>
      <p:pic>
        <p:nvPicPr>
          <p:cNvPr id="307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28082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 flipH="1">
            <a:off x="755576" y="2492896"/>
            <a:ext cx="778517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fr-FR" dirty="0" smtClean="0"/>
              <a:t>Université Paris 8 Vincennes – Saint-Denis : terminus ligne 13, cité des </a:t>
            </a:r>
            <a:r>
              <a:rPr lang="fr-FR" dirty="0" err="1" smtClean="0"/>
              <a:t>Franmoisins</a:t>
            </a:r>
            <a:r>
              <a:rPr lang="fr-FR" dirty="0" smtClean="0"/>
              <a:t>, Archives Nationales</a:t>
            </a:r>
          </a:p>
          <a:p>
            <a:endParaRPr lang="fr-FR" dirty="0" smtClean="0"/>
          </a:p>
          <a:p>
            <a:pPr marL="285750" indent="-285750">
              <a:buFont typeface="Wingdings" pitchFamily="2" charset="2"/>
              <a:buChar char="v"/>
            </a:pPr>
            <a:r>
              <a:rPr lang="fr-FR" dirty="0" smtClean="0"/>
              <a:t>23013 étudiants (14 778 inscrits en licence, licence pro et DUT, 5 925 inscrits en master, 1 446 inscrits en doctorat )</a:t>
            </a:r>
          </a:p>
          <a:p>
            <a:endParaRPr lang="fr-FR" dirty="0" smtClean="0"/>
          </a:p>
          <a:p>
            <a:pPr marL="285750" indent="-285750">
              <a:buFont typeface="Wingdings" pitchFamily="2" charset="2"/>
              <a:buChar char="v"/>
            </a:pPr>
            <a:r>
              <a:rPr lang="fr-FR" dirty="0" smtClean="0"/>
              <a:t>Arts, sciences humaines et sociales, lettres, droit, sciences économiques, informatique, mathématiques – un seul campus, 2 IUT .</a:t>
            </a:r>
          </a:p>
          <a:p>
            <a:endParaRPr lang="fr-FR" dirty="0"/>
          </a:p>
          <a:p>
            <a:endParaRPr lang="fr-FR" dirty="0" smtClean="0"/>
          </a:p>
          <a:p>
            <a:pPr marL="285750" indent="-285750">
              <a:buFont typeface="Wingdings" pitchFamily="2" charset="2"/>
              <a:buChar char="v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49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2800" dirty="0" smtClean="0"/>
              <a:t>La Bibliothèque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fr-FR" sz="2400" dirty="0" smtClean="0"/>
              <a:t>Construite par l’architecte Pierre </a:t>
            </a:r>
            <a:r>
              <a:rPr lang="fr-FR" sz="2400" dirty="0" err="1" smtClean="0"/>
              <a:t>Riboulet</a:t>
            </a:r>
            <a:r>
              <a:rPr lang="fr-FR" sz="2800" dirty="0" smtClean="0"/>
              <a:t> </a:t>
            </a:r>
            <a:r>
              <a:rPr lang="fr-FR" sz="2400" dirty="0" smtClean="0"/>
              <a:t>Inaugurée</a:t>
            </a:r>
            <a:r>
              <a:rPr lang="fr-FR" sz="2800" dirty="0" smtClean="0"/>
              <a:t> </a:t>
            </a:r>
            <a:r>
              <a:rPr lang="fr-FR" sz="2400" dirty="0" smtClean="0"/>
              <a:t>en 1998, au cœur du campus : le bâtiment de la Bibliothèque inclut l’entrée de l’université et la passerelle menant de part et d’autre de la route qui coupe le campus en 2.</a:t>
            </a:r>
          </a:p>
          <a:p>
            <a:pPr>
              <a:buFont typeface="Wingdings" pitchFamily="2" charset="2"/>
              <a:buChar char="v"/>
            </a:pPr>
            <a:r>
              <a:rPr lang="fr-FR" sz="2400" dirty="0" smtClean="0"/>
              <a:t>15 000 m², dont 11 000 m² pour les espaces publics, 1 500 places assises, 420 000 ouvrages, dont 250 000 en libre accès, 1 079 abonnements vivants, 19 000 revues en ligne, 21 bases de données, 3 900 livres électroniques, 6 000 DVD et VHS, 1 500 CD.</a:t>
            </a:r>
            <a:endParaRPr lang="fr-FR" sz="24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28082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4433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fr-FR" sz="2400" dirty="0" smtClean="0"/>
              <a:t>114 ordinateurs en libre accès dans les salles de lecture, un espace audiovisuel de 250 m².</a:t>
            </a:r>
          </a:p>
          <a:p>
            <a:pPr>
              <a:buFont typeface="Wingdings" pitchFamily="2" charset="2"/>
              <a:buChar char="v"/>
            </a:pPr>
            <a:r>
              <a:rPr lang="fr-FR" sz="2400" dirty="0" smtClean="0"/>
              <a:t>Le Conseil général de Seine Saint-Denis a participé au financement de la construction et demandé en contrepartie que la bibliothèque soit accessible à toute personne majeure.</a:t>
            </a:r>
          </a:p>
          <a:p>
            <a:pPr>
              <a:buFont typeface="Wingdings" pitchFamily="2" charset="2"/>
              <a:buChar char="v"/>
            </a:pPr>
            <a:r>
              <a:rPr lang="fr-FR" sz="2400" dirty="0" smtClean="0"/>
              <a:t>Octobre 2010 : le Conseil de la documentation vote l’instauration d’un prêt gratuit pour les étudiants d’Ile de France et les habitants de la Seine Saint-Denis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54144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2800" dirty="0" smtClean="0"/>
              <a:t>Les lecteurs extérieurs inscrits au prêt</a:t>
            </a:r>
            <a:endParaRPr lang="fr-FR" sz="2800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3975239"/>
              </p:ext>
            </p:extLst>
          </p:nvPr>
        </p:nvGraphicFramePr>
        <p:xfrm>
          <a:off x="1043609" y="1772817"/>
          <a:ext cx="7128791" cy="136815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141055"/>
                <a:gridCol w="971516"/>
                <a:gridCol w="2677480"/>
                <a:gridCol w="669370"/>
                <a:gridCol w="669370"/>
              </a:tblGrid>
              <a:tr h="6992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Année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2009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2010 (mise en place du prêt gratuit en </a:t>
                      </a:r>
                      <a:r>
                        <a:rPr lang="fr-FR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octobre </a:t>
                      </a:r>
                      <a:r>
                        <a:rPr lang="fr-FR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88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Total lecteurs extérieurs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663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19386"/>
              </p:ext>
            </p:extLst>
          </p:nvPr>
        </p:nvGraphicFramePr>
        <p:xfrm>
          <a:off x="1259632" y="3404235"/>
          <a:ext cx="6264696" cy="131216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635225"/>
                <a:gridCol w="1629471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Type d’inscription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Pourcentage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Prêt gratuit (étudiants </a:t>
                      </a:r>
                      <a:r>
                        <a:rPr lang="fr-FR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IdF</a:t>
                      </a:r>
                      <a:r>
                        <a:rPr lang="fr-FR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et habitants 93)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74%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Prêt payant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Prêt payant exonéré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854325" y="3403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Répartition des inscriptions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97152"/>
            <a:ext cx="8280920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6227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200" dirty="0" smtClean="0"/>
              <a:t>L’inscription dans le territoire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fréquentation des lycéens</a:t>
            </a:r>
          </a:p>
          <a:p>
            <a:r>
              <a:rPr lang="fr-FR" dirty="0" smtClean="0"/>
              <a:t>Les relations avec les lycées</a:t>
            </a:r>
          </a:p>
          <a:p>
            <a:r>
              <a:rPr lang="fr-FR" dirty="0" smtClean="0"/>
              <a:t>Les relations avec la BM de Saint-Denis et </a:t>
            </a:r>
            <a:r>
              <a:rPr lang="fr-FR" smtClean="0"/>
              <a:t>Plaine Commune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41495624"/>
      </p:ext>
    </p:extLst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322</Words>
  <Application>Microsoft Office PowerPoint</Application>
  <PresentationFormat>Affichage à l'écran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Profil</vt:lpstr>
      <vt:lpstr>L’université </vt:lpstr>
      <vt:lpstr>La Bibliothèque</vt:lpstr>
      <vt:lpstr>Présentation PowerPoint</vt:lpstr>
      <vt:lpstr>Les lecteurs extérieurs inscrits au prêt</vt:lpstr>
      <vt:lpstr>L’inscription dans le territoire</vt:lpstr>
    </vt:vector>
  </TitlesOfParts>
  <Company>P8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carole letrouit</dc:creator>
  <cp:lastModifiedBy>carole letrouit</cp:lastModifiedBy>
  <cp:revision>7</cp:revision>
  <dcterms:created xsi:type="dcterms:W3CDTF">2013-04-19T08:47:43Z</dcterms:created>
  <dcterms:modified xsi:type="dcterms:W3CDTF">2013-04-19T11:32:42Z</dcterms:modified>
</cp:coreProperties>
</file>