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Play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ffnekqceRpM5JcMCze7uJBPg/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a621a14e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1a621a14ed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a621a14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1a621a14e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a621a14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1a621a14e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a621a14e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1a621a14ed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a621a14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1a621a14ed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5" Type="http://schemas.openxmlformats.org/officeDocument/2006/relationships/image" Target="../media/image3.png"/><Relationship Id="rId1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jp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5.jp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fr-FR"/>
              <a:t>Mandat 2022-2024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fr-FR"/>
              <a:t>3 objectifs phares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✔"/>
            </a:pPr>
            <a:r>
              <a:rPr b="1" lang="fr-FR">
                <a:solidFill>
                  <a:srgbClr val="C00000"/>
                </a:solidFill>
              </a:rPr>
              <a:t>Créer du lien entre les bibliothèques du territoire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✔"/>
            </a:pPr>
            <a:r>
              <a:rPr b="1" lang="fr-FR">
                <a:solidFill>
                  <a:srgbClr val="C00000"/>
                </a:solidFill>
              </a:rPr>
              <a:t>Faciliter les échanges entre professionnels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✔"/>
            </a:pPr>
            <a:r>
              <a:rPr b="1" lang="fr-FR">
                <a:solidFill>
                  <a:srgbClr val="C00000"/>
                </a:solidFill>
              </a:rPr>
              <a:t>Augmenter le rayonnement du comité</a:t>
            </a:r>
            <a:endParaRPr/>
          </a:p>
        </p:txBody>
      </p:sp>
      <p:pic>
        <p:nvPicPr>
          <p:cNvPr descr="Une image contenant horloge, Police, Graphique, rouge&#10;&#10;Description générée automatiquement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a621a14ed_0_4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fr-FR"/>
              <a:t>Mandat 2022-2024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lang="fr-FR">
                <a:solidFill>
                  <a:srgbClr val="980000"/>
                </a:solidFill>
              </a:rPr>
              <a:t>12 bénévoles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92" name="Google Shape;92;g31a621a14ed_0_49"/>
          <p:cNvSpPr txBox="1"/>
          <p:nvPr>
            <p:ph idx="1" type="subTitle"/>
          </p:nvPr>
        </p:nvSpPr>
        <p:spPr>
          <a:xfrm>
            <a:off x="1201550" y="3602050"/>
            <a:ext cx="9810900" cy="22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100"/>
              <a:t>Cécile Michel - Sandrine Le Calvé - Laure Papon-Vidal - Cécile Candido - Claire Belhadi - Emilie Bousquet - Mathilde Catard - Manon Marcel - Elsa Noble - Françoise Peyre - Véronique Palanché - Julien Vidal</a:t>
            </a:r>
            <a:endParaRPr sz="2100"/>
          </a:p>
        </p:txBody>
      </p:sp>
      <p:pic>
        <p:nvPicPr>
          <p:cNvPr descr="Une image contenant horloge, Police, Graphique, rouge&#10;&#10;Description générée automatiquement" id="93" name="Google Shape;93;g31a621a14ed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1a621a14ed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550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1a621a14ed_0_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9125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1a621a14ed_0_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6700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1a621a14ed_0_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4275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1a621a14ed_0_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71850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1a621a14ed_0_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89425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1a621a14ed_0_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07000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1a621a14ed_0_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24575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1a621a14ed_0_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42150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1a621a14ed_0_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559725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1a621a14ed_0_4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377300" y="3602050"/>
            <a:ext cx="817575" cy="8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1a621a14ed_0_4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194875" y="3602050"/>
            <a:ext cx="817563" cy="81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ctrTitle"/>
          </p:nvPr>
        </p:nvSpPr>
        <p:spPr>
          <a:xfrm>
            <a:off x="1524000" y="1122375"/>
            <a:ext cx="9511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r>
              <a:rPr lang="fr-FR" sz="2400"/>
              <a:t>2 voyages d’étude pour mettre en </a:t>
            </a:r>
            <a:r>
              <a:rPr b="1" lang="fr-FR" sz="2400"/>
              <a:t>valeur notre territoire </a:t>
            </a:r>
            <a:r>
              <a:rPr lang="fr-FR" sz="2400"/>
              <a:t>et :</a:t>
            </a:r>
            <a:br>
              <a:rPr lang="fr-FR" sz="2400"/>
            </a:br>
            <a:r>
              <a:rPr lang="fr-FR" sz="2400"/>
              <a:t>- faciliter les échanges, </a:t>
            </a:r>
            <a:br>
              <a:rPr lang="fr-FR" sz="2400"/>
            </a:br>
            <a:r>
              <a:rPr lang="fr-FR" sz="2400"/>
              <a:t>- créer du lien,</a:t>
            </a:r>
            <a:br>
              <a:rPr lang="fr-FR" sz="2400"/>
            </a:br>
            <a:r>
              <a:rPr lang="fr-FR" sz="2400"/>
              <a:t>- découvrir la richesse et la diversité des équipements, le dynamisme des actions qui s’y tiennent</a:t>
            </a:r>
            <a:endParaRPr/>
          </a:p>
        </p:txBody>
      </p:sp>
      <p:sp>
        <p:nvSpPr>
          <p:cNvPr id="111" name="Google Shape;111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fr-FR">
                <a:solidFill>
                  <a:srgbClr val="C00000"/>
                </a:solidFill>
              </a:rPr>
              <a:t>Les bibliothèques vauclusiennes (2022)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fr-FR">
                <a:solidFill>
                  <a:srgbClr val="C00000"/>
                </a:solidFill>
              </a:rPr>
              <a:t>A la découverte des bibliothèques varoises (2023)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Une image contenant horloge, Police, Graphique, rouge&#10;&#10;Description générée automatiquement"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51" y="3429000"/>
            <a:ext cx="3212152" cy="2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87051" y="103850"/>
            <a:ext cx="2207675" cy="16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/>
              <a:t>Des </a:t>
            </a:r>
            <a:r>
              <a:rPr b="1" lang="fr-FR" sz="2400"/>
              <a:t>visites de médiathèques</a:t>
            </a:r>
            <a:r>
              <a:rPr lang="fr-FR" sz="2400"/>
              <a:t> en partenariat avec l’ARL (</a:t>
            </a:r>
            <a:r>
              <a:rPr lang="fr-FR" sz="2400">
                <a:solidFill>
                  <a:srgbClr val="980000"/>
                </a:solidFill>
              </a:rPr>
              <a:t>Idéethèque</a:t>
            </a:r>
            <a:r>
              <a:rPr lang="fr-FR" sz="2400"/>
              <a:t> aux Pennes-Mirabeau &amp; </a:t>
            </a:r>
            <a:r>
              <a:rPr lang="fr-FR" sz="2400">
                <a:solidFill>
                  <a:srgbClr val="980000"/>
                </a:solidFill>
              </a:rPr>
              <a:t>médiathèque Salim Hatubou</a:t>
            </a:r>
            <a:r>
              <a:rPr lang="fr-FR" sz="2400"/>
              <a:t> à Marseille),</a:t>
            </a:r>
            <a:endParaRPr sz="2400"/>
          </a:p>
          <a:p>
            <a:pPr indent="0" lvl="0" marL="0" rtl="0" algn="l">
              <a:lnSpc>
                <a:spcPct val="110000"/>
              </a:lnSpc>
              <a:spcBef>
                <a:spcPts val="230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/>
              <a:t>en solo (</a:t>
            </a:r>
            <a:r>
              <a:rPr lang="fr-FR" sz="2400">
                <a:solidFill>
                  <a:srgbClr val="980000"/>
                </a:solidFill>
              </a:rPr>
              <a:t>M</a:t>
            </a:r>
            <a:r>
              <a:rPr lang="fr-FR" sz="2400">
                <a:solidFill>
                  <a:srgbClr val="980000"/>
                </a:solidFill>
                <a:highlight>
                  <a:srgbClr val="FFFFFF"/>
                </a:highlight>
              </a:rPr>
              <a:t>édiathèque Jacqueline de Romilly</a:t>
            </a:r>
            <a:r>
              <a:rPr lang="fr-FR" sz="2400">
                <a:highlight>
                  <a:srgbClr val="FFFFFF"/>
                </a:highlight>
              </a:rPr>
              <a:t> à Draguignan et </a:t>
            </a:r>
            <a:r>
              <a:rPr lang="fr-FR" sz="2400">
                <a:solidFill>
                  <a:srgbClr val="980000"/>
                </a:solidFill>
                <a:highlight>
                  <a:srgbClr val="FFFFFF"/>
                </a:highlight>
              </a:rPr>
              <a:t>BU St-Charles</a:t>
            </a:r>
            <a:r>
              <a:rPr lang="fr-FR" sz="2400">
                <a:highlight>
                  <a:srgbClr val="FFFFFF"/>
                </a:highlight>
              </a:rPr>
              <a:t> à Marseille),</a:t>
            </a:r>
            <a:endParaRPr sz="2400"/>
          </a:p>
        </p:txBody>
      </p:sp>
      <p:sp>
        <p:nvSpPr>
          <p:cNvPr id="120" name="Google Shape;120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ainsi que</a:t>
            </a:r>
            <a:r>
              <a:rPr lang="fr-FR"/>
              <a:t> sur le congrès toulonnais (</a:t>
            </a:r>
            <a:r>
              <a:rPr lang="fr-FR">
                <a:solidFill>
                  <a:srgbClr val="980000"/>
                </a:solidFill>
              </a:rPr>
              <a:t>Chalucet, Pont du Las, Port Marchand, BU de Droit, BU Eco-gestion médias, Bibliothèque historique du Musée d’Art</a:t>
            </a:r>
            <a:r>
              <a:rPr lang="fr-FR"/>
              <a:t>)</a:t>
            </a:r>
            <a:endParaRPr/>
          </a:p>
        </p:txBody>
      </p:sp>
      <p:pic>
        <p:nvPicPr>
          <p:cNvPr descr="Une image contenant horloge, Police, Graphique, rouge&#10;&#10;Description générée automatiquement"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ctrTitle"/>
          </p:nvPr>
        </p:nvSpPr>
        <p:spPr>
          <a:xfrm>
            <a:off x="1524000" y="888750"/>
            <a:ext cx="91440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fr-FR" sz="2400"/>
              <a:t>4 journées d’étude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fr-FR" sz="2400"/>
              <a:t>1 webinaire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fr-FR" sz="2400"/>
              <a:t>2 cafés ABF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fr-FR" sz="2400"/>
              <a:t>1 événement convivial </a:t>
            </a:r>
            <a:r>
              <a:rPr i="1" lang="fr-FR" sz="2400"/>
              <a:t>A la rencontre de l’ABF</a:t>
            </a:r>
            <a:endParaRPr sz="2400"/>
          </a:p>
        </p:txBody>
      </p:sp>
      <p:sp>
        <p:nvSpPr>
          <p:cNvPr id="127" name="Google Shape;127;p4"/>
          <p:cNvSpPr txBox="1"/>
          <p:nvPr>
            <p:ph idx="1" type="subTitle"/>
          </p:nvPr>
        </p:nvSpPr>
        <p:spPr>
          <a:xfrm>
            <a:off x="1524000" y="24840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fr-FR"/>
              <a:t>Présence d’un stand aux </a:t>
            </a:r>
            <a:r>
              <a:rPr lang="fr-FR">
                <a:solidFill>
                  <a:srgbClr val="980000"/>
                </a:solidFill>
              </a:rPr>
              <a:t>20 ans de l’ARL</a:t>
            </a:r>
            <a:endParaRPr>
              <a:solidFill>
                <a:srgbClr val="980000"/>
              </a:solidFill>
            </a:endParaRPr>
          </a:p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fr-FR"/>
              <a:t>Participation au </a:t>
            </a:r>
            <a:r>
              <a:rPr lang="fr-FR">
                <a:solidFill>
                  <a:srgbClr val="980000"/>
                </a:solidFill>
              </a:rPr>
              <a:t>séminaire du COBIAC pour ses 45 ans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descr="Une image contenant horloge, Police, Graphique, rouge&#10;&#10;Description générée automatiquement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>
            <p:ph type="ctrTitle"/>
          </p:nvPr>
        </p:nvSpPr>
        <p:spPr>
          <a:xfrm>
            <a:off x="1524000" y="3793750"/>
            <a:ext cx="91440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980000"/>
                </a:solidFill>
              </a:rPr>
              <a:t>3 promotions</a:t>
            </a:r>
            <a:r>
              <a:rPr b="1" lang="fr-FR" sz="2400"/>
              <a:t> pour la formation </a:t>
            </a:r>
            <a:r>
              <a:rPr b="1" lang="fr-FR" sz="2400"/>
              <a:t>d'auxiliaire</a:t>
            </a:r>
            <a:r>
              <a:rPr b="1" lang="fr-FR" sz="2400"/>
              <a:t> de bibliothèque, soit 55 stagiaires formés</a:t>
            </a:r>
            <a:endParaRPr b="1" sz="2400"/>
          </a:p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b="1" lang="fr-FR" sz="2400"/>
              <a:t>3 webinaires de présentation de la formation</a:t>
            </a:r>
            <a:endParaRPr b="1" sz="2400"/>
          </a:p>
        </p:txBody>
      </p:sp>
      <p:pic>
        <p:nvPicPr>
          <p:cNvPr id="130" name="Google Shape;1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50" y="37937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a621a14ed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fr-FR" sz="4500"/>
              <a:t>Une riche activité possible </a:t>
            </a:r>
            <a:r>
              <a:rPr lang="fr-FR" sz="4500"/>
              <a:t>grâce</a:t>
            </a:r>
            <a:r>
              <a:rPr lang="fr-FR" sz="4500"/>
              <a:t> au soutien et à l’accompagnement de nos partenaires</a:t>
            </a:r>
            <a:endParaRPr sz="4500"/>
          </a:p>
        </p:txBody>
      </p:sp>
      <p:sp>
        <p:nvSpPr>
          <p:cNvPr id="136" name="Google Shape;136;g31a621a14ed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MédiaMéditerranée (MédiaM)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L’Agence régionale du livre PACA (ARL)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Le Collectif de bibliothécaires et intervenants en action culturelle (COBIAC)</a:t>
            </a:r>
            <a:endParaRPr/>
          </a:p>
        </p:txBody>
      </p:sp>
      <p:pic>
        <p:nvPicPr>
          <p:cNvPr descr="Une image contenant horloge, Police, Graphique, rouge&#10;&#10;Description générée automatiquement" id="137" name="Google Shape;137;g31a621a14e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1a621a14e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550" y="5466276"/>
            <a:ext cx="2313907" cy="129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1a621a14e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6925" y="5466275"/>
            <a:ext cx="1339950" cy="13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1a621a14ed_0_0"/>
          <p:cNvPicPr preferRelativeResize="0"/>
          <p:nvPr/>
        </p:nvPicPr>
        <p:blipFill rotWithShape="1">
          <a:blip r:embed="rId6">
            <a:alphaModFix/>
          </a:blip>
          <a:srcRect b="0" l="0" r="2629" t="0"/>
          <a:stretch/>
        </p:blipFill>
        <p:spPr>
          <a:xfrm>
            <a:off x="162650" y="5860025"/>
            <a:ext cx="57874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a621a14ed_0_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4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1 congrès national</a:t>
            </a:r>
            <a:endParaRPr b="1" sz="41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1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31a621a14ed_0_6"/>
          <p:cNvSpPr txBox="1"/>
          <p:nvPr>
            <p:ph idx="1" type="subTitle"/>
          </p:nvPr>
        </p:nvSpPr>
        <p:spPr>
          <a:xfrm>
            <a:off x="1524000" y="2917949"/>
            <a:ext cx="9144000" cy="29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fr-FR"/>
              <a:t>Participation au comité de pilotage</a:t>
            </a:r>
            <a:endParaRPr/>
          </a:p>
          <a:p>
            <a:pPr indent="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 membres du CA</a:t>
            </a:r>
            <a:endParaRPr/>
          </a:p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fr-FR"/>
              <a:t>Organisation des animations, visites</a:t>
            </a:r>
            <a:endParaRPr/>
          </a:p>
          <a:p>
            <a:pPr indent="0" lvl="0" marL="9144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&amp; soirée du vendredi par le comité</a:t>
            </a:r>
            <a:endParaRPr/>
          </a:p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fr-FR"/>
              <a:t>Création d’un jeu d’enquête </a:t>
            </a:r>
            <a:endParaRPr/>
          </a:p>
          <a:p>
            <a:pPr indent="0" lvl="0" marL="1371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à travers les rues de Toulon</a:t>
            </a:r>
            <a:endParaRPr/>
          </a:p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Char char="➢"/>
            </a:pPr>
            <a:r>
              <a:rPr lang="fr-FR">
                <a:solidFill>
                  <a:srgbClr val="980000"/>
                </a:solidFill>
              </a:rPr>
              <a:t>28 bénévoles issus de la région</a:t>
            </a:r>
            <a:endParaRPr>
              <a:solidFill>
                <a:srgbClr val="980000"/>
              </a:solidFill>
            </a:endParaRPr>
          </a:p>
          <a:p>
            <a:pPr indent="0" lvl="0" marL="1371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Char char="➢"/>
            </a:pPr>
            <a:r>
              <a:rPr lang="fr-FR">
                <a:solidFill>
                  <a:srgbClr val="980000"/>
                </a:solidFill>
              </a:rPr>
              <a:t>700 congressistes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descr="Une image contenant horloge, Police, Graphique, rouge&#10;&#10;Description générée automatiquement" id="147" name="Google Shape;147;g31a621a14ed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1a621a14ed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0"/>
            <a:ext cx="48466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a621a14ed_0_29"/>
          <p:cNvSpPr txBox="1"/>
          <p:nvPr>
            <p:ph type="ctrTitle"/>
          </p:nvPr>
        </p:nvSpPr>
        <p:spPr>
          <a:xfrm>
            <a:off x="1524000" y="1122369"/>
            <a:ext cx="91440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fr-FR"/>
              <a:t>2022-2024, c’est aussi…</a:t>
            </a:r>
            <a:endParaRPr/>
          </a:p>
        </p:txBody>
      </p:sp>
      <p:sp>
        <p:nvSpPr>
          <p:cNvPr id="154" name="Google Shape;154;g31a621a14ed_0_29"/>
          <p:cNvSpPr txBox="1"/>
          <p:nvPr>
            <p:ph idx="1" type="subTitle"/>
          </p:nvPr>
        </p:nvSpPr>
        <p:spPr>
          <a:xfrm>
            <a:off x="1524000" y="2315006"/>
            <a:ext cx="9144000" cy="24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fr-FR"/>
              <a:t>une reconnaissance accrue.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comité PACA-Corse siège au sein du: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-FR"/>
              <a:t>CESER - Région Sud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-FR"/>
              <a:t>CA de MédiaMéditerranée (voix consultative)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-FR"/>
              <a:t>Bureau de l’ARL (Trésorier)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fr-FR"/>
              <a:t>une forte hausse des adhésions: </a:t>
            </a:r>
            <a:r>
              <a:rPr b="1" lang="fr-FR"/>
              <a:t>+52,17%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descr="Une image contenant horloge, Police, Graphique, rouge&#10;&#10;Description générée automatiquement" id="155" name="Google Shape;155;g31a621a14ed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1a621a14ed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200" y="2314995"/>
            <a:ext cx="2660450" cy="15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a621a14ed_0_35"/>
          <p:cNvSpPr txBox="1"/>
          <p:nvPr>
            <p:ph type="ctrTitle"/>
          </p:nvPr>
        </p:nvSpPr>
        <p:spPr>
          <a:xfrm>
            <a:off x="1524000" y="1122379"/>
            <a:ext cx="9144000" cy="24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fr-FR" sz="3700"/>
              <a:t>Merci à tous les bénévoles qui se sont investis sans compter* au service de l’ABF, de leurs collègues et des établissements du territoire</a:t>
            </a:r>
            <a:endParaRPr sz="6700"/>
          </a:p>
        </p:txBody>
      </p:sp>
      <p:pic>
        <p:nvPicPr>
          <p:cNvPr descr="Une image contenant horloge, Police, Graphique, rouge&#10;&#10;Description générée automatiquement" id="162" name="Google Shape;162;g31a621a14ed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94" y="5894972"/>
            <a:ext cx="21907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1a621a14ed_0_35"/>
          <p:cNvSpPr txBox="1"/>
          <p:nvPr>
            <p:ph type="ctrTitle"/>
          </p:nvPr>
        </p:nvSpPr>
        <p:spPr>
          <a:xfrm>
            <a:off x="1524000" y="3793750"/>
            <a:ext cx="91440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/>
              <a:t>*Un peu tout de même - A titre d’exemple, en 2023 les membres du CA ont consacré</a:t>
            </a:r>
            <a:endParaRPr sz="2400"/>
          </a:p>
          <a:p>
            <a:pPr indent="-3810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Char char="➔"/>
            </a:pPr>
            <a:r>
              <a:rPr lang="fr-FR" sz="2400">
                <a:solidFill>
                  <a:srgbClr val="980000"/>
                </a:solidFill>
              </a:rPr>
              <a:t>773 heures de bénévolat</a:t>
            </a:r>
            <a:r>
              <a:rPr lang="fr-FR" sz="2400"/>
              <a:t>,</a:t>
            </a:r>
            <a:endParaRPr sz="2400"/>
          </a:p>
          <a:p>
            <a:pPr indent="0" lvl="0" marL="9144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/>
              <a:t>valorisées à hauteur de 8900€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2024-11-27T15:53:04Z</dcterms:created>
  <dc:creator>Julien VIDAL</dc:creator>
</cp:coreProperties>
</file>