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9" r:id="rId23"/>
    <p:sldId id="277" r:id="rId24"/>
    <p:sldId id="281" r:id="rId25"/>
    <p:sldId id="280" r:id="rId26"/>
    <p:sldId id="27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D44BF-7655-4278-8324-469DADFACCF1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07E33-055A-47D0-8ADD-E69DD55F5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62734 vues créé en 2014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7E33-055A-47D0-8ADD-E69DD55F5C8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62734 </a:t>
            </a:r>
            <a:r>
              <a:rPr lang="fr-FR" smtClean="0"/>
              <a:t>vues créé en 2014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7E33-055A-47D0-8ADD-E69DD55F5C8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62734 </a:t>
            </a:r>
            <a:r>
              <a:rPr lang="fr-FR" smtClean="0"/>
              <a:t>vues créé en 2014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7E33-055A-47D0-8ADD-E69DD55F5C8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Traduction</a:t>
            </a:r>
            <a:r>
              <a:rPr lang="fr-FR" baseline="0" dirty="0" smtClean="0"/>
              <a:t> avec la BPI des guidelines Dyslexie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7E33-055A-47D0-8ADD-E69DD55F5C8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7EC6FE-7B25-4BCD-B9AE-AFDDA13BF486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5E6E95-6A95-4F3F-BB92-C0AF6A44C74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.bpi.fr/debats-et-journees-detude/handicap-et-numerique-en-bibliotheques--cadres-demarches-outi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babf.wordpress.com/boite-a-outils/" TargetMode="External"/><Relationship Id="rId2" Type="http://schemas.openxmlformats.org/officeDocument/2006/relationships/hyperlink" Target="http://www.abf.asso.fr/4/67/202/ABF/10-principes-pour-une-communication-accessible-a-tous-les-publi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sib.fr/bibliotheque-numerique/index-des-revues?selecCollection=10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bes.fr/Publications-Evenements/Arabesques/Arabesques-n-8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gouv.fr/Thematiques/Livre-et-Lecture/Actualites/Barometre-de-l-accessibilite-numerique-2016" TargetMode="External"/><Relationship Id="rId2" Type="http://schemas.openxmlformats.org/officeDocument/2006/relationships/hyperlink" Target="http://www.culture.gouv.fr/Thematiques/Livre-et-Lecture/Bibliotheques/Numerique-et-bibliotheques/Boite-a-outils-du-numerique-en-bibliothe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lture.gouv.fr/Thematiques/Livre-et-Lecture/Economie-du-livre/Exception-handicap-au-droit-d-auteu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babf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-fr.facebook.com/accessibi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edit?mid=1qsG6XegYJ-RJmbrPXHutdW2dZu7jFqWM&amp;ll=46.232548894580674,1.1290406761769418&amp;z=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R/TXT/?uri=CELEX:32016L21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f.asso.fr/1/22/781/ABF/-communique-traite-de-marrake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francoise.martinelli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rOAYnuiDQm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commission </a:t>
            </a:r>
            <a:r>
              <a:rPr lang="fr-FR" dirty="0" err="1" smtClean="0"/>
              <a:t>Accessibib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our une meilleure accessibilité des bibliothèques et du métier de bibliothécaire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3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99792" y="1481328"/>
            <a:ext cx="5987008" cy="4525963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2600" b="1" dirty="0"/>
              <a:t>2015</a:t>
            </a:r>
            <a:r>
              <a:rPr lang="fr-FR" sz="2600" dirty="0"/>
              <a:t> – Exception handicap : extension de l’accessibilité pour des bibliothèques  plus inclusives – Paris (médiathèque Marguerite Duras</a:t>
            </a:r>
            <a:r>
              <a:rPr lang="fr-FR" sz="2600" dirty="0" smtClean="0"/>
              <a:t>)</a:t>
            </a:r>
          </a:p>
          <a:p>
            <a:pPr marL="109728" indent="0">
              <a:buNone/>
            </a:pPr>
            <a:endParaRPr lang="fr-FR" sz="2600" dirty="0"/>
          </a:p>
          <a:p>
            <a:r>
              <a:rPr lang="fr-FR" sz="2600" b="1" dirty="0" smtClean="0"/>
              <a:t>2017</a:t>
            </a:r>
            <a:r>
              <a:rPr lang="fr-FR" sz="2600" dirty="0" smtClean="0"/>
              <a:t> - </a:t>
            </a:r>
            <a:r>
              <a:rPr lang="fr-FR" sz="2600" dirty="0"/>
              <a:t>Handicap et numérique en bibliothèques : cadres, démarches, </a:t>
            </a:r>
            <a:r>
              <a:rPr lang="fr-FR" sz="2600" dirty="0" smtClean="0"/>
              <a:t>outils – Montpellier (médiathèque Emile Zola)</a:t>
            </a:r>
            <a:endParaRPr lang="fr-FR" sz="2600" dirty="0"/>
          </a:p>
          <a:p>
            <a:pPr marL="109728" indent="0">
              <a:buNone/>
            </a:pPr>
            <a:r>
              <a:rPr lang="fr-FR" sz="1800" dirty="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://pro.bpi.fr/debats-et-journees-detude/handicap-et-numerique-en-bibliotheques--</a:t>
            </a:r>
            <a:r>
              <a:rPr lang="fr-FR" sz="1800" dirty="0" smtClean="0">
                <a:hlinkClick r:id="rId2"/>
              </a:rPr>
              <a:t>cadres-demarches-outils</a:t>
            </a:r>
            <a:endParaRPr lang="fr-FR" sz="1800" dirty="0" smtClean="0"/>
          </a:p>
          <a:p>
            <a:pPr marL="109728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Journées d’études : </a:t>
            </a:r>
            <a:r>
              <a:rPr lang="fr-FR" sz="3600" dirty="0" err="1" smtClean="0"/>
              <a:t>co</a:t>
            </a:r>
            <a:r>
              <a:rPr lang="fr-FR" sz="3600" dirty="0" smtClean="0"/>
              <a:t>-organisation (suite)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 principes pour une </a:t>
            </a:r>
            <a:r>
              <a:rPr lang="fr-FR" dirty="0"/>
              <a:t>communication accessible </a:t>
            </a:r>
          </a:p>
          <a:p>
            <a:pPr marL="109728" indent="0">
              <a:buNone/>
            </a:pPr>
            <a:r>
              <a:rPr lang="fr-FR" sz="1400" dirty="0" smtClean="0">
                <a:hlinkClick r:id="rId2"/>
              </a:rPr>
              <a:t>http</a:t>
            </a:r>
            <a:r>
              <a:rPr lang="fr-FR" sz="1400" dirty="0">
                <a:hlinkClick r:id="rId2"/>
              </a:rPr>
              <a:t>://</a:t>
            </a:r>
            <a:r>
              <a:rPr lang="fr-FR" sz="1400" dirty="0" smtClean="0">
                <a:hlinkClick r:id="rId2"/>
              </a:rPr>
              <a:t>www.abf.asso.fr/4/67/202/ABF/10-principes-pour-une-communication-accessible-a-tous-les-publics</a:t>
            </a:r>
            <a:endParaRPr lang="fr-FR" sz="1400" dirty="0" smtClean="0"/>
          </a:p>
          <a:p>
            <a:pPr marL="109728" indent="0">
              <a:buNone/>
            </a:pPr>
            <a:endParaRPr lang="fr-FR" sz="2000" dirty="0" smtClean="0"/>
          </a:p>
          <a:p>
            <a:r>
              <a:rPr lang="fr-FR" dirty="0"/>
              <a:t>Rubrique </a:t>
            </a:r>
            <a:r>
              <a:rPr lang="fr-FR" dirty="0" smtClean="0"/>
              <a:t>« Boîte </a:t>
            </a:r>
            <a:r>
              <a:rPr lang="fr-FR" dirty="0"/>
              <a:t>à </a:t>
            </a:r>
            <a:r>
              <a:rPr lang="fr-FR" dirty="0" smtClean="0"/>
              <a:t>outils » </a:t>
            </a:r>
            <a:r>
              <a:rPr lang="fr-FR" dirty="0"/>
              <a:t>du blog de la commission </a:t>
            </a:r>
            <a:endParaRPr lang="fr-FR" dirty="0" smtClean="0"/>
          </a:p>
          <a:p>
            <a:pPr lvl="1"/>
            <a:r>
              <a:rPr lang="fr-FR" dirty="0" smtClean="0"/>
              <a:t>Fiches menus DVD – Audiodescription</a:t>
            </a:r>
          </a:p>
          <a:p>
            <a:pPr lvl="1"/>
            <a:r>
              <a:rPr lang="fr-FR" dirty="0" smtClean="0"/>
              <a:t>Bibliographie BD qui font la différence</a:t>
            </a:r>
          </a:p>
          <a:p>
            <a:pPr marL="393192" lvl="1" indent="0">
              <a:buNone/>
            </a:pPr>
            <a:r>
              <a:rPr lang="fr-FR" sz="1400" dirty="0">
                <a:hlinkClick r:id="rId3"/>
              </a:rPr>
              <a:t>https://accessibibabf.wordpress.com/boite-a-outils</a:t>
            </a:r>
            <a:r>
              <a:rPr lang="fr-FR" sz="1400" dirty="0" smtClean="0">
                <a:hlinkClick r:id="rId3"/>
              </a:rPr>
              <a:t>/</a:t>
            </a:r>
            <a:endParaRPr lang="fr-FR" sz="14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Fiches &amp; outils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32040" y="1481328"/>
            <a:ext cx="3754760" cy="4525963"/>
          </a:xfrm>
        </p:spPr>
        <p:txBody>
          <a:bodyPr/>
          <a:lstStyle/>
          <a:p>
            <a:pPr marL="109728" indent="0">
              <a:buNone/>
            </a:pPr>
            <a:r>
              <a:rPr lang="fr-FR" sz="2000" dirty="0" smtClean="0"/>
              <a:t>Octobre 2017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Edition d’un nouveau guide « Accessibilité universelle et inclusion en bibliothèque » après le guide « Handicap et bibliothèques » publié en 2009 (2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édition)</a:t>
            </a:r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584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309244" cy="308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47865" y="1662482"/>
            <a:ext cx="5162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Participation au dossier « Bibliothèques et inclusion », Revue Bibliothèque(s), N° 80, 2015</a:t>
            </a:r>
          </a:p>
          <a:p>
            <a:endParaRPr lang="fr-FR" dirty="0"/>
          </a:p>
          <a:p>
            <a:r>
              <a:rPr lang="fr-FR" dirty="0" smtClean="0"/>
              <a:t>Accessible en ligne  : </a:t>
            </a:r>
          </a:p>
          <a:p>
            <a:r>
              <a:rPr lang="fr-FR" dirty="0" smtClean="0">
                <a:hlinkClick r:id="rId3"/>
              </a:rPr>
              <a:t>https://www.enssib.fr/bibliotheque-numerique/index-des-revues?selecCollection=105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8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34013" y="2085357"/>
            <a:ext cx="51620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Participation au dossier « La formation en bibliothèque », revue Arabesques, janvier-février- mars 2016</a:t>
            </a:r>
          </a:p>
          <a:p>
            <a:endParaRPr lang="fr-FR" dirty="0"/>
          </a:p>
          <a:p>
            <a:r>
              <a:rPr lang="fr-FR" dirty="0" smtClean="0"/>
              <a:t>Accessible en ligne  : </a:t>
            </a:r>
            <a:r>
              <a:rPr lang="fr-FR" dirty="0" smtClean="0">
                <a:hlinkClick r:id="rId2"/>
              </a:rPr>
              <a:t>http://www.abes.fr/Publications-Evenements/Arabesques/Arabesques-n-81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" y="1614487"/>
            <a:ext cx="2619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34013" y="2661515"/>
            <a:ext cx="5162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Participation à la nouvelle édition du </a:t>
            </a:r>
            <a:r>
              <a:rPr lang="fr-FR" i="1" dirty="0" smtClean="0"/>
              <a:t>Métier de bibliothécaire  - Editions du Cercle de la librairie. </a:t>
            </a:r>
            <a:r>
              <a:rPr lang="fr-FR" dirty="0" smtClean="0"/>
              <a:t>(à paraître en 2019)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75"/>
            <a:ext cx="2160240" cy="30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5979" y="2564904"/>
            <a:ext cx="1659429" cy="10697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paraître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9426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Groupes de travail MCC-SLL</a:t>
            </a:r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Boîte à outil du numérique en bibliothèque : Fiche-outil n°5 : Accessibilité numérique</a:t>
            </a:r>
          </a:p>
          <a:p>
            <a:pPr marL="109728" indent="0">
              <a:buNone/>
            </a:pPr>
            <a:r>
              <a:rPr lang="fr-FR" sz="2200" dirty="0">
                <a:hlinkClick r:id="rId2"/>
              </a:rPr>
              <a:t>http://</a:t>
            </a:r>
            <a:r>
              <a:rPr lang="fr-FR" sz="2200" dirty="0" smtClean="0">
                <a:hlinkClick r:id="rId2"/>
              </a:rPr>
              <a:t>www.culture.gouv.fr/Thematiques/Livre-et-Lecture/Bibliotheques/Numerique-et-bibliotheques/Boite-a-outils-du-numerique-en-bibliotheque</a:t>
            </a:r>
            <a:endParaRPr lang="fr-FR" sz="2200" dirty="0" smtClean="0"/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Baromètre de l’accessibilité numérique</a:t>
            </a:r>
          </a:p>
          <a:p>
            <a:pPr marL="109728" indent="0">
              <a:buNone/>
            </a:pPr>
            <a:r>
              <a:rPr lang="fr-FR" sz="2200" dirty="0">
                <a:hlinkClick r:id="rId3"/>
              </a:rPr>
              <a:t>http://</a:t>
            </a:r>
            <a:r>
              <a:rPr lang="fr-FR" sz="2200" dirty="0" smtClean="0">
                <a:hlinkClick r:id="rId3"/>
              </a:rPr>
              <a:t>www.culture.gouv.fr/Thematiques/Livre-et-Lecture/Actualites/Barometre-de-l-accessibilite-numerique-2016</a:t>
            </a:r>
            <a:endParaRPr lang="fr-FR" sz="2200" dirty="0" smtClean="0"/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Exception handicap</a:t>
            </a:r>
          </a:p>
          <a:p>
            <a:pPr marL="109728" indent="0">
              <a:buNone/>
            </a:pPr>
            <a:r>
              <a:rPr lang="fr-FR" sz="2200" dirty="0">
                <a:hlinkClick r:id="rId4"/>
              </a:rPr>
              <a:t>http://</a:t>
            </a:r>
            <a:r>
              <a:rPr lang="fr-FR" sz="2200" dirty="0" smtClean="0">
                <a:hlinkClick r:id="rId4"/>
              </a:rPr>
              <a:t>www.culture.gouv.fr/Thematiques/Livre-et-Lecture/Economie-du-livre/Exception-handicap-au-droit-d-auteur</a:t>
            </a:r>
            <a:endParaRPr lang="fr-FR" sz="2200" dirty="0" smtClean="0"/>
          </a:p>
          <a:p>
            <a:pPr marL="109728" indent="0">
              <a:buNone/>
            </a:pPr>
            <a:endParaRPr lang="fr-FR" sz="2200" dirty="0"/>
          </a:p>
          <a:p>
            <a:r>
              <a:rPr lang="fr-FR" dirty="0"/>
              <a:t>Edition numérique accessible</a:t>
            </a:r>
          </a:p>
          <a:p>
            <a:pPr marL="109728" indent="0">
              <a:buNone/>
            </a:pPr>
            <a:endParaRPr lang="fr-FR" sz="2200" dirty="0" smtClean="0"/>
          </a:p>
          <a:p>
            <a:pPr marL="109728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Participation à des groupes de travail, interventions en formation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2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outils de la commission : </a:t>
            </a:r>
            <a:br>
              <a:rPr lang="fr-FR" dirty="0" smtClean="0"/>
            </a:br>
            <a:r>
              <a:rPr lang="fr-FR" dirty="0" smtClean="0"/>
              <a:t>page Facebook, blog &amp; carte des initiatives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87832"/>
          </a:xfrm>
        </p:spPr>
        <p:txBody>
          <a:bodyPr/>
          <a:lstStyle/>
          <a:p>
            <a:r>
              <a:rPr lang="fr-FR" dirty="0" smtClean="0"/>
              <a:t>Partager des pratiques </a:t>
            </a:r>
          </a:p>
          <a:p>
            <a:r>
              <a:rPr lang="fr-FR" dirty="0" smtClean="0"/>
              <a:t>Faire connaître des expériences</a:t>
            </a:r>
          </a:p>
          <a:p>
            <a:r>
              <a:rPr lang="fr-FR" dirty="0" smtClean="0"/>
              <a:t>Promouvoir des outils : le facile à lire, le format Daisy</a:t>
            </a:r>
          </a:p>
          <a:p>
            <a:r>
              <a:rPr lang="fr-FR" dirty="0" smtClean="0"/>
              <a:t>Informer et rendre compte des journées d’études sur l’accessibilité en bibliothèques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objectifs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9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accessibibabf.wordpress.com/</a:t>
            </a:r>
            <a:endParaRPr lang="fr-FR" dirty="0"/>
          </a:p>
          <a:p>
            <a:r>
              <a:rPr lang="fr-FR" dirty="0" smtClean="0"/>
              <a:t>Retours d’expériences, </a:t>
            </a:r>
            <a:r>
              <a:rPr lang="fr-FR" dirty="0" err="1" smtClean="0"/>
              <a:t>compte-rendus</a:t>
            </a:r>
            <a:r>
              <a:rPr lang="fr-FR" dirty="0" smtClean="0"/>
              <a:t> de journées d’études, annonces de manifestations, fiches-outils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blog </a:t>
            </a:r>
            <a:r>
              <a:rPr lang="fr-FR" dirty="0" err="1" smtClean="0"/>
              <a:t>Accessibib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0" y="1926915"/>
            <a:ext cx="7173281" cy="13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5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2400" dirty="0" smtClean="0"/>
              <a:t>Des commissions pour creuser différents thèmes : </a:t>
            </a:r>
          </a:p>
          <a:p>
            <a:r>
              <a:rPr lang="fr-FR" sz="2400" dirty="0" smtClean="0"/>
              <a:t>International</a:t>
            </a:r>
          </a:p>
          <a:p>
            <a:r>
              <a:rPr lang="fr-FR" sz="2400" dirty="0" smtClean="0"/>
              <a:t>Jeunesse</a:t>
            </a:r>
          </a:p>
          <a:p>
            <a:r>
              <a:rPr lang="fr-FR" sz="2400" dirty="0" err="1" smtClean="0"/>
              <a:t>Légothèque</a:t>
            </a:r>
            <a:endParaRPr lang="fr-FR" sz="2400" dirty="0" smtClean="0"/>
          </a:p>
          <a:p>
            <a:r>
              <a:rPr lang="fr-FR" sz="2400" dirty="0" smtClean="0"/>
              <a:t>Hôpitaux/Prisons</a:t>
            </a:r>
          </a:p>
          <a:p>
            <a:r>
              <a:rPr lang="fr-FR" sz="2400" dirty="0" smtClean="0"/>
              <a:t>Illettrisme</a:t>
            </a:r>
            <a:endParaRPr lang="fr-FR" sz="2400" dirty="0"/>
          </a:p>
          <a:p>
            <a:r>
              <a:rPr lang="fr-FR" sz="2400" dirty="0" smtClean="0"/>
              <a:t>Jeux vidéo en bibliothèque</a:t>
            </a:r>
          </a:p>
          <a:p>
            <a:r>
              <a:rPr lang="fr-FR" sz="2400" dirty="0" err="1" smtClean="0"/>
              <a:t>Advocacy</a:t>
            </a:r>
            <a:endParaRPr lang="fr-FR" sz="2400" dirty="0" smtClean="0"/>
          </a:p>
          <a:p>
            <a:r>
              <a:rPr lang="fr-FR" sz="2400" dirty="0" smtClean="0"/>
              <a:t>Bibliothèques universitaires/bibliothèques spécialisées</a:t>
            </a:r>
          </a:p>
          <a:p>
            <a:r>
              <a:rPr lang="fr-FR" sz="2400" dirty="0" smtClean="0"/>
              <a:t>Bibliothèques en réseau</a:t>
            </a:r>
            <a:endParaRPr lang="fr-FR" dirty="0"/>
          </a:p>
          <a:p>
            <a:r>
              <a:rPr lang="fr-FR" sz="2400" dirty="0" smtClean="0"/>
              <a:t>Numérique</a:t>
            </a:r>
          </a:p>
          <a:p>
            <a:r>
              <a:rPr lang="fr-FR" sz="2400" dirty="0" smtClean="0"/>
              <a:t>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commissions ABF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3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hlinkClick r:id="rId3"/>
              </a:rPr>
              <a:t>https://fr-fr.facebook.com/accessibib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/>
              <a:t>Annonces d’événements, veille d’information, témoignages, …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page Facebook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71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24128" y="1481328"/>
            <a:ext cx="2962672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FR" sz="2400" dirty="0" smtClean="0"/>
              <a:t>Pour faire connaître les initiatives des bibliothèques en faveur de l’inclusion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1700" dirty="0">
                <a:hlinkClick r:id="rId3"/>
              </a:rPr>
              <a:t>https://</a:t>
            </a:r>
            <a:r>
              <a:rPr lang="fr-FR" sz="1700" dirty="0" smtClean="0">
                <a:hlinkClick r:id="rId3"/>
              </a:rPr>
              <a:t>www.google.com/maps/d/u/0/edit?mid=1qsG6XegYJ-RJmbrPXHutdW2dZu7jFqWM&amp;ll=46.232548894580674%2C1.1290406761769418&amp;z=6</a:t>
            </a:r>
            <a:endParaRPr lang="fr-FR" sz="1700" dirty="0" smtClean="0"/>
          </a:p>
          <a:p>
            <a:pPr marL="109728" indent="0">
              <a:buNone/>
            </a:pPr>
            <a:endParaRPr lang="fr-FR" sz="17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carte des initiatives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15640"/>
            <a:ext cx="5071610" cy="38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Dimensions internationales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Participation d’un membre de la commission à la section IFLA - LSN « Library Services for People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 » (traduction </a:t>
            </a:r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Importance de la dimension internationale sur les évolutions législatives 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irective </a:t>
            </a:r>
            <a:r>
              <a:rPr lang="fr-FR" dirty="0"/>
              <a:t>européenne UE 2017/1564, qui rend opérationnel le Traité de Marrakech pour l’ensemble des pays </a:t>
            </a:r>
            <a:r>
              <a:rPr lang="fr-FR" dirty="0" smtClean="0"/>
              <a:t>membres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Directive </a:t>
            </a:r>
            <a:r>
              <a:rPr lang="fr-FR" dirty="0"/>
              <a:t>(UE) 2016/2102 du Parlement Européen et du Conseil du 26 octobre 2016 relative à l'accessibilité des sites internet et des applications mobiles des organismes du secteur public 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://eur-lex.europa.eu/legal-content/FR/TXT/?</a:t>
            </a:r>
            <a:r>
              <a:rPr lang="fr-FR" dirty="0" smtClean="0">
                <a:hlinkClick r:id="rId3"/>
              </a:rPr>
              <a:t>uri=CELEX:32016L2102</a:t>
            </a:r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701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9188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fr-FR" sz="2900" dirty="0" smtClean="0"/>
          </a:p>
          <a:p>
            <a:r>
              <a:rPr lang="fr-FR" sz="2900" dirty="0" smtClean="0"/>
              <a:t>Nouvelles dispositions de l’exception handicap : simplification des documents à fournir par l’usager (déclaration sur l’honneur, charte en facile à lire, …)</a:t>
            </a:r>
          </a:p>
          <a:p>
            <a:pPr marL="109728" indent="0">
              <a:buNone/>
            </a:pPr>
            <a:endParaRPr lang="fr-FR" sz="2900" dirty="0" smtClean="0"/>
          </a:p>
          <a:p>
            <a:r>
              <a:rPr lang="fr-FR" sz="2900" dirty="0" smtClean="0"/>
              <a:t>Transposition du traité de Marrakech dans le droit français : prise de position de l’ABF pour une transposition non limitative</a:t>
            </a:r>
          </a:p>
          <a:p>
            <a:pPr marL="109728" indent="0">
              <a:buNone/>
            </a:pPr>
            <a:r>
              <a:rPr lang="fr-FR" sz="2900" dirty="0">
                <a:hlinkClick r:id="rId2"/>
              </a:rPr>
              <a:t>https://www.abf.asso.fr/1/22/781/ABF/-</a:t>
            </a:r>
            <a:r>
              <a:rPr lang="fr-FR" sz="2900" dirty="0" smtClean="0">
                <a:hlinkClick r:id="rId2"/>
              </a:rPr>
              <a:t>communique-traite-de-marrakech</a:t>
            </a:r>
            <a:endParaRPr lang="fr-FR" sz="2900" dirty="0" smtClean="0"/>
          </a:p>
          <a:p>
            <a:pPr marL="109728" indent="0">
              <a:buNone/>
            </a:pPr>
            <a:endParaRPr lang="fr-FR" sz="2900" dirty="0" smtClean="0"/>
          </a:p>
          <a:p>
            <a:r>
              <a:rPr lang="fr-FR" sz="2900" dirty="0" smtClean="0"/>
              <a:t>Baromètre de l’accessibilité numérique : participation au groupe de travail 2018 (avec une proposition : aller plus loin que le simple constat !)</a:t>
            </a:r>
          </a:p>
          <a:p>
            <a:endParaRPr lang="fr-FR" sz="2900" dirty="0" smtClean="0"/>
          </a:p>
          <a:p>
            <a:endParaRPr lang="fr-FR" sz="2900" dirty="0"/>
          </a:p>
          <a:p>
            <a:pPr marL="109728" indent="0">
              <a:buNone/>
            </a:pPr>
            <a:endParaRPr lang="fr-FR" sz="29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Actualités de l’accessibilité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44416" y="1481328"/>
            <a:ext cx="5942384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109728" indent="0">
              <a:buNone/>
            </a:pPr>
            <a:r>
              <a:rPr lang="fr-FR" dirty="0" smtClean="0"/>
              <a:t>Une conviction  qui nous anime :  </a:t>
            </a:r>
          </a:p>
          <a:p>
            <a:pPr marL="109728" indent="0">
              <a:buNone/>
            </a:pPr>
            <a:r>
              <a:rPr lang="fr-FR" dirty="0"/>
              <a:t>n</a:t>
            </a:r>
            <a:r>
              <a:rPr lang="fr-FR" dirty="0" smtClean="0"/>
              <a:t>écessité de respecter la loi, </a:t>
            </a:r>
          </a:p>
          <a:p>
            <a:pPr marL="109728" indent="0">
              <a:buNone/>
            </a:pPr>
            <a:r>
              <a:rPr lang="fr-FR" dirty="0" smtClean="0"/>
              <a:t>en particulier sur l’accessibilité </a:t>
            </a:r>
          </a:p>
          <a:p>
            <a:pPr marL="109728" indent="0">
              <a:buNone/>
            </a:pPr>
            <a:r>
              <a:rPr lang="fr-FR" dirty="0" smtClean="0"/>
              <a:t>numérique </a:t>
            </a: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1026" name="Picture 2" descr="D:\Users\FRANCO~1\AppData\Local\Temp\noun_Justice_1862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55776" y="1166018"/>
            <a:ext cx="6264696" cy="4525963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r>
              <a:rPr lang="fr-FR" sz="3200" dirty="0"/>
              <a:t>Réfléchir à un rapprochement avec la commission </a:t>
            </a:r>
            <a:r>
              <a:rPr lang="fr-FR" sz="3200" dirty="0" smtClean="0"/>
              <a:t>Hôpitaux/Prisons</a:t>
            </a:r>
            <a:endParaRPr lang="fr-FR" sz="3200" dirty="0"/>
          </a:p>
          <a:p>
            <a:endParaRPr lang="fr-FR" sz="3200" dirty="0" smtClean="0"/>
          </a:p>
          <a:p>
            <a:r>
              <a:rPr lang="fr-FR" sz="3200" dirty="0" smtClean="0"/>
              <a:t>Continuer à porter au sein de l’ABF la nécessité d’améliorer l’accessibilité (congrès, publications, …)</a:t>
            </a:r>
          </a:p>
          <a:p>
            <a:pPr marL="109728" indent="0">
              <a:buNone/>
            </a:pPr>
            <a:endParaRPr lang="fr-FR" sz="3200" dirty="0" smtClean="0"/>
          </a:p>
          <a:p>
            <a:r>
              <a:rPr lang="fr-FR" sz="3200" dirty="0" smtClean="0"/>
              <a:t>Participer </a:t>
            </a:r>
            <a:r>
              <a:rPr lang="fr-FR" sz="3200" dirty="0"/>
              <a:t>à des actions de formation </a:t>
            </a:r>
            <a:r>
              <a:rPr lang="fr-FR" sz="3200" dirty="0" smtClean="0"/>
              <a:t>: réseau CRFCB </a:t>
            </a:r>
          </a:p>
          <a:p>
            <a:pPr marL="109728" indent="0">
              <a:buNone/>
            </a:pPr>
            <a:endParaRPr lang="fr-FR" sz="3200" dirty="0" smtClean="0"/>
          </a:p>
          <a:p>
            <a:r>
              <a:rPr lang="fr-FR" sz="3200" dirty="0" smtClean="0"/>
              <a:t>Juin 2019 - Pour le congrès 2019, organisation avec </a:t>
            </a:r>
            <a:r>
              <a:rPr lang="fr-FR" sz="3200" dirty="0" err="1" smtClean="0"/>
              <a:t>Legothèque</a:t>
            </a:r>
            <a:r>
              <a:rPr lang="fr-FR" sz="3200" dirty="0"/>
              <a:t> </a:t>
            </a:r>
            <a:r>
              <a:rPr lang="fr-FR" sz="3200" dirty="0" smtClean="0"/>
              <a:t>et la commission Hôpitaux/Prisons d’une bibliothèque vivante sur la thématique </a:t>
            </a:r>
          </a:p>
          <a:p>
            <a:pPr marL="109728" indent="0">
              <a:buNone/>
            </a:pPr>
            <a:endParaRPr lang="fr-FR" sz="3200" dirty="0" smtClean="0"/>
          </a:p>
          <a:p>
            <a:r>
              <a:rPr lang="fr-FR" sz="3200" dirty="0" smtClean="0"/>
              <a:t>Mars 2019 - Une journée d’étude avec la BPI et le MCC sur la thématique de la dyslexie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6987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04056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fr-FR" sz="3600" b="1" dirty="0"/>
          </a:p>
          <a:p>
            <a:pPr marL="109728" indent="0" algn="ctr">
              <a:buNone/>
            </a:pPr>
            <a:r>
              <a:rPr lang="fr-FR" sz="3600" b="1" dirty="0" smtClean="0"/>
              <a:t>Merci de votre attention ! </a:t>
            </a:r>
          </a:p>
          <a:p>
            <a:pPr marL="109728" indent="0" algn="ctr">
              <a:buNone/>
            </a:pPr>
            <a:endParaRPr lang="fr-FR" sz="3600" b="1" dirty="0"/>
          </a:p>
          <a:p>
            <a:pPr marL="109728" indent="0" algn="ctr">
              <a:buNone/>
            </a:pPr>
            <a:endParaRPr lang="fr-FR" sz="3600" b="1" dirty="0" smtClean="0"/>
          </a:p>
          <a:p>
            <a:pPr marL="109728" indent="0" algn="ctr">
              <a:buNone/>
            </a:pPr>
            <a:endParaRPr lang="fr-FR" sz="3600" b="1" dirty="0"/>
          </a:p>
          <a:p>
            <a:pPr marL="109728" indent="0" algn="ctr">
              <a:buNone/>
            </a:pPr>
            <a:endParaRPr lang="fr-FR" sz="3600" b="1" dirty="0" smtClean="0"/>
          </a:p>
          <a:p>
            <a:pPr marL="109728" indent="0" algn="ctr">
              <a:buNone/>
            </a:pPr>
            <a:endParaRPr lang="fr-FR" sz="3600" b="1" dirty="0"/>
          </a:p>
          <a:p>
            <a:pPr marL="109728" indent="0" algn="ctr">
              <a:buNone/>
            </a:pPr>
            <a:r>
              <a:rPr lang="fr-FR" sz="2000" b="1" dirty="0" smtClean="0">
                <a:hlinkClick r:id="rId2"/>
              </a:rPr>
              <a:t>francoise.martinelli@gmail.com</a:t>
            </a:r>
            <a:endParaRPr lang="fr-FR" sz="2000" b="1" dirty="0" smtClean="0"/>
          </a:p>
          <a:p>
            <a:pPr marL="109728" indent="0" algn="ctr">
              <a:buNone/>
            </a:pPr>
            <a:endParaRPr lang="fr-FR" sz="2000" b="1" dirty="0" smtClean="0"/>
          </a:p>
          <a:p>
            <a:pPr marL="109728" indent="0" algn="ct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4" y="1772816"/>
            <a:ext cx="4032449" cy="29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99792" y="1481328"/>
            <a:ext cx="5987008" cy="4525963"/>
          </a:xfrm>
        </p:spPr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Sensibiliser les bibliothécaires à l’inclusion</a:t>
            </a:r>
          </a:p>
          <a:p>
            <a:r>
              <a:rPr lang="fr-FR" dirty="0" smtClean="0"/>
              <a:t>Améliorer l’accessibilité des bibliothèques, de leurs services, de leurs collections</a:t>
            </a:r>
          </a:p>
          <a:p>
            <a:r>
              <a:rPr lang="fr-FR" dirty="0" smtClean="0"/>
              <a:t>Donner une place aux professionnels en situation de handicap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de la commission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71800" y="1481328"/>
            <a:ext cx="59150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10 membres travaillant en bibliothèques territoriales, en bibliothèques universitaires ou dans le domaine de l’accessibilité pour les bibliothèques</a:t>
            </a:r>
          </a:p>
          <a:p>
            <a:endParaRPr lang="fr-FR" dirty="0"/>
          </a:p>
          <a:p>
            <a:r>
              <a:rPr lang="fr-FR" dirty="0" smtClean="0"/>
              <a:t>Un mode de travail à distance : une réunion en présentiel par an (au moment du congrès)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0" y="2348880"/>
            <a:ext cx="2382382" cy="23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actions de la </a:t>
            </a:r>
            <a:r>
              <a:rPr lang="fr-FR" dirty="0" smtClean="0"/>
              <a:t>commission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03848" y="1481328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2009</a:t>
            </a:r>
            <a:r>
              <a:rPr lang="fr-FR" sz="2400" dirty="0" smtClean="0"/>
              <a:t> – construire une bibliothèque accessible</a:t>
            </a:r>
          </a:p>
          <a:p>
            <a:pPr marL="109728" indent="0">
              <a:buNone/>
            </a:pPr>
            <a:endParaRPr lang="fr-FR" sz="2400" dirty="0" smtClean="0"/>
          </a:p>
          <a:p>
            <a:r>
              <a:rPr lang="fr-FR" sz="2400" b="1" dirty="0" smtClean="0"/>
              <a:t>2011</a:t>
            </a:r>
            <a:r>
              <a:rPr lang="fr-FR" sz="2400" dirty="0" smtClean="0"/>
              <a:t> – la communication accessible</a:t>
            </a:r>
          </a:p>
          <a:p>
            <a:pPr marL="109728" indent="0">
              <a:buNone/>
            </a:pPr>
            <a:endParaRPr lang="fr-FR" sz="2400" dirty="0" smtClean="0"/>
          </a:p>
          <a:p>
            <a:r>
              <a:rPr lang="fr-FR" sz="2400" b="1" dirty="0" smtClean="0"/>
              <a:t>2012</a:t>
            </a:r>
            <a:r>
              <a:rPr lang="fr-FR" sz="2400" dirty="0" smtClean="0"/>
              <a:t> – les bibliothèques : lieux d’accès à la citoyenneté pour les personnes handicapées </a:t>
            </a:r>
          </a:p>
          <a:p>
            <a:pPr marL="109728" indent="0">
              <a:buNone/>
            </a:pPr>
            <a:endParaRPr lang="fr-FR" sz="2400" dirty="0" smtClean="0"/>
          </a:p>
          <a:p>
            <a:r>
              <a:rPr lang="fr-FR" sz="2400" b="1" dirty="0" smtClean="0"/>
              <a:t>2013</a:t>
            </a:r>
            <a:r>
              <a:rPr lang="fr-FR" sz="2400" dirty="0" smtClean="0"/>
              <a:t> – citoyens handicapés, citoyens connectés</a:t>
            </a:r>
          </a:p>
          <a:p>
            <a:pPr marL="109728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Congrès ABF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47864" y="1481328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2014</a:t>
            </a:r>
            <a:r>
              <a:rPr lang="fr-FR" dirty="0"/>
              <a:t> -Des métiers et des bibliothécaires différents</a:t>
            </a:r>
          </a:p>
          <a:p>
            <a:r>
              <a:rPr lang="fr-FR" b="1" dirty="0"/>
              <a:t>2015</a:t>
            </a:r>
            <a:r>
              <a:rPr lang="fr-FR" dirty="0"/>
              <a:t> - L’intégration de collègues en situation de handicap</a:t>
            </a:r>
          </a:p>
          <a:p>
            <a:r>
              <a:rPr lang="fr-FR" b="1" dirty="0" smtClean="0"/>
              <a:t>2016</a:t>
            </a:r>
          </a:p>
          <a:p>
            <a:pPr lvl="1"/>
            <a:r>
              <a:rPr lang="fr-FR" dirty="0"/>
              <a:t>Travailler avec des collègues sourds ou le pari de l’inclusion </a:t>
            </a:r>
          </a:p>
          <a:p>
            <a:pPr lvl="1"/>
            <a:r>
              <a:rPr lang="fr-FR" dirty="0"/>
              <a:t>Les outils de communication utilisés par les bibliothèques pôles sourds de Paris (interprétation en Langue des Signes Française)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700" b="1" dirty="0" smtClean="0"/>
              <a:t>2017 </a:t>
            </a:r>
            <a:r>
              <a:rPr lang="fr-FR" sz="2700" dirty="0"/>
              <a:t>– L’accessibilité au secours de </a:t>
            </a:r>
            <a:r>
              <a:rPr lang="fr-FR" sz="2700" dirty="0" smtClean="0"/>
              <a:t>l’égalité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fr-FR" sz="2700" dirty="0"/>
          </a:p>
          <a:p>
            <a:endParaRPr lang="fr-FR" dirty="0" smtClean="0"/>
          </a:p>
          <a:p>
            <a:pPr marL="393192" lvl="1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Congrès ABF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>
            <a:normAutofit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fr-FR" sz="2700" b="1" dirty="0"/>
              <a:t>2018</a:t>
            </a:r>
            <a:r>
              <a:rPr lang="fr-FR" sz="2700" dirty="0"/>
              <a:t> – Inclusion : changer les regards, saisir les </a:t>
            </a:r>
            <a:r>
              <a:rPr lang="fr-FR" sz="2700" dirty="0" smtClean="0"/>
              <a:t>opportunités – </a:t>
            </a:r>
            <a:r>
              <a:rPr lang="fr-FR" sz="2000" dirty="0" smtClean="0"/>
              <a:t>Carte blanche autour des publics </a:t>
            </a:r>
            <a:r>
              <a:rPr lang="fr-FR" sz="2000" dirty="0" err="1" smtClean="0"/>
              <a:t>dys</a:t>
            </a:r>
            <a:r>
              <a:rPr lang="fr-FR" sz="2000" dirty="0" smtClean="0"/>
              <a:t> 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>
              <a:hlinkClick r:id="rId2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fr-FR" sz="2700" dirty="0"/>
          </a:p>
          <a:p>
            <a:endParaRPr lang="fr-FR" dirty="0" smtClean="0"/>
          </a:p>
          <a:p>
            <a:pPr marL="393192" lvl="1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Congrès ABF </a:t>
            </a:r>
            <a:endParaRPr lang="fr-FR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889020" cy="395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83768" y="1481328"/>
            <a:ext cx="6203032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2010</a:t>
            </a:r>
            <a:r>
              <a:rPr lang="fr-FR" sz="2400" dirty="0" smtClean="0"/>
              <a:t> – Accessibilité numériques – Rennes (Champs libres)</a:t>
            </a:r>
          </a:p>
          <a:p>
            <a:r>
              <a:rPr lang="fr-FR" sz="2400" b="1" dirty="0" smtClean="0"/>
              <a:t>2011</a:t>
            </a:r>
            <a:r>
              <a:rPr lang="fr-FR" sz="2400" dirty="0" smtClean="0"/>
              <a:t> - Bibliothèques et handicap mental – Toulouse (médiathèque José Cabanis)</a:t>
            </a:r>
          </a:p>
          <a:p>
            <a:r>
              <a:rPr lang="fr-FR" sz="2400" b="1" dirty="0" smtClean="0"/>
              <a:t>2012</a:t>
            </a:r>
            <a:r>
              <a:rPr lang="fr-FR" sz="2400" dirty="0" smtClean="0"/>
              <a:t> – Accueillir les publics sourds en bibliothèque – Paris (BPI)</a:t>
            </a:r>
          </a:p>
          <a:p>
            <a:r>
              <a:rPr lang="fr-FR" sz="2400" b="1" dirty="0" smtClean="0"/>
              <a:t>2014</a:t>
            </a:r>
            <a:r>
              <a:rPr lang="fr-FR" sz="2400" dirty="0" smtClean="0"/>
              <a:t> – Des bibliothèques inclusives : inclure, valoriser, </a:t>
            </a:r>
            <a:r>
              <a:rPr lang="fr-FR" sz="2400" dirty="0" err="1" smtClean="0"/>
              <a:t>co</a:t>
            </a:r>
            <a:r>
              <a:rPr lang="fr-FR" sz="2400" dirty="0" smtClean="0"/>
              <a:t>-construire (partenariat avec </a:t>
            </a:r>
            <a:r>
              <a:rPr lang="fr-FR" sz="2400" dirty="0" err="1" smtClean="0"/>
              <a:t>Legothèque</a:t>
            </a:r>
            <a:r>
              <a:rPr lang="fr-FR" sz="2400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Journées d’études : </a:t>
            </a:r>
            <a:r>
              <a:rPr lang="fr-FR" sz="3600" dirty="0" err="1" smtClean="0"/>
              <a:t>co</a:t>
            </a:r>
            <a:r>
              <a:rPr lang="fr-FR" sz="3600" dirty="0" smtClean="0"/>
              <a:t>-organisation*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1916832" cy="19168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47864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*en particulier BPI/MCC-SLL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7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751</Words>
  <Application>Microsoft Office PowerPoint</Application>
  <PresentationFormat>Affichage à l'écran (4:3)</PresentationFormat>
  <Paragraphs>189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Rotonde</vt:lpstr>
      <vt:lpstr>La commission Accessibib</vt:lpstr>
      <vt:lpstr>Les commissions ABF</vt:lpstr>
      <vt:lpstr>Les objectifs de la commission </vt:lpstr>
      <vt:lpstr>Organisation </vt:lpstr>
      <vt:lpstr>Les actions de la commission  </vt:lpstr>
      <vt:lpstr>Congrès ABF </vt:lpstr>
      <vt:lpstr>Congrès ABF </vt:lpstr>
      <vt:lpstr>Congrès ABF </vt:lpstr>
      <vt:lpstr>Journées d’études : co-organisation*</vt:lpstr>
      <vt:lpstr>Journées d’études : co-organisation (suite)</vt:lpstr>
      <vt:lpstr>Fiches &amp; outils</vt:lpstr>
      <vt:lpstr>Publications </vt:lpstr>
      <vt:lpstr>Publications </vt:lpstr>
      <vt:lpstr>Publications </vt:lpstr>
      <vt:lpstr>Publications </vt:lpstr>
      <vt:lpstr>Participation à des groupes de travail, interventions en formation </vt:lpstr>
      <vt:lpstr>Les outils de la commission :  page Facebook, blog &amp; carte des initiatives</vt:lpstr>
      <vt:lpstr>Nos objectifs </vt:lpstr>
      <vt:lpstr>Le blog Accessibib </vt:lpstr>
      <vt:lpstr>La page Facebook </vt:lpstr>
      <vt:lpstr>La carte des initiatives</vt:lpstr>
      <vt:lpstr>Dimensions internationales</vt:lpstr>
      <vt:lpstr>Actualités de l’accessibilité</vt:lpstr>
      <vt:lpstr>Présentation PowerPoint</vt:lpstr>
      <vt:lpstr>Projets</vt:lpstr>
      <vt:lpstr>Présentation PowerPoint</vt:lpstr>
    </vt:vector>
  </TitlesOfParts>
  <Company>UCBL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commission Accessibib</dc:title>
  <dc:creator>Françoise Martinelli</dc:creator>
  <cp:lastModifiedBy>Nadia</cp:lastModifiedBy>
  <cp:revision>28</cp:revision>
  <dcterms:created xsi:type="dcterms:W3CDTF">2018-12-02T17:19:13Z</dcterms:created>
  <dcterms:modified xsi:type="dcterms:W3CDTF">2018-12-07T20:30:39Z</dcterms:modified>
</cp:coreProperties>
</file>